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79"/>
  </p:notesMasterIdLst>
  <p:handoutMasterIdLst>
    <p:handoutMasterId r:id="rId80"/>
  </p:handoutMasterIdLst>
  <p:sldIdLst>
    <p:sldId id="260" r:id="rId3"/>
    <p:sldId id="314" r:id="rId4"/>
    <p:sldId id="316" r:id="rId5"/>
    <p:sldId id="317" r:id="rId6"/>
    <p:sldId id="319" r:id="rId7"/>
    <p:sldId id="261" r:id="rId8"/>
    <p:sldId id="318" r:id="rId9"/>
    <p:sldId id="322" r:id="rId10"/>
    <p:sldId id="339" r:id="rId11"/>
    <p:sldId id="364" r:id="rId12"/>
    <p:sldId id="366" r:id="rId13"/>
    <p:sldId id="367" r:id="rId14"/>
    <p:sldId id="372" r:id="rId15"/>
    <p:sldId id="369" r:id="rId16"/>
    <p:sldId id="370" r:id="rId17"/>
    <p:sldId id="380" r:id="rId18"/>
    <p:sldId id="371" r:id="rId19"/>
    <p:sldId id="365" r:id="rId20"/>
    <p:sldId id="379" r:id="rId21"/>
    <p:sldId id="394" r:id="rId22"/>
    <p:sldId id="390" r:id="rId23"/>
    <p:sldId id="391" r:id="rId24"/>
    <p:sldId id="392" r:id="rId25"/>
    <p:sldId id="393" r:id="rId26"/>
    <p:sldId id="341" r:id="rId27"/>
    <p:sldId id="355" r:id="rId28"/>
    <p:sldId id="356" r:id="rId29"/>
    <p:sldId id="359" r:id="rId30"/>
    <p:sldId id="385" r:id="rId31"/>
    <p:sldId id="357" r:id="rId32"/>
    <p:sldId id="358" r:id="rId33"/>
    <p:sldId id="360" r:id="rId34"/>
    <p:sldId id="387" r:id="rId35"/>
    <p:sldId id="362" r:id="rId36"/>
    <p:sldId id="361" r:id="rId37"/>
    <p:sldId id="388" r:id="rId38"/>
    <p:sldId id="363" r:id="rId39"/>
    <p:sldId id="389" r:id="rId40"/>
    <p:sldId id="395" r:id="rId41"/>
    <p:sldId id="396" r:id="rId42"/>
    <p:sldId id="397" r:id="rId43"/>
    <p:sldId id="398" r:id="rId44"/>
    <p:sldId id="399" r:id="rId45"/>
    <p:sldId id="400" r:id="rId46"/>
    <p:sldId id="401" r:id="rId47"/>
    <p:sldId id="402" r:id="rId48"/>
    <p:sldId id="403" r:id="rId49"/>
    <p:sldId id="404" r:id="rId50"/>
    <p:sldId id="405" r:id="rId51"/>
    <p:sldId id="406" r:id="rId52"/>
    <p:sldId id="407" r:id="rId53"/>
    <p:sldId id="408" r:id="rId54"/>
    <p:sldId id="409" r:id="rId55"/>
    <p:sldId id="410" r:id="rId56"/>
    <p:sldId id="411" r:id="rId57"/>
    <p:sldId id="412" r:id="rId58"/>
    <p:sldId id="413" r:id="rId59"/>
    <p:sldId id="414" r:id="rId60"/>
    <p:sldId id="415" r:id="rId61"/>
    <p:sldId id="416" r:id="rId62"/>
    <p:sldId id="417" r:id="rId63"/>
    <p:sldId id="418" r:id="rId64"/>
    <p:sldId id="419" r:id="rId65"/>
    <p:sldId id="420" r:id="rId66"/>
    <p:sldId id="421" r:id="rId67"/>
    <p:sldId id="422" r:id="rId68"/>
    <p:sldId id="423" r:id="rId69"/>
    <p:sldId id="424" r:id="rId70"/>
    <p:sldId id="378" r:id="rId71"/>
    <p:sldId id="374" r:id="rId72"/>
    <p:sldId id="427" r:id="rId73"/>
    <p:sldId id="426" r:id="rId74"/>
    <p:sldId id="375" r:id="rId75"/>
    <p:sldId id="376" r:id="rId76"/>
    <p:sldId id="425" r:id="rId77"/>
    <p:sldId id="259" r:id="rId78"/>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DD1"/>
    <a:srgbClr val="525256"/>
    <a:srgbClr val="FF9300"/>
    <a:srgbClr val="D63C4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71" autoAdjust="0"/>
    <p:restoredTop sz="94434" autoAdjust="0"/>
  </p:normalViewPr>
  <p:slideViewPr>
    <p:cSldViewPr snapToGrid="0" snapToObjects="1">
      <p:cViewPr varScale="1">
        <p:scale>
          <a:sx n="69" d="100"/>
          <a:sy n="69" d="100"/>
        </p:scale>
        <p:origin x="354" y="72"/>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50" d="100"/>
        <a:sy n="150" d="100"/>
      </p:scale>
      <p:origin x="0" y="-975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0274FF-EEAA-4171-B15E-E24A2BDC8FDE}"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B260904B-190C-40FA-9C0A-7B30511D704B}">
      <dgm:prSet phldrT="[Text]" custT="1"/>
      <dgm:spPr/>
      <dgm:t>
        <a:bodyPr/>
        <a:lstStyle/>
        <a:p>
          <a:r>
            <a:rPr lang="en-US" sz="1400" dirty="0" smtClean="0">
              <a:latin typeface="Georgia" pitchFamily="18" charset="0"/>
            </a:rPr>
            <a:t>Strengthen Individual Knowledge &amp; Skills</a:t>
          </a:r>
          <a:endParaRPr lang="en-US" sz="1400" dirty="0">
            <a:latin typeface="Georgia" pitchFamily="18" charset="0"/>
          </a:endParaRPr>
        </a:p>
      </dgm:t>
    </dgm:pt>
    <dgm:pt modelId="{ED76F24D-98E1-466A-B812-14DA44FD1C01}" type="parTrans" cxnId="{3645580C-13DC-41D2-B8A3-EEB38371E730}">
      <dgm:prSet/>
      <dgm:spPr/>
      <dgm:t>
        <a:bodyPr/>
        <a:lstStyle/>
        <a:p>
          <a:endParaRPr lang="en-US"/>
        </a:p>
      </dgm:t>
    </dgm:pt>
    <dgm:pt modelId="{09555020-2BFF-4979-8683-3D060A552CAF}" type="sibTrans" cxnId="{3645580C-13DC-41D2-B8A3-EEB38371E730}">
      <dgm:prSet/>
      <dgm:spPr/>
      <dgm:t>
        <a:bodyPr/>
        <a:lstStyle/>
        <a:p>
          <a:endParaRPr lang="en-US"/>
        </a:p>
      </dgm:t>
    </dgm:pt>
    <dgm:pt modelId="{CB9BE4DB-5A71-4A0D-9EFC-E63CECC79517}">
      <dgm:prSet phldrT="[Text]" custT="1"/>
      <dgm:spPr/>
      <dgm:t>
        <a:bodyPr/>
        <a:lstStyle/>
        <a:p>
          <a:r>
            <a:rPr lang="en-US" sz="1400" dirty="0" smtClean="0">
              <a:latin typeface="Georgia" pitchFamily="18" charset="0"/>
            </a:rPr>
            <a:t>Promote Community Education</a:t>
          </a:r>
          <a:endParaRPr lang="en-US" sz="1400" dirty="0">
            <a:latin typeface="Georgia" pitchFamily="18" charset="0"/>
          </a:endParaRPr>
        </a:p>
      </dgm:t>
    </dgm:pt>
    <dgm:pt modelId="{E680FC3A-42EF-42DF-A26B-490BFD786EE5}" type="parTrans" cxnId="{05CB2620-016C-4502-B46E-2C95643E69D8}">
      <dgm:prSet/>
      <dgm:spPr/>
      <dgm:t>
        <a:bodyPr/>
        <a:lstStyle/>
        <a:p>
          <a:endParaRPr lang="en-US"/>
        </a:p>
      </dgm:t>
    </dgm:pt>
    <dgm:pt modelId="{8DE3B622-15C0-4379-9195-894613CD55D8}" type="sibTrans" cxnId="{05CB2620-016C-4502-B46E-2C95643E69D8}">
      <dgm:prSet/>
      <dgm:spPr/>
      <dgm:t>
        <a:bodyPr/>
        <a:lstStyle/>
        <a:p>
          <a:endParaRPr lang="en-US"/>
        </a:p>
      </dgm:t>
    </dgm:pt>
    <dgm:pt modelId="{D3AC4B10-1BE1-4D75-8078-B9E61C9E61D1}">
      <dgm:prSet phldrT="[Text]" custT="1"/>
      <dgm:spPr/>
      <dgm:t>
        <a:bodyPr/>
        <a:lstStyle/>
        <a:p>
          <a:r>
            <a:rPr lang="en-US" sz="1400" dirty="0" smtClean="0">
              <a:latin typeface="Georgia" pitchFamily="18" charset="0"/>
            </a:rPr>
            <a:t>Educating Providers</a:t>
          </a:r>
          <a:endParaRPr lang="en-US" sz="1400" dirty="0">
            <a:latin typeface="Georgia" pitchFamily="18" charset="0"/>
          </a:endParaRPr>
        </a:p>
      </dgm:t>
    </dgm:pt>
    <dgm:pt modelId="{1350D139-A736-4539-8775-247DF3B83631}" type="parTrans" cxnId="{78CD240F-9B6E-47C7-BD36-9B4C874CA956}">
      <dgm:prSet/>
      <dgm:spPr/>
      <dgm:t>
        <a:bodyPr/>
        <a:lstStyle/>
        <a:p>
          <a:endParaRPr lang="en-US"/>
        </a:p>
      </dgm:t>
    </dgm:pt>
    <dgm:pt modelId="{EFFBEBC1-84AC-4294-A270-B8268BF8BEE6}" type="sibTrans" cxnId="{78CD240F-9B6E-47C7-BD36-9B4C874CA956}">
      <dgm:prSet/>
      <dgm:spPr/>
      <dgm:t>
        <a:bodyPr/>
        <a:lstStyle/>
        <a:p>
          <a:endParaRPr lang="en-US"/>
        </a:p>
      </dgm:t>
    </dgm:pt>
    <dgm:pt modelId="{0A841EEA-5506-451B-B7A2-B697F831553D}">
      <dgm:prSet phldrT="[Text]" custT="1"/>
      <dgm:spPr/>
      <dgm:t>
        <a:bodyPr/>
        <a:lstStyle/>
        <a:p>
          <a:r>
            <a:rPr lang="en-US" sz="1400" dirty="0" smtClean="0">
              <a:latin typeface="Georgia" pitchFamily="18" charset="0"/>
            </a:rPr>
            <a:t>Foster Coalitions &amp; Networks</a:t>
          </a:r>
          <a:endParaRPr lang="en-US" sz="1400" dirty="0">
            <a:latin typeface="Georgia" pitchFamily="18" charset="0"/>
          </a:endParaRPr>
        </a:p>
      </dgm:t>
    </dgm:pt>
    <dgm:pt modelId="{53F3EBC7-CA67-42AC-9B4F-63EA4A1259D2}" type="parTrans" cxnId="{57A95EA2-9941-44C3-B169-C2CAD5EAB648}">
      <dgm:prSet/>
      <dgm:spPr/>
      <dgm:t>
        <a:bodyPr/>
        <a:lstStyle/>
        <a:p>
          <a:endParaRPr lang="en-US"/>
        </a:p>
      </dgm:t>
    </dgm:pt>
    <dgm:pt modelId="{F4629658-9BD7-4BEC-9D22-3863EB88B19A}" type="sibTrans" cxnId="{57A95EA2-9941-44C3-B169-C2CAD5EAB648}">
      <dgm:prSet/>
      <dgm:spPr/>
      <dgm:t>
        <a:bodyPr/>
        <a:lstStyle/>
        <a:p>
          <a:endParaRPr lang="en-US"/>
        </a:p>
      </dgm:t>
    </dgm:pt>
    <dgm:pt modelId="{1610F062-CBC7-4CAC-9032-BC0A71246588}">
      <dgm:prSet phldrT="[Text]" custT="1"/>
      <dgm:spPr/>
      <dgm:t>
        <a:bodyPr/>
        <a:lstStyle/>
        <a:p>
          <a:r>
            <a:rPr lang="en-US" sz="1400" dirty="0" smtClean="0">
              <a:latin typeface="Georgia" pitchFamily="18" charset="0"/>
            </a:rPr>
            <a:t>Change Organizational Practices</a:t>
          </a:r>
          <a:endParaRPr lang="en-US" sz="1400" dirty="0">
            <a:latin typeface="Georgia" pitchFamily="18" charset="0"/>
          </a:endParaRPr>
        </a:p>
      </dgm:t>
    </dgm:pt>
    <dgm:pt modelId="{FC55D8CD-67AF-4968-B7B8-4E5314E342C8}" type="parTrans" cxnId="{255C24A1-9C77-4EBC-B0CB-1C88B671C8DF}">
      <dgm:prSet/>
      <dgm:spPr/>
      <dgm:t>
        <a:bodyPr/>
        <a:lstStyle/>
        <a:p>
          <a:endParaRPr lang="en-US"/>
        </a:p>
      </dgm:t>
    </dgm:pt>
    <dgm:pt modelId="{83333622-9F12-43A5-9BCF-822BDBBD6EB7}" type="sibTrans" cxnId="{255C24A1-9C77-4EBC-B0CB-1C88B671C8DF}">
      <dgm:prSet/>
      <dgm:spPr/>
      <dgm:t>
        <a:bodyPr/>
        <a:lstStyle/>
        <a:p>
          <a:endParaRPr lang="en-US"/>
        </a:p>
      </dgm:t>
    </dgm:pt>
    <dgm:pt modelId="{BE4B2676-F36B-424E-87E0-983BD8143F53}">
      <dgm:prSet phldrT="[Text]" custT="1"/>
      <dgm:spPr/>
      <dgm:t>
        <a:bodyPr/>
        <a:lstStyle/>
        <a:p>
          <a:r>
            <a:rPr lang="en-US" sz="1400" dirty="0" smtClean="0">
              <a:latin typeface="Georgia" pitchFamily="18" charset="0"/>
            </a:rPr>
            <a:t>Influence Policy</a:t>
          </a:r>
          <a:endParaRPr lang="en-US" sz="1400" dirty="0">
            <a:latin typeface="Georgia" pitchFamily="18" charset="0"/>
          </a:endParaRPr>
        </a:p>
      </dgm:t>
    </dgm:pt>
    <dgm:pt modelId="{4EDA065A-C05F-40E8-8E68-7998C6E5EBE0}" type="parTrans" cxnId="{C3E14640-0BDF-451C-9554-E1204B51CE7B}">
      <dgm:prSet/>
      <dgm:spPr/>
      <dgm:t>
        <a:bodyPr/>
        <a:lstStyle/>
        <a:p>
          <a:endParaRPr lang="en-US"/>
        </a:p>
      </dgm:t>
    </dgm:pt>
    <dgm:pt modelId="{7C1FB388-1C0E-472D-BD94-5C2B711E554A}" type="sibTrans" cxnId="{C3E14640-0BDF-451C-9554-E1204B51CE7B}">
      <dgm:prSet/>
      <dgm:spPr/>
      <dgm:t>
        <a:bodyPr/>
        <a:lstStyle/>
        <a:p>
          <a:endParaRPr lang="en-US"/>
        </a:p>
      </dgm:t>
    </dgm:pt>
    <dgm:pt modelId="{92D50A7D-E893-4E9B-A912-EF5C9831F506}" type="pres">
      <dgm:prSet presAssocID="{F90274FF-EEAA-4171-B15E-E24A2BDC8FDE}" presName="CompostProcess" presStyleCnt="0">
        <dgm:presLayoutVars>
          <dgm:dir/>
          <dgm:resizeHandles val="exact"/>
        </dgm:presLayoutVars>
      </dgm:prSet>
      <dgm:spPr/>
      <dgm:t>
        <a:bodyPr/>
        <a:lstStyle/>
        <a:p>
          <a:endParaRPr lang="en-US"/>
        </a:p>
      </dgm:t>
    </dgm:pt>
    <dgm:pt modelId="{666F9144-9D3C-4F09-88D0-8D48307D803C}" type="pres">
      <dgm:prSet presAssocID="{F90274FF-EEAA-4171-B15E-E24A2BDC8FDE}" presName="arrow" presStyleLbl="bgShp" presStyleIdx="0" presStyleCnt="1" custScaleX="117647" custLinFactNeighborX="7175" custLinFactNeighborY="2632"/>
      <dgm:spPr/>
      <dgm:t>
        <a:bodyPr/>
        <a:lstStyle/>
        <a:p>
          <a:endParaRPr lang="en-US"/>
        </a:p>
      </dgm:t>
    </dgm:pt>
    <dgm:pt modelId="{C784C2BE-1F0A-49CE-A393-DF67D8819D9F}" type="pres">
      <dgm:prSet presAssocID="{F90274FF-EEAA-4171-B15E-E24A2BDC8FDE}" presName="linearProcess" presStyleCnt="0"/>
      <dgm:spPr/>
    </dgm:pt>
    <dgm:pt modelId="{ACABACBA-54E4-4B86-B3F3-44B0B299CFDF}" type="pres">
      <dgm:prSet presAssocID="{B260904B-190C-40FA-9C0A-7B30511D704B}" presName="textNode" presStyleLbl="node1" presStyleIdx="0" presStyleCnt="6">
        <dgm:presLayoutVars>
          <dgm:bulletEnabled val="1"/>
        </dgm:presLayoutVars>
      </dgm:prSet>
      <dgm:spPr/>
      <dgm:t>
        <a:bodyPr/>
        <a:lstStyle/>
        <a:p>
          <a:endParaRPr lang="en-US"/>
        </a:p>
      </dgm:t>
    </dgm:pt>
    <dgm:pt modelId="{AEB3143B-FB5E-41E2-8C96-D7210AF1A52B}" type="pres">
      <dgm:prSet presAssocID="{09555020-2BFF-4979-8683-3D060A552CAF}" presName="sibTrans" presStyleCnt="0"/>
      <dgm:spPr/>
    </dgm:pt>
    <dgm:pt modelId="{30D073C5-0369-489E-AAEF-E52514E726A6}" type="pres">
      <dgm:prSet presAssocID="{CB9BE4DB-5A71-4A0D-9EFC-E63CECC79517}" presName="textNode" presStyleLbl="node1" presStyleIdx="1" presStyleCnt="6">
        <dgm:presLayoutVars>
          <dgm:bulletEnabled val="1"/>
        </dgm:presLayoutVars>
      </dgm:prSet>
      <dgm:spPr/>
      <dgm:t>
        <a:bodyPr/>
        <a:lstStyle/>
        <a:p>
          <a:endParaRPr lang="en-US"/>
        </a:p>
      </dgm:t>
    </dgm:pt>
    <dgm:pt modelId="{01B4DD3A-4629-431E-9779-4E5376F76756}" type="pres">
      <dgm:prSet presAssocID="{8DE3B622-15C0-4379-9195-894613CD55D8}" presName="sibTrans" presStyleCnt="0"/>
      <dgm:spPr/>
    </dgm:pt>
    <dgm:pt modelId="{F4A4B8DF-D5F4-4C9A-9FAA-F6A4B85D2B39}" type="pres">
      <dgm:prSet presAssocID="{D3AC4B10-1BE1-4D75-8078-B9E61C9E61D1}" presName="textNode" presStyleLbl="node1" presStyleIdx="2" presStyleCnt="6">
        <dgm:presLayoutVars>
          <dgm:bulletEnabled val="1"/>
        </dgm:presLayoutVars>
      </dgm:prSet>
      <dgm:spPr/>
      <dgm:t>
        <a:bodyPr/>
        <a:lstStyle/>
        <a:p>
          <a:endParaRPr lang="en-US"/>
        </a:p>
      </dgm:t>
    </dgm:pt>
    <dgm:pt modelId="{467DD37D-90BC-4446-A1D5-A41E41983DE7}" type="pres">
      <dgm:prSet presAssocID="{EFFBEBC1-84AC-4294-A270-B8268BF8BEE6}" presName="sibTrans" presStyleCnt="0"/>
      <dgm:spPr/>
    </dgm:pt>
    <dgm:pt modelId="{613F702F-D487-4B6D-91A3-2FE8200C274B}" type="pres">
      <dgm:prSet presAssocID="{0A841EEA-5506-451B-B7A2-B697F831553D}" presName="textNode" presStyleLbl="node1" presStyleIdx="3" presStyleCnt="6">
        <dgm:presLayoutVars>
          <dgm:bulletEnabled val="1"/>
        </dgm:presLayoutVars>
      </dgm:prSet>
      <dgm:spPr/>
      <dgm:t>
        <a:bodyPr/>
        <a:lstStyle/>
        <a:p>
          <a:endParaRPr lang="en-US"/>
        </a:p>
      </dgm:t>
    </dgm:pt>
    <dgm:pt modelId="{9DD7C354-7366-466B-AC9A-884A8EA2B504}" type="pres">
      <dgm:prSet presAssocID="{F4629658-9BD7-4BEC-9D22-3863EB88B19A}" presName="sibTrans" presStyleCnt="0"/>
      <dgm:spPr/>
    </dgm:pt>
    <dgm:pt modelId="{C8CA70A5-9E2E-4891-AF03-B5AA9069D059}" type="pres">
      <dgm:prSet presAssocID="{1610F062-CBC7-4CAC-9032-BC0A71246588}" presName="textNode" presStyleLbl="node1" presStyleIdx="4" presStyleCnt="6" custScaleX="123668">
        <dgm:presLayoutVars>
          <dgm:bulletEnabled val="1"/>
        </dgm:presLayoutVars>
      </dgm:prSet>
      <dgm:spPr/>
      <dgm:t>
        <a:bodyPr/>
        <a:lstStyle/>
        <a:p>
          <a:endParaRPr lang="en-US"/>
        </a:p>
      </dgm:t>
    </dgm:pt>
    <dgm:pt modelId="{C16AC4EE-EDC1-4564-A23E-933AFD8C2098}" type="pres">
      <dgm:prSet presAssocID="{83333622-9F12-43A5-9BCF-822BDBBD6EB7}" presName="sibTrans" presStyleCnt="0"/>
      <dgm:spPr/>
    </dgm:pt>
    <dgm:pt modelId="{EBBD086E-E88C-4BB1-8BA5-C31809C92BD1}" type="pres">
      <dgm:prSet presAssocID="{BE4B2676-F36B-424E-87E0-983BD8143F53}" presName="textNode" presStyleLbl="node1" presStyleIdx="5" presStyleCnt="6">
        <dgm:presLayoutVars>
          <dgm:bulletEnabled val="1"/>
        </dgm:presLayoutVars>
      </dgm:prSet>
      <dgm:spPr/>
      <dgm:t>
        <a:bodyPr/>
        <a:lstStyle/>
        <a:p>
          <a:endParaRPr lang="en-US"/>
        </a:p>
      </dgm:t>
    </dgm:pt>
  </dgm:ptLst>
  <dgm:cxnLst>
    <dgm:cxn modelId="{5B4B8CEF-8ABC-47A5-9D9B-EF0FF118CC38}" type="presOf" srcId="{1610F062-CBC7-4CAC-9032-BC0A71246588}" destId="{C8CA70A5-9E2E-4891-AF03-B5AA9069D059}" srcOrd="0" destOrd="0" presId="urn:microsoft.com/office/officeart/2005/8/layout/hProcess9"/>
    <dgm:cxn modelId="{E930AAAF-E991-4156-8EAE-64ABC0914CBB}" type="presOf" srcId="{CB9BE4DB-5A71-4A0D-9EFC-E63CECC79517}" destId="{30D073C5-0369-489E-AAEF-E52514E726A6}" srcOrd="0" destOrd="0" presId="urn:microsoft.com/office/officeart/2005/8/layout/hProcess9"/>
    <dgm:cxn modelId="{88EB91C2-3635-457C-B4A6-42C33A457826}" type="presOf" srcId="{B260904B-190C-40FA-9C0A-7B30511D704B}" destId="{ACABACBA-54E4-4B86-B3F3-44B0B299CFDF}" srcOrd="0" destOrd="0" presId="urn:microsoft.com/office/officeart/2005/8/layout/hProcess9"/>
    <dgm:cxn modelId="{214A6FA1-69E0-4C2A-AB9B-EEA292CFDF86}" type="presOf" srcId="{0A841EEA-5506-451B-B7A2-B697F831553D}" destId="{613F702F-D487-4B6D-91A3-2FE8200C274B}" srcOrd="0" destOrd="0" presId="urn:microsoft.com/office/officeart/2005/8/layout/hProcess9"/>
    <dgm:cxn modelId="{78CD240F-9B6E-47C7-BD36-9B4C874CA956}" srcId="{F90274FF-EEAA-4171-B15E-E24A2BDC8FDE}" destId="{D3AC4B10-1BE1-4D75-8078-B9E61C9E61D1}" srcOrd="2" destOrd="0" parTransId="{1350D139-A736-4539-8775-247DF3B83631}" sibTransId="{EFFBEBC1-84AC-4294-A270-B8268BF8BEE6}"/>
    <dgm:cxn modelId="{161EB765-6854-45DD-BE13-843D471F06C9}" type="presOf" srcId="{F90274FF-EEAA-4171-B15E-E24A2BDC8FDE}" destId="{92D50A7D-E893-4E9B-A912-EF5C9831F506}" srcOrd="0" destOrd="0" presId="urn:microsoft.com/office/officeart/2005/8/layout/hProcess9"/>
    <dgm:cxn modelId="{3645580C-13DC-41D2-B8A3-EEB38371E730}" srcId="{F90274FF-EEAA-4171-B15E-E24A2BDC8FDE}" destId="{B260904B-190C-40FA-9C0A-7B30511D704B}" srcOrd="0" destOrd="0" parTransId="{ED76F24D-98E1-466A-B812-14DA44FD1C01}" sibTransId="{09555020-2BFF-4979-8683-3D060A552CAF}"/>
    <dgm:cxn modelId="{35A884D7-1926-4378-A36F-93EF1A35B917}" type="presOf" srcId="{BE4B2676-F36B-424E-87E0-983BD8143F53}" destId="{EBBD086E-E88C-4BB1-8BA5-C31809C92BD1}" srcOrd="0" destOrd="0" presId="urn:microsoft.com/office/officeart/2005/8/layout/hProcess9"/>
    <dgm:cxn modelId="{255C24A1-9C77-4EBC-B0CB-1C88B671C8DF}" srcId="{F90274FF-EEAA-4171-B15E-E24A2BDC8FDE}" destId="{1610F062-CBC7-4CAC-9032-BC0A71246588}" srcOrd="4" destOrd="0" parTransId="{FC55D8CD-67AF-4968-B7B8-4E5314E342C8}" sibTransId="{83333622-9F12-43A5-9BCF-822BDBBD6EB7}"/>
    <dgm:cxn modelId="{36600992-BC99-424F-B262-B4DC836A80B5}" type="presOf" srcId="{D3AC4B10-1BE1-4D75-8078-B9E61C9E61D1}" destId="{F4A4B8DF-D5F4-4C9A-9FAA-F6A4B85D2B39}" srcOrd="0" destOrd="0" presId="urn:microsoft.com/office/officeart/2005/8/layout/hProcess9"/>
    <dgm:cxn modelId="{C3E14640-0BDF-451C-9554-E1204B51CE7B}" srcId="{F90274FF-EEAA-4171-B15E-E24A2BDC8FDE}" destId="{BE4B2676-F36B-424E-87E0-983BD8143F53}" srcOrd="5" destOrd="0" parTransId="{4EDA065A-C05F-40E8-8E68-7998C6E5EBE0}" sibTransId="{7C1FB388-1C0E-472D-BD94-5C2B711E554A}"/>
    <dgm:cxn modelId="{05CB2620-016C-4502-B46E-2C95643E69D8}" srcId="{F90274FF-EEAA-4171-B15E-E24A2BDC8FDE}" destId="{CB9BE4DB-5A71-4A0D-9EFC-E63CECC79517}" srcOrd="1" destOrd="0" parTransId="{E680FC3A-42EF-42DF-A26B-490BFD786EE5}" sibTransId="{8DE3B622-15C0-4379-9195-894613CD55D8}"/>
    <dgm:cxn modelId="{57A95EA2-9941-44C3-B169-C2CAD5EAB648}" srcId="{F90274FF-EEAA-4171-B15E-E24A2BDC8FDE}" destId="{0A841EEA-5506-451B-B7A2-B697F831553D}" srcOrd="3" destOrd="0" parTransId="{53F3EBC7-CA67-42AC-9B4F-63EA4A1259D2}" sibTransId="{F4629658-9BD7-4BEC-9D22-3863EB88B19A}"/>
    <dgm:cxn modelId="{D136F4C9-5464-4875-BE58-884733CCFEA0}" type="presParOf" srcId="{92D50A7D-E893-4E9B-A912-EF5C9831F506}" destId="{666F9144-9D3C-4F09-88D0-8D48307D803C}" srcOrd="0" destOrd="0" presId="urn:microsoft.com/office/officeart/2005/8/layout/hProcess9"/>
    <dgm:cxn modelId="{83978CA1-518F-4FB9-AD11-E3BFE0EE51B8}" type="presParOf" srcId="{92D50A7D-E893-4E9B-A912-EF5C9831F506}" destId="{C784C2BE-1F0A-49CE-A393-DF67D8819D9F}" srcOrd="1" destOrd="0" presId="urn:microsoft.com/office/officeart/2005/8/layout/hProcess9"/>
    <dgm:cxn modelId="{7A47FED3-47CE-4C61-AD39-E12A7CB96BA7}" type="presParOf" srcId="{C784C2BE-1F0A-49CE-A393-DF67D8819D9F}" destId="{ACABACBA-54E4-4B86-B3F3-44B0B299CFDF}" srcOrd="0" destOrd="0" presId="urn:microsoft.com/office/officeart/2005/8/layout/hProcess9"/>
    <dgm:cxn modelId="{F9B77BBE-10F6-4827-ACEB-245C756AE7BC}" type="presParOf" srcId="{C784C2BE-1F0A-49CE-A393-DF67D8819D9F}" destId="{AEB3143B-FB5E-41E2-8C96-D7210AF1A52B}" srcOrd="1" destOrd="0" presId="urn:microsoft.com/office/officeart/2005/8/layout/hProcess9"/>
    <dgm:cxn modelId="{8949E370-0627-4471-8266-12ABCDE07F04}" type="presParOf" srcId="{C784C2BE-1F0A-49CE-A393-DF67D8819D9F}" destId="{30D073C5-0369-489E-AAEF-E52514E726A6}" srcOrd="2" destOrd="0" presId="urn:microsoft.com/office/officeart/2005/8/layout/hProcess9"/>
    <dgm:cxn modelId="{BD6611AC-E360-4443-9D25-971C7DE6E145}" type="presParOf" srcId="{C784C2BE-1F0A-49CE-A393-DF67D8819D9F}" destId="{01B4DD3A-4629-431E-9779-4E5376F76756}" srcOrd="3" destOrd="0" presId="urn:microsoft.com/office/officeart/2005/8/layout/hProcess9"/>
    <dgm:cxn modelId="{FB90027E-7CE7-4402-92BC-82FBF8B58DF3}" type="presParOf" srcId="{C784C2BE-1F0A-49CE-A393-DF67D8819D9F}" destId="{F4A4B8DF-D5F4-4C9A-9FAA-F6A4B85D2B39}" srcOrd="4" destOrd="0" presId="urn:microsoft.com/office/officeart/2005/8/layout/hProcess9"/>
    <dgm:cxn modelId="{FB38DC0B-E3F2-4901-8698-AA2147C4B5DA}" type="presParOf" srcId="{C784C2BE-1F0A-49CE-A393-DF67D8819D9F}" destId="{467DD37D-90BC-4446-A1D5-A41E41983DE7}" srcOrd="5" destOrd="0" presId="urn:microsoft.com/office/officeart/2005/8/layout/hProcess9"/>
    <dgm:cxn modelId="{541F3D4E-8EE9-4C1A-811D-9D5E40AF4E2D}" type="presParOf" srcId="{C784C2BE-1F0A-49CE-A393-DF67D8819D9F}" destId="{613F702F-D487-4B6D-91A3-2FE8200C274B}" srcOrd="6" destOrd="0" presId="urn:microsoft.com/office/officeart/2005/8/layout/hProcess9"/>
    <dgm:cxn modelId="{6E24DCF4-EAC6-48D3-801A-285DEABB1E68}" type="presParOf" srcId="{C784C2BE-1F0A-49CE-A393-DF67D8819D9F}" destId="{9DD7C354-7366-466B-AC9A-884A8EA2B504}" srcOrd="7" destOrd="0" presId="urn:microsoft.com/office/officeart/2005/8/layout/hProcess9"/>
    <dgm:cxn modelId="{1B63DB90-D55D-4872-947F-47A55F08E7D3}" type="presParOf" srcId="{C784C2BE-1F0A-49CE-A393-DF67D8819D9F}" destId="{C8CA70A5-9E2E-4891-AF03-B5AA9069D059}" srcOrd="8" destOrd="0" presId="urn:microsoft.com/office/officeart/2005/8/layout/hProcess9"/>
    <dgm:cxn modelId="{2A6C56F1-5F1F-4287-96EE-4CDAC1C215FB}" type="presParOf" srcId="{C784C2BE-1F0A-49CE-A393-DF67D8819D9F}" destId="{C16AC4EE-EDC1-4564-A23E-933AFD8C2098}" srcOrd="9" destOrd="0" presId="urn:microsoft.com/office/officeart/2005/8/layout/hProcess9"/>
    <dgm:cxn modelId="{677997F4-D1C9-4C4D-B6B0-0AD7909C93AB}" type="presParOf" srcId="{C784C2BE-1F0A-49CE-A393-DF67D8819D9F}" destId="{EBBD086E-E88C-4BB1-8BA5-C31809C92BD1}"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6F9144-9D3C-4F09-88D0-8D48307D803C}">
      <dsp:nvSpPr>
        <dsp:cNvPr id="0" name=""/>
        <dsp:cNvSpPr/>
      </dsp:nvSpPr>
      <dsp:spPr>
        <a:xfrm>
          <a:off x="4" y="0"/>
          <a:ext cx="8343895" cy="24003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ABACBA-54E4-4B86-B3F3-44B0B299CFDF}">
      <dsp:nvSpPr>
        <dsp:cNvPr id="0" name=""/>
        <dsp:cNvSpPr/>
      </dsp:nvSpPr>
      <dsp:spPr>
        <a:xfrm>
          <a:off x="2507" y="720089"/>
          <a:ext cx="1179472" cy="960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Georgia" pitchFamily="18" charset="0"/>
            </a:rPr>
            <a:t>Strengthen Individual Knowledge &amp; Skills</a:t>
          </a:r>
          <a:endParaRPr lang="en-US" sz="1400" kern="1200" dirty="0">
            <a:latin typeface="Georgia" pitchFamily="18" charset="0"/>
          </a:endParaRPr>
        </a:p>
      </dsp:txBody>
      <dsp:txXfrm>
        <a:off x="49376" y="766958"/>
        <a:ext cx="1085734" cy="866382"/>
      </dsp:txXfrm>
    </dsp:sp>
    <dsp:sp modelId="{30D073C5-0369-489E-AAEF-E52514E726A6}">
      <dsp:nvSpPr>
        <dsp:cNvPr id="0" name=""/>
        <dsp:cNvSpPr/>
      </dsp:nvSpPr>
      <dsp:spPr>
        <a:xfrm>
          <a:off x="1378558" y="720089"/>
          <a:ext cx="1179472" cy="960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Georgia" pitchFamily="18" charset="0"/>
            </a:rPr>
            <a:t>Promote Community Education</a:t>
          </a:r>
          <a:endParaRPr lang="en-US" sz="1400" kern="1200" dirty="0">
            <a:latin typeface="Georgia" pitchFamily="18" charset="0"/>
          </a:endParaRPr>
        </a:p>
      </dsp:txBody>
      <dsp:txXfrm>
        <a:off x="1425427" y="766958"/>
        <a:ext cx="1085734" cy="866382"/>
      </dsp:txXfrm>
    </dsp:sp>
    <dsp:sp modelId="{F4A4B8DF-D5F4-4C9A-9FAA-F6A4B85D2B39}">
      <dsp:nvSpPr>
        <dsp:cNvPr id="0" name=""/>
        <dsp:cNvSpPr/>
      </dsp:nvSpPr>
      <dsp:spPr>
        <a:xfrm>
          <a:off x="2754609" y="720089"/>
          <a:ext cx="1179472" cy="960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Georgia" pitchFamily="18" charset="0"/>
            </a:rPr>
            <a:t>Educating Providers</a:t>
          </a:r>
          <a:endParaRPr lang="en-US" sz="1400" kern="1200" dirty="0">
            <a:latin typeface="Georgia" pitchFamily="18" charset="0"/>
          </a:endParaRPr>
        </a:p>
      </dsp:txBody>
      <dsp:txXfrm>
        <a:off x="2801478" y="766958"/>
        <a:ext cx="1085734" cy="866382"/>
      </dsp:txXfrm>
    </dsp:sp>
    <dsp:sp modelId="{613F702F-D487-4B6D-91A3-2FE8200C274B}">
      <dsp:nvSpPr>
        <dsp:cNvPr id="0" name=""/>
        <dsp:cNvSpPr/>
      </dsp:nvSpPr>
      <dsp:spPr>
        <a:xfrm>
          <a:off x="4130660" y="720089"/>
          <a:ext cx="1179472" cy="960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Georgia" pitchFamily="18" charset="0"/>
            </a:rPr>
            <a:t>Foster Coalitions &amp; Networks</a:t>
          </a:r>
          <a:endParaRPr lang="en-US" sz="1400" kern="1200" dirty="0">
            <a:latin typeface="Georgia" pitchFamily="18" charset="0"/>
          </a:endParaRPr>
        </a:p>
      </dsp:txBody>
      <dsp:txXfrm>
        <a:off x="4177529" y="766958"/>
        <a:ext cx="1085734" cy="866382"/>
      </dsp:txXfrm>
    </dsp:sp>
    <dsp:sp modelId="{C8CA70A5-9E2E-4891-AF03-B5AA9069D059}">
      <dsp:nvSpPr>
        <dsp:cNvPr id="0" name=""/>
        <dsp:cNvSpPr/>
      </dsp:nvSpPr>
      <dsp:spPr>
        <a:xfrm>
          <a:off x="5506711" y="720089"/>
          <a:ext cx="1458629" cy="960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Georgia" pitchFamily="18" charset="0"/>
            </a:rPr>
            <a:t>Change Organizational Practices</a:t>
          </a:r>
          <a:endParaRPr lang="en-US" sz="1400" kern="1200" dirty="0">
            <a:latin typeface="Georgia" pitchFamily="18" charset="0"/>
          </a:endParaRPr>
        </a:p>
      </dsp:txBody>
      <dsp:txXfrm>
        <a:off x="5553580" y="766958"/>
        <a:ext cx="1364891" cy="866382"/>
      </dsp:txXfrm>
    </dsp:sp>
    <dsp:sp modelId="{EBBD086E-E88C-4BB1-8BA5-C31809C92BD1}">
      <dsp:nvSpPr>
        <dsp:cNvPr id="0" name=""/>
        <dsp:cNvSpPr/>
      </dsp:nvSpPr>
      <dsp:spPr>
        <a:xfrm>
          <a:off x="7161919" y="720089"/>
          <a:ext cx="1179472" cy="9601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latin typeface="Georgia" pitchFamily="18" charset="0"/>
            </a:rPr>
            <a:t>Influence Policy</a:t>
          </a:r>
          <a:endParaRPr lang="en-US" sz="1400" kern="1200" dirty="0">
            <a:latin typeface="Georgia" pitchFamily="18" charset="0"/>
          </a:endParaRPr>
        </a:p>
      </dsp:txBody>
      <dsp:txXfrm>
        <a:off x="7208788" y="766958"/>
        <a:ext cx="1085734" cy="86638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5A47FE96-D086-EB47-8AA5-2A902309226E}" type="datetimeFigureOut">
              <a:rPr lang="en-US" smtClean="0"/>
              <a:t>8/5/2019</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E7A4370B-7129-7E40-A5DE-BBC2038EA1AA}" type="slidenum">
              <a:rPr lang="en-US" smtClean="0"/>
              <a:t>‹#›</a:t>
            </a:fld>
            <a:endParaRPr lang="en-US"/>
          </a:p>
        </p:txBody>
      </p:sp>
    </p:spTree>
    <p:extLst>
      <p:ext uri="{BB962C8B-B14F-4D97-AF65-F5344CB8AC3E}">
        <p14:creationId xmlns:p14="http://schemas.microsoft.com/office/powerpoint/2010/main" val="8623088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93CF839C-0D0A-CD44-9500-6C6418275E74}" type="datetimeFigureOut">
              <a:rPr lang="en-US" smtClean="0"/>
              <a:t>8/5/2019</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CBD571DD-88CF-6E44-900F-0EB1704ECF16}" type="slidenum">
              <a:rPr lang="en-US" smtClean="0"/>
              <a:t>‹#›</a:t>
            </a:fld>
            <a:endParaRPr lang="en-US"/>
          </a:p>
        </p:txBody>
      </p:sp>
    </p:spTree>
    <p:extLst>
      <p:ext uri="{BB962C8B-B14F-4D97-AF65-F5344CB8AC3E}">
        <p14:creationId xmlns:p14="http://schemas.microsoft.com/office/powerpoint/2010/main" val="14512206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NAME: Raquel</a:t>
            </a:r>
          </a:p>
          <a:p>
            <a:r>
              <a:rPr lang="en-US" dirty="0"/>
              <a:t>NOTE: NA</a:t>
            </a:r>
            <a:br>
              <a:rPr lang="en-US" dirty="0"/>
            </a:br>
            <a:r>
              <a:rPr lang="en-US" dirty="0"/>
              <a:t>SCRIPT: NA</a:t>
            </a:r>
          </a:p>
          <a:p>
            <a:endParaRPr lang="en-US" dirty="0"/>
          </a:p>
        </p:txBody>
      </p:sp>
      <p:sp>
        <p:nvSpPr>
          <p:cNvPr id="4" name="Slide Number Placeholder 3"/>
          <p:cNvSpPr>
            <a:spLocks noGrp="1"/>
          </p:cNvSpPr>
          <p:nvPr>
            <p:ph type="sldNum" sz="quarter" idx="10"/>
          </p:nvPr>
        </p:nvSpPr>
        <p:spPr/>
        <p:txBody>
          <a:bodyPr/>
          <a:lstStyle/>
          <a:p>
            <a:fld id="{7BF5A3A1-1457-4ECC-A8F6-F93CD7C19304}" type="slidenum">
              <a:rPr lang="en-US" smtClean="0"/>
              <a:t>2</a:t>
            </a:fld>
            <a:endParaRPr lang="en-US" dirty="0"/>
          </a:p>
        </p:txBody>
      </p:sp>
      <p:sp>
        <p:nvSpPr>
          <p:cNvPr id="5" name="Date Placeholder 4"/>
          <p:cNvSpPr>
            <a:spLocks noGrp="1"/>
          </p:cNvSpPr>
          <p:nvPr>
            <p:ph type="dt" idx="11"/>
          </p:nvPr>
        </p:nvSpPr>
        <p:spPr/>
        <p:txBody>
          <a:bodyPr/>
          <a:lstStyle/>
          <a:p>
            <a:fld id="{AB6CB318-E95E-4196-B76F-8D4B6A98F8AF}" type="datetime1">
              <a:rPr lang="en-US" smtClean="0"/>
              <a:t>8/5/2019</a:t>
            </a:fld>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442752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dirty="0" smtClean="0">
                <a:latin typeface="Calibri" pitchFamily="34" charset="0"/>
              </a:rPr>
              <a:t>national nonprofit</a:t>
            </a:r>
          </a:p>
          <a:p>
            <a:pPr marL="1714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sz="2400" dirty="0" smtClean="0"/>
              <a:t>Provides legal technical assistance, training and resources to advance public health </a:t>
            </a:r>
            <a:r>
              <a:rPr lang="en-US" sz="2400" dirty="0" smtClean="0">
                <a:latin typeface="Arial" pitchFamily="34" charset="0"/>
                <a:ea typeface="ＭＳ Ｐゴシック" charset="-128"/>
              </a:rPr>
              <a:t>across the country</a:t>
            </a:r>
          </a:p>
          <a:p>
            <a:pPr marL="342900" lvl="0" indent="-342900" eaLnBrk="1" hangingPunct="1">
              <a:buFont typeface="Arial" charset="0"/>
              <a:buChar char="•"/>
            </a:pPr>
            <a:r>
              <a:rPr lang="en-US" sz="2400" dirty="0" smtClean="0">
                <a:latin typeface="Arial" pitchFamily="34" charset="0"/>
                <a:ea typeface="ＭＳ Ｐゴシック" charset="-128"/>
              </a:rPr>
              <a:t>Divided into 5 Regions that provide local and state support</a:t>
            </a:r>
          </a:p>
        </p:txBody>
      </p:sp>
      <p:sp>
        <p:nvSpPr>
          <p:cNvPr id="4" name="Slide Number Placeholder 3"/>
          <p:cNvSpPr>
            <a:spLocks noGrp="1"/>
          </p:cNvSpPr>
          <p:nvPr>
            <p:ph type="sldNum" sz="quarter" idx="10"/>
          </p:nvPr>
        </p:nvSpPr>
        <p:spPr/>
        <p:txBody>
          <a:bodyPr/>
          <a:lstStyle/>
          <a:p>
            <a:fld id="{0A568234-3C94-5441-9BE6-F55F3848C366}"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388624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1" hangingPunct="1">
              <a:buFont typeface="Arial" charset="0"/>
              <a:buChar char="•"/>
            </a:pPr>
            <a:r>
              <a:rPr lang="en-US" dirty="0" smtClean="0"/>
              <a:t>At no cost, the </a:t>
            </a:r>
            <a:r>
              <a:rPr lang="en-US" i="1" dirty="0" smtClean="0"/>
              <a:t>Network</a:t>
            </a:r>
            <a:r>
              <a:rPr lang="en-US" dirty="0" smtClean="0"/>
              <a:t> provides helpful </a:t>
            </a:r>
            <a:r>
              <a:rPr lang="en-US" i="1" dirty="0" smtClean="0"/>
              <a:t>legal</a:t>
            </a:r>
            <a:r>
              <a:rPr lang="en-US" dirty="0" smtClean="0"/>
              <a:t> assistance, training and resources to the </a:t>
            </a:r>
            <a:r>
              <a:rPr lang="en-US" i="1" dirty="0" smtClean="0"/>
              <a:t>public health</a:t>
            </a:r>
            <a:r>
              <a:rPr lang="en-US" dirty="0" smtClean="0"/>
              <a:t> community.</a:t>
            </a:r>
          </a:p>
          <a:p>
            <a:pPr marL="171450" lvl="0" indent="-171450" eaLnBrk="1" hangingPunct="1">
              <a:buFont typeface="Arial" charset="0"/>
              <a:buChar char="•"/>
            </a:pPr>
            <a:r>
              <a:rPr lang="en-US" dirty="0" smtClean="0">
                <a:latin typeface="Calibri" pitchFamily="34" charset="0"/>
              </a:rPr>
              <a:t>This</a:t>
            </a:r>
            <a:r>
              <a:rPr lang="en-US" baseline="0" dirty="0" smtClean="0">
                <a:latin typeface="Calibri" pitchFamily="34" charset="0"/>
              </a:rPr>
              <a:t> includes</a:t>
            </a:r>
            <a:r>
              <a:rPr lang="mr-IN" baseline="0" dirty="0" smtClean="0">
                <a:latin typeface="Calibri" pitchFamily="34" charset="0"/>
              </a:rPr>
              <a:t>…</a:t>
            </a:r>
            <a:r>
              <a:rPr lang="en-US" baseline="0" dirty="0" smtClean="0">
                <a:latin typeface="Calibri" pitchFamily="34" charset="0"/>
              </a:rPr>
              <a:t>.</a:t>
            </a:r>
            <a:endParaRPr lang="en-US" dirty="0" smtClean="0">
              <a:latin typeface="Calibri" pitchFamily="34" charset="0"/>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dirty="0" smtClean="0">
                <a:latin typeface="Calibri" pitchFamily="34" charset="0"/>
              </a:rPr>
              <a:t>Technical assistance does not include providing legal advice or representation. </a:t>
            </a:r>
          </a:p>
          <a:p>
            <a:endParaRPr lang="en-US" dirty="0"/>
          </a:p>
        </p:txBody>
      </p:sp>
      <p:sp>
        <p:nvSpPr>
          <p:cNvPr id="4" name="Slide Number Placeholder 3"/>
          <p:cNvSpPr>
            <a:spLocks noGrp="1"/>
          </p:cNvSpPr>
          <p:nvPr>
            <p:ph type="sldNum" sz="quarter" idx="10"/>
          </p:nvPr>
        </p:nvSpPr>
        <p:spPr/>
        <p:txBody>
          <a:bodyPr/>
          <a:lstStyle/>
          <a:p>
            <a:fld id="{0A568234-3C94-5441-9BE6-F55F3848C366}"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158029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Transition</a:t>
            </a:r>
            <a:r>
              <a:rPr lang="en-US" baseline="0" dirty="0" smtClean="0"/>
              <a:t> to advocacy/lobbying</a:t>
            </a:r>
            <a:endParaRPr lang="en-US" dirty="0"/>
          </a:p>
        </p:txBody>
      </p:sp>
      <p:sp>
        <p:nvSpPr>
          <p:cNvPr id="4" name="Slide Number Placeholder 3"/>
          <p:cNvSpPr>
            <a:spLocks noGrp="1"/>
          </p:cNvSpPr>
          <p:nvPr>
            <p:ph type="sldNum" sz="quarter" idx="10"/>
          </p:nvPr>
        </p:nvSpPr>
        <p:spPr/>
        <p:txBody>
          <a:bodyPr/>
          <a:lstStyle/>
          <a:p>
            <a:fld id="{0A568234-3C94-5441-9BE6-F55F3848C366}"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4078191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W/ that introduction,</a:t>
            </a:r>
            <a:r>
              <a:rPr lang="en-US" baseline="0" dirty="0" smtClean="0"/>
              <a:t> </a:t>
            </a:r>
            <a:r>
              <a:rPr lang="en-US" dirty="0" smtClean="0"/>
              <a:t>turn our attention to demystifying lobbying</a:t>
            </a:r>
            <a:r>
              <a:rPr lang="en-US" baseline="0" dirty="0" smtClean="0"/>
              <a:t>. </a:t>
            </a:r>
          </a:p>
          <a:p>
            <a:pPr marL="171450" marR="0" lvl="0" indent="-171450" algn="l" defTabSz="457200" rtl="0" eaLnBrk="1" fontAlgn="auto" latinLnBrk="0" hangingPunct="1">
              <a:lnSpc>
                <a:spcPct val="100000"/>
              </a:lnSpc>
              <a:spcBef>
                <a:spcPts val="0"/>
              </a:spcBef>
              <a:spcAft>
                <a:spcPts val="0"/>
              </a:spcAft>
              <a:buClrTx/>
              <a:buSzTx/>
              <a:buFont typeface="Arial" charset="0"/>
              <a:buChar char="•"/>
              <a:tabLst/>
              <a:defRPr/>
            </a:pPr>
            <a:r>
              <a:rPr lang="en-US" dirty="0" smtClean="0"/>
              <a:t>It is common for public health</a:t>
            </a:r>
            <a:r>
              <a:rPr lang="en-US" baseline="0" dirty="0" smtClean="0"/>
              <a:t> stakeholders </a:t>
            </a:r>
            <a:r>
              <a:rPr lang="en-US" dirty="0" smtClean="0"/>
              <a:t>to avoid advocacy because of confusion</a:t>
            </a:r>
            <a:r>
              <a:rPr lang="en-US" baseline="0" dirty="0" smtClean="0"/>
              <a:t> around </a:t>
            </a:r>
            <a:r>
              <a:rPr lang="en-US" dirty="0" smtClean="0"/>
              <a:t>lobbying rules, but that total avoidance</a:t>
            </a:r>
            <a:r>
              <a:rPr lang="en-US" baseline="0" dirty="0" smtClean="0"/>
              <a:t> is both unnecessary and problematic. </a:t>
            </a:r>
          </a:p>
          <a:p>
            <a:pPr marL="171450" marR="0" lvl="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baseline="0" dirty="0" smtClean="0">
                <a:solidFill>
                  <a:schemeClr val="tx1"/>
                </a:solidFill>
                <a:effectLst/>
                <a:latin typeface="+mn-lt"/>
                <a:ea typeface="+mn-ea"/>
                <a:cs typeface="+mn-cs"/>
              </a:rPr>
              <a:t>Moving the needle on PH issues often requires legal and policy reform. law + policy changes require political will. Advocacy that shows that the status quo is no longer acceptable to stakeholders builds political will.</a:t>
            </a:r>
            <a:endParaRPr lang="en-US" baseline="0" dirty="0" smtClean="0"/>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baseline="0" dirty="0" smtClean="0">
                <a:solidFill>
                  <a:schemeClr val="tx1"/>
                </a:solidFill>
                <a:effectLst/>
                <a:latin typeface="+mn-lt"/>
                <a:ea typeface="+mn-ea"/>
                <a:cs typeface="+mn-cs"/>
              </a:rPr>
              <a:t>If public health stakeholders don’t advocate for public health, opposing sides will denigrate it.</a:t>
            </a:r>
            <a:endParaRPr lang="en-US" dirty="0" smtClean="0"/>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0A568234-3C94-5441-9BE6-F55F3848C366}"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393192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charset="0"/>
              <a:buChar char="•"/>
            </a:pPr>
            <a:r>
              <a:rPr lang="en-US" baseline="0" dirty="0" smtClean="0"/>
              <a:t>Although all lobbying is advocacy, not all advocacy is lobbying. </a:t>
            </a: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baseline="0" dirty="0" smtClean="0">
                <a:solidFill>
                  <a:schemeClr val="tx1"/>
                </a:solidFill>
                <a:effectLst/>
                <a:latin typeface="+mn-lt"/>
                <a:ea typeface="+mn-ea"/>
                <a:cs typeface="+mn-cs"/>
              </a:rPr>
              <a:t>Definitions of advocacy and lobbying</a:t>
            </a:r>
          </a:p>
          <a:p>
            <a:pPr marL="1085850" marR="0" lvl="2"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dirty="0" smtClean="0">
                <a:solidFill>
                  <a:schemeClr val="tx1"/>
                </a:solidFill>
                <a:effectLst/>
                <a:latin typeface="+mn-lt"/>
                <a:ea typeface="+mn-ea"/>
                <a:cs typeface="+mn-cs"/>
              </a:rPr>
              <a:t>Advocacy includes a broad range of activities which attempt to influence a specific policy, legislative, regulatory or implementation outcome.  Advocacy</a:t>
            </a:r>
            <a:r>
              <a:rPr lang="en-US" sz="1200" kern="1200" baseline="0" dirty="0" smtClean="0">
                <a:solidFill>
                  <a:schemeClr val="tx1"/>
                </a:solidFill>
                <a:effectLst/>
                <a:latin typeface="+mn-lt"/>
                <a:ea typeface="+mn-ea"/>
                <a:cs typeface="+mn-cs"/>
              </a:rPr>
              <a:t> can include </a:t>
            </a:r>
            <a:r>
              <a:rPr lang="en-US" sz="1200" kern="1200" dirty="0" smtClean="0">
                <a:solidFill>
                  <a:schemeClr val="tx1"/>
                </a:solidFill>
                <a:effectLst/>
                <a:latin typeface="+mn-lt"/>
                <a:ea typeface="+mn-ea"/>
                <a:cs typeface="+mn-cs"/>
              </a:rPr>
              <a:t>policy analysis, issue development, educating policymakers</a:t>
            </a:r>
            <a:r>
              <a:rPr lang="en-US" sz="1200" kern="1200" baseline="0" dirty="0" smtClean="0">
                <a:solidFill>
                  <a:schemeClr val="tx1"/>
                </a:solidFill>
                <a:effectLst/>
                <a:latin typeface="+mn-lt"/>
                <a:ea typeface="+mn-ea"/>
                <a:cs typeface="+mn-cs"/>
              </a:rPr>
              <a:t> and the public</a:t>
            </a:r>
            <a:r>
              <a:rPr lang="en-US" sz="1200" kern="1200" dirty="0" smtClean="0">
                <a:solidFill>
                  <a:schemeClr val="tx1"/>
                </a:solidFill>
                <a:effectLst/>
                <a:latin typeface="+mn-lt"/>
                <a:ea typeface="+mn-ea"/>
                <a:cs typeface="+mn-cs"/>
              </a:rPr>
              <a:t>, constituency organizing, lobbying, legal class actions, or creating an entire advocacy campaign. </a:t>
            </a:r>
            <a:endParaRPr lang="en-US" sz="1200" kern="1200" baseline="0" dirty="0" smtClean="0">
              <a:solidFill>
                <a:schemeClr val="tx1"/>
              </a:solidFill>
              <a:effectLst/>
              <a:latin typeface="+mn-lt"/>
              <a:ea typeface="+mn-ea"/>
              <a:cs typeface="+mn-cs"/>
            </a:endParaRP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baseline="0" dirty="0" smtClean="0">
                <a:solidFill>
                  <a:schemeClr val="tx1"/>
                </a:solidFill>
                <a:effectLst/>
                <a:latin typeface="+mn-lt"/>
                <a:ea typeface="+mn-ea"/>
                <a:cs typeface="+mn-cs"/>
              </a:rPr>
              <a:t>Advocacy can include educating policymakers and the public about evidence-based policy</a:t>
            </a: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smtClean="0"/>
              <a:t>Lobbying is a specific means of doing this, subject to various rules, but typically boils down to communications attempting to influence specific legislation</a:t>
            </a:r>
          </a:p>
          <a:p>
            <a:pPr marL="171450" indent="-171450">
              <a:buFont typeface="Arial" charset="0"/>
              <a:buChar char="•"/>
            </a:pPr>
            <a:r>
              <a:rPr lang="en-US" baseline="0" dirty="0" smtClean="0"/>
              <a:t>Understanding the difference will empower </a:t>
            </a:r>
            <a:r>
              <a:rPr lang="en-US" dirty="0" smtClean="0"/>
              <a:t>your organization to engage in advocacy and avoid running afoul</a:t>
            </a:r>
            <a:r>
              <a:rPr lang="en-US" baseline="0" dirty="0" smtClean="0"/>
              <a:t> of lobbying rules.</a:t>
            </a:r>
            <a:endParaRPr lang="en-US" dirty="0" smtClean="0"/>
          </a:p>
          <a:p>
            <a:endParaRPr lang="en-US" dirty="0" smtClean="0"/>
          </a:p>
          <a:p>
            <a:r>
              <a:rPr lang="en-US" b="1" dirty="0" smtClean="0"/>
              <a:t>To determine what is considered lobbying</a:t>
            </a:r>
            <a:r>
              <a:rPr lang="en-US" b="1" baseline="0" dirty="0" smtClean="0"/>
              <a:t> in a particular legal context</a:t>
            </a:r>
            <a:r>
              <a:rPr lang="en-US" b="1" dirty="0" smtClean="0"/>
              <a:t>, two key</a:t>
            </a:r>
            <a:r>
              <a:rPr lang="en-US" b="1" baseline="0" dirty="0" smtClean="0"/>
              <a:t> questions.</a:t>
            </a:r>
            <a:endParaRPr lang="en-US" b="1" dirty="0" smtClean="0"/>
          </a:p>
          <a:p>
            <a:endParaRPr lang="en-US" dirty="0" smtClean="0"/>
          </a:p>
          <a:p>
            <a:r>
              <a:rPr lang="en-US" dirty="0" smtClean="0"/>
              <a:t>Advocacy </a:t>
            </a:r>
            <a:r>
              <a:rPr lang="en-US" dirty="0" err="1" smtClean="0"/>
              <a:t>def</a:t>
            </a:r>
            <a:r>
              <a:rPr lang="en-US" dirty="0" smtClean="0"/>
              <a:t> from: 2</a:t>
            </a:r>
            <a:r>
              <a:rPr lang="en-US" sz="1200" kern="1200" dirty="0" smtClean="0">
                <a:solidFill>
                  <a:schemeClr val="tx1"/>
                </a:solidFill>
                <a:effectLst/>
                <a:latin typeface="+mn-lt"/>
                <a:ea typeface="+mn-ea"/>
                <a:cs typeface="+mn-cs"/>
              </a:rPr>
              <a:t>000 Joint Committee on Health Education and Promotion Terminology. (2002). Report of the 2000 Joint Committee on health education and promotion terminology. </a:t>
            </a:r>
            <a:r>
              <a:rPr lang="en-US" sz="1200" kern="1200" baseline="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0A568234-3C94-5441-9BE6-F55F3848C366}"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93193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568234-3C94-5441-9BE6-F55F3848C366}"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4105542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What’s the funding source for the activity?</a:t>
            </a:r>
            <a:endParaRPr lang="en-US" dirty="0"/>
          </a:p>
        </p:txBody>
      </p:sp>
      <p:sp>
        <p:nvSpPr>
          <p:cNvPr id="4" name="Slide Number Placeholder 3"/>
          <p:cNvSpPr>
            <a:spLocks noGrp="1"/>
          </p:cNvSpPr>
          <p:nvPr>
            <p:ph type="sldNum" sz="quarter" idx="10"/>
          </p:nvPr>
        </p:nvSpPr>
        <p:spPr/>
        <p:txBody>
          <a:bodyPr/>
          <a:lstStyle/>
          <a:p>
            <a:fld id="{0A568234-3C94-5441-9BE6-F55F3848C366}"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539914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a:t>
            </a:r>
            <a:r>
              <a:rPr lang="en-US" baseline="0" dirty="0" smtClean="0"/>
              <a:t> not super relevant for the audience</a:t>
            </a:r>
            <a:endParaRPr lang="en-US" dirty="0"/>
          </a:p>
        </p:txBody>
      </p:sp>
      <p:sp>
        <p:nvSpPr>
          <p:cNvPr id="4" name="Slide Number Placeholder 3"/>
          <p:cNvSpPr>
            <a:spLocks noGrp="1"/>
          </p:cNvSpPr>
          <p:nvPr>
            <p:ph type="sldNum" sz="quarter" idx="10"/>
          </p:nvPr>
        </p:nvSpPr>
        <p:spPr/>
        <p:txBody>
          <a:bodyPr/>
          <a:lstStyle/>
          <a:p>
            <a:fld id="{0A568234-3C94-5441-9BE6-F55F3848C366}"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937138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a:t>
            </a:r>
            <a:r>
              <a:rPr lang="en-US" baseline="0" dirty="0" smtClean="0"/>
              <a:t> not super relevant for the audience</a:t>
            </a:r>
            <a:endParaRPr lang="en-US" dirty="0"/>
          </a:p>
        </p:txBody>
      </p:sp>
      <p:sp>
        <p:nvSpPr>
          <p:cNvPr id="4" name="Slide Number Placeholder 3"/>
          <p:cNvSpPr>
            <a:spLocks noGrp="1"/>
          </p:cNvSpPr>
          <p:nvPr>
            <p:ph type="sldNum" sz="quarter" idx="10"/>
          </p:nvPr>
        </p:nvSpPr>
        <p:spPr/>
        <p:txBody>
          <a:bodyPr/>
          <a:lstStyle/>
          <a:p>
            <a:fld id="{0A568234-3C94-5441-9BE6-F55F3848C366}"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659334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568234-3C94-5441-9BE6-F55F3848C366}"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2836538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NAME: Raquel</a:t>
            </a:r>
          </a:p>
          <a:p>
            <a:r>
              <a:rPr lang="en-US" dirty="0"/>
              <a:t>NOTE: NA</a:t>
            </a:r>
            <a:br>
              <a:rPr lang="en-US" dirty="0"/>
            </a:br>
            <a:r>
              <a:rPr lang="en-US" dirty="0"/>
              <a:t>SCRIPT: CAN Forums</a:t>
            </a:r>
            <a:r>
              <a:rPr lang="en-US" baseline="0" dirty="0"/>
              <a:t> were created to strengthen a network of change agents. </a:t>
            </a:r>
          </a:p>
          <a:p>
            <a:r>
              <a:rPr lang="en-US" baseline="0" dirty="0" err="1"/>
              <a:t>Vitalyst’s</a:t>
            </a:r>
            <a:r>
              <a:rPr lang="en-US" baseline="0" dirty="0"/>
              <a:t> goal is for you to leave today’s session knowing other people, knowing that you are not alone, and with some practical skills and resources to build a stronger more effective organization. </a:t>
            </a:r>
          </a:p>
          <a:p>
            <a:r>
              <a:rPr lang="en-US" baseline="0" dirty="0"/>
              <a:t>This starts with self , like a drop in the water, and has the possibility of becoming a wave of transformation.</a:t>
            </a:r>
          </a:p>
        </p:txBody>
      </p:sp>
      <p:sp>
        <p:nvSpPr>
          <p:cNvPr id="4" name="Slide Number Placeholder 3"/>
          <p:cNvSpPr>
            <a:spLocks noGrp="1"/>
          </p:cNvSpPr>
          <p:nvPr>
            <p:ph type="sldNum" sz="quarter" idx="10"/>
          </p:nvPr>
        </p:nvSpPr>
        <p:spPr/>
        <p:txBody>
          <a:bodyPr/>
          <a:lstStyle/>
          <a:p>
            <a:fld id="{7BF5A3A1-1457-4ECC-A8F6-F93CD7C19304}" type="slidenum">
              <a:rPr lang="en-US" smtClean="0"/>
              <a:t>3</a:t>
            </a:fld>
            <a:endParaRPr lang="en-US" dirty="0"/>
          </a:p>
        </p:txBody>
      </p:sp>
      <p:sp>
        <p:nvSpPr>
          <p:cNvPr id="5" name="Date Placeholder 4"/>
          <p:cNvSpPr>
            <a:spLocks noGrp="1"/>
          </p:cNvSpPr>
          <p:nvPr>
            <p:ph type="dt" idx="11"/>
          </p:nvPr>
        </p:nvSpPr>
        <p:spPr/>
        <p:txBody>
          <a:bodyPr/>
          <a:lstStyle/>
          <a:p>
            <a:fld id="{10254C0B-B4EC-435F-858B-41F2654C3AA7}" type="datetime1">
              <a:rPr lang="en-US" smtClean="0"/>
              <a:t>8/5/2019</a:t>
            </a:fld>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753764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5" indent="0" algn="l" defTabSz="457200" rtl="0" eaLnBrk="1" fontAlgn="auto" latinLnBrk="0" hangingPunct="1">
              <a:lnSpc>
                <a:spcPct val="100000"/>
              </a:lnSpc>
              <a:spcBef>
                <a:spcPts val="0"/>
              </a:spcBef>
              <a:spcAft>
                <a:spcPts val="0"/>
              </a:spcAft>
              <a:buClrTx/>
              <a:buSzTx/>
              <a:buFontTx/>
              <a:buNone/>
              <a:tabLst/>
              <a:defRPr/>
            </a:pPr>
            <a:r>
              <a:rPr lang="en-US" dirty="0" smtClean="0"/>
              <a:t>Last bullet:</a:t>
            </a:r>
            <a:r>
              <a:rPr lang="en-US" baseline="0" dirty="0" smtClean="0"/>
              <a:t> </a:t>
            </a:r>
            <a:r>
              <a:rPr lang="en-US" dirty="0" smtClean="0"/>
              <a:t>This does not constitute lobbying therefore it does not jeopardize tax-exempt status.</a:t>
            </a:r>
          </a:p>
          <a:p>
            <a:endParaRPr lang="en-US" dirty="0"/>
          </a:p>
        </p:txBody>
      </p:sp>
      <p:sp>
        <p:nvSpPr>
          <p:cNvPr id="4" name="Slide Number Placeholder 3"/>
          <p:cNvSpPr>
            <a:spLocks noGrp="1"/>
          </p:cNvSpPr>
          <p:nvPr>
            <p:ph type="sldNum" sz="quarter" idx="10"/>
          </p:nvPr>
        </p:nvSpPr>
        <p:spPr/>
        <p:txBody>
          <a:bodyPr/>
          <a:lstStyle/>
          <a:p>
            <a:fld id="{0A568234-3C94-5441-9BE6-F55F3848C366}"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913236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501(c)3 organizations can lobby to positively affect legislative outcomes but they must follow IRS regulations as well as state and federal regulations dealing with lobbyist registrations and reporting.</a:t>
            </a:r>
          </a:p>
          <a:p>
            <a:endParaRPr lang="en-US" dirty="0" smtClean="0"/>
          </a:p>
          <a:p>
            <a:r>
              <a:rPr lang="en-US" dirty="0" smtClean="0"/>
              <a:t>Tax code provides</a:t>
            </a:r>
            <a:r>
              <a:rPr lang="en-US" baseline="0" dirty="0" smtClean="0"/>
              <a:t> 501c3 orgs w/ 2 options for measuring compliance </a:t>
            </a:r>
            <a:endParaRPr lang="en-US" dirty="0" smtClean="0"/>
          </a:p>
          <a:p>
            <a:r>
              <a:rPr lang="en-US" dirty="0" smtClean="0"/>
              <a:t>Substantial part: vague, facts and circumstances test w strict</a:t>
            </a:r>
            <a:r>
              <a:rPr lang="en-US" baseline="0" dirty="0" smtClean="0"/>
              <a:t> sanctions</a:t>
            </a:r>
          </a:p>
          <a:p>
            <a:r>
              <a:rPr lang="en-US" baseline="0" dirty="0" smtClean="0"/>
              <a:t>Expenditure test--</a:t>
            </a:r>
            <a:r>
              <a:rPr lang="en-US" dirty="0" smtClean="0"/>
              <a:t> spending</a:t>
            </a:r>
            <a:r>
              <a:rPr lang="en-US" baseline="0" dirty="0" smtClean="0"/>
              <a:t> caps are on a sliding scale. Grassroots lobbying ltd to no more than 25% of amount permitted for lobbying in a yr.</a:t>
            </a:r>
            <a:endParaRPr lang="en-US" dirty="0"/>
          </a:p>
        </p:txBody>
      </p:sp>
      <p:sp>
        <p:nvSpPr>
          <p:cNvPr id="4" name="Slide Number Placeholder 3"/>
          <p:cNvSpPr>
            <a:spLocks noGrp="1"/>
          </p:cNvSpPr>
          <p:nvPr>
            <p:ph type="sldNum" sz="quarter" idx="10"/>
          </p:nvPr>
        </p:nvSpPr>
        <p:spPr/>
        <p:txBody>
          <a:bodyPr/>
          <a:lstStyle/>
          <a:p>
            <a:fld id="{0A568234-3C94-5441-9BE6-F55F3848C366}"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2775029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Reminder: what is allowable depends on the type of org</a:t>
            </a:r>
            <a:r>
              <a:rPr lang="en-US" baseline="0" dirty="0" smtClean="0"/>
              <a:t> + funding, not legal advice</a:t>
            </a:r>
            <a:endParaRPr lang="en-US" dirty="0"/>
          </a:p>
        </p:txBody>
      </p:sp>
      <p:sp>
        <p:nvSpPr>
          <p:cNvPr id="4" name="Slide Number Placeholder 3"/>
          <p:cNvSpPr>
            <a:spLocks noGrp="1"/>
          </p:cNvSpPr>
          <p:nvPr>
            <p:ph type="sldNum" sz="quarter" idx="10"/>
          </p:nvPr>
        </p:nvSpPr>
        <p:spPr/>
        <p:txBody>
          <a:bodyPr/>
          <a:lstStyle/>
          <a:p>
            <a:fld id="{0A568234-3C94-5441-9BE6-F55F3848C366}"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1218526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Also note: may be allowable on own time</a:t>
            </a:r>
            <a:r>
              <a:rPr lang="en-US" baseline="0" dirty="0" smtClean="0"/>
              <a:t> as private citizen. </a:t>
            </a:r>
            <a:r>
              <a:rPr lang="en-US" baseline="0" dirty="0" err="1" smtClean="0"/>
              <a:t>Add’l</a:t>
            </a:r>
            <a:r>
              <a:rPr lang="en-US" baseline="0" dirty="0" smtClean="0"/>
              <a:t>: alternative funding sources can open up funding</a:t>
            </a:r>
            <a:endParaRPr lang="en-US" dirty="0" smtClean="0"/>
          </a:p>
          <a:p>
            <a:endParaRPr lang="en-US" dirty="0"/>
          </a:p>
        </p:txBody>
      </p:sp>
      <p:sp>
        <p:nvSpPr>
          <p:cNvPr id="4" name="Slide Number Placeholder 3"/>
          <p:cNvSpPr>
            <a:spLocks noGrp="1"/>
          </p:cNvSpPr>
          <p:nvPr>
            <p:ph type="sldNum" sz="quarter" idx="10"/>
          </p:nvPr>
        </p:nvSpPr>
        <p:spPr/>
        <p:txBody>
          <a:bodyPr/>
          <a:lstStyle/>
          <a:p>
            <a:fld id="{0A568234-3C94-5441-9BE6-F55F3848C366}"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2012180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Generally</a:t>
            </a:r>
            <a:r>
              <a:rPr lang="en-US" baseline="0" dirty="0" smtClean="0"/>
              <a:t> allowable</a:t>
            </a:r>
          </a:p>
          <a:p>
            <a:endParaRPr lang="en-US" baseline="0" dirty="0" smtClean="0"/>
          </a:p>
        </p:txBody>
      </p:sp>
      <p:sp>
        <p:nvSpPr>
          <p:cNvPr id="4" name="Slide Number Placeholder 3"/>
          <p:cNvSpPr>
            <a:spLocks noGrp="1"/>
          </p:cNvSpPr>
          <p:nvPr>
            <p:ph type="sldNum" sz="quarter" idx="10"/>
          </p:nvPr>
        </p:nvSpPr>
        <p:spPr/>
        <p:txBody>
          <a:bodyPr/>
          <a:lstStyle/>
          <a:p>
            <a:fld id="{0A568234-3C94-5441-9BE6-F55F3848C366}"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3149106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Educating public: meeting w coalitions, writing op-eds, </a:t>
            </a:r>
            <a:endParaRPr lang="en-US" dirty="0"/>
          </a:p>
        </p:txBody>
      </p:sp>
      <p:sp>
        <p:nvSpPr>
          <p:cNvPr id="4" name="Slide Number Placeholder 3"/>
          <p:cNvSpPr>
            <a:spLocks noGrp="1"/>
          </p:cNvSpPr>
          <p:nvPr>
            <p:ph type="sldNum" sz="quarter" idx="10"/>
          </p:nvPr>
        </p:nvSpPr>
        <p:spPr/>
        <p:txBody>
          <a:bodyPr/>
          <a:lstStyle/>
          <a:p>
            <a:fld id="{0A568234-3C94-5441-9BE6-F55F3848C366}"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3319296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Remind can’t </a:t>
            </a:r>
            <a:r>
              <a:rPr lang="en-US" dirty="0" err="1" smtClean="0"/>
              <a:t>proivde</a:t>
            </a:r>
            <a:r>
              <a:rPr lang="en-US" baseline="0" dirty="0" smtClean="0"/>
              <a:t> legal advice</a:t>
            </a:r>
            <a:endParaRPr lang="en-US" dirty="0"/>
          </a:p>
        </p:txBody>
      </p:sp>
      <p:sp>
        <p:nvSpPr>
          <p:cNvPr id="4" name="Slide Number Placeholder 3"/>
          <p:cNvSpPr>
            <a:spLocks noGrp="1"/>
          </p:cNvSpPr>
          <p:nvPr>
            <p:ph type="sldNum" sz="quarter" idx="10"/>
          </p:nvPr>
        </p:nvSpPr>
        <p:spPr/>
        <p:txBody>
          <a:bodyPr/>
          <a:lstStyle/>
          <a:p>
            <a:fld id="{0A568234-3C94-5441-9BE6-F55F3848C366}"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4101414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NAME: Raquel</a:t>
            </a:r>
          </a:p>
          <a:p>
            <a:r>
              <a:rPr lang="en-US" dirty="0"/>
              <a:t>NOTE: NA</a:t>
            </a:r>
            <a:br>
              <a:rPr lang="en-US" dirty="0"/>
            </a:br>
            <a:r>
              <a:rPr lang="en-US" dirty="0"/>
              <a:t>SCRIPT: Please keep in mind. </a:t>
            </a:r>
            <a:r>
              <a:rPr lang="en-US" b="1" u="sng" dirty="0"/>
              <a:t>CAN Forums are a high level introduction to subjects that are often complex</a:t>
            </a:r>
            <a:r>
              <a:rPr lang="en-US" dirty="0"/>
              <a:t>. </a:t>
            </a:r>
          </a:p>
          <a:p>
            <a:r>
              <a:rPr lang="en-US" dirty="0"/>
              <a:t>We respect and appreciate the diversity of experience on complex topics because it enriches the conversation, connects people with others who may have a different skill set and lived experience, </a:t>
            </a:r>
          </a:p>
          <a:p>
            <a:r>
              <a:rPr lang="en-US" dirty="0"/>
              <a:t>and because acknowledging together that something is complex is one step to knowing we are</a:t>
            </a:r>
            <a:r>
              <a:rPr lang="en-US" baseline="0" dirty="0"/>
              <a:t> all in this together.</a:t>
            </a:r>
            <a:endParaRPr lang="en-US" dirty="0"/>
          </a:p>
        </p:txBody>
      </p:sp>
      <p:sp>
        <p:nvSpPr>
          <p:cNvPr id="4" name="Slide Number Placeholder 3"/>
          <p:cNvSpPr>
            <a:spLocks noGrp="1"/>
          </p:cNvSpPr>
          <p:nvPr>
            <p:ph type="sldNum" sz="quarter" idx="10"/>
          </p:nvPr>
        </p:nvSpPr>
        <p:spPr/>
        <p:txBody>
          <a:bodyPr/>
          <a:lstStyle/>
          <a:p>
            <a:fld id="{7BF5A3A1-1457-4ECC-A8F6-F93CD7C19304}" type="slidenum">
              <a:rPr lang="en-US" smtClean="0"/>
              <a:t>4</a:t>
            </a:fld>
            <a:endParaRPr lang="en-US" dirty="0"/>
          </a:p>
        </p:txBody>
      </p:sp>
      <p:sp>
        <p:nvSpPr>
          <p:cNvPr id="5" name="Date Placeholder 4"/>
          <p:cNvSpPr>
            <a:spLocks noGrp="1"/>
          </p:cNvSpPr>
          <p:nvPr>
            <p:ph type="dt" idx="11"/>
          </p:nvPr>
        </p:nvSpPr>
        <p:spPr/>
        <p:txBody>
          <a:bodyPr/>
          <a:lstStyle/>
          <a:p>
            <a:fld id="{A4E9C93F-0DD9-4310-912E-70AC3C3CD47C}" type="datetime1">
              <a:rPr lang="en-US" smtClean="0"/>
              <a:t>8/5/2019</a:t>
            </a:fld>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739880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NAME: Jennifer</a:t>
            </a:r>
          </a:p>
          <a:p>
            <a:r>
              <a:rPr lang="en-US" dirty="0"/>
              <a:t>NOTE: NA</a:t>
            </a:r>
            <a:br>
              <a:rPr lang="en-US" dirty="0"/>
            </a:br>
            <a:r>
              <a:rPr lang="en-US" dirty="0"/>
              <a:t>SCRIPT: NA</a:t>
            </a:r>
          </a:p>
        </p:txBody>
      </p:sp>
      <p:sp>
        <p:nvSpPr>
          <p:cNvPr id="4" name="Slide Number Placeholder 3"/>
          <p:cNvSpPr>
            <a:spLocks noGrp="1"/>
          </p:cNvSpPr>
          <p:nvPr>
            <p:ph type="sldNum" sz="quarter" idx="10"/>
          </p:nvPr>
        </p:nvSpPr>
        <p:spPr/>
        <p:txBody>
          <a:bodyPr/>
          <a:lstStyle/>
          <a:p>
            <a:fld id="{7BF5A3A1-1457-4ECC-A8F6-F93CD7C19304}" type="slidenum">
              <a:rPr lang="en-US" smtClean="0"/>
              <a:t>5</a:t>
            </a:fld>
            <a:endParaRPr lang="en-US" dirty="0"/>
          </a:p>
        </p:txBody>
      </p:sp>
      <p:sp>
        <p:nvSpPr>
          <p:cNvPr id="5" name="Date Placeholder 4"/>
          <p:cNvSpPr>
            <a:spLocks noGrp="1"/>
          </p:cNvSpPr>
          <p:nvPr>
            <p:ph type="dt" idx="11"/>
          </p:nvPr>
        </p:nvSpPr>
        <p:spPr/>
        <p:txBody>
          <a:bodyPr/>
          <a:lstStyle/>
          <a:p>
            <a:fld id="{AB6CB318-E95E-4196-B76F-8D4B6A98F8AF}" type="datetime1">
              <a:rPr lang="en-US" smtClean="0"/>
              <a:t>8/5/2019</a:t>
            </a:fld>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889471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NAME: Jennifer</a:t>
            </a:r>
          </a:p>
          <a:p>
            <a:r>
              <a:rPr lang="en-US" dirty="0"/>
              <a:t>NOTE: Refer to the handout in their folders</a:t>
            </a:r>
            <a:br>
              <a:rPr lang="en-US" dirty="0"/>
            </a:br>
            <a:r>
              <a:rPr lang="en-US" dirty="0"/>
              <a:t>SCRIPT: Please share your name,</a:t>
            </a:r>
            <a:r>
              <a:rPr lang="en-US" baseline="0" dirty="0"/>
              <a:t> organization, and where your work fits into the elements of healthy communities- just among your table. </a:t>
            </a:r>
            <a:endParaRPr lang="en-US" dirty="0"/>
          </a:p>
        </p:txBody>
      </p:sp>
      <p:sp>
        <p:nvSpPr>
          <p:cNvPr id="4" name="Slide Number Placeholder 3"/>
          <p:cNvSpPr>
            <a:spLocks noGrp="1"/>
          </p:cNvSpPr>
          <p:nvPr>
            <p:ph type="sldNum" sz="quarter" idx="10"/>
          </p:nvPr>
        </p:nvSpPr>
        <p:spPr/>
        <p:txBody>
          <a:bodyPr/>
          <a:lstStyle/>
          <a:p>
            <a:fld id="{CBD571DD-88CF-6E44-900F-0EB1704ECF16}" type="slidenum">
              <a:rPr lang="en-US" smtClean="0"/>
              <a:t>6</a:t>
            </a:fld>
            <a:endParaRPr lang="en-US"/>
          </a:p>
        </p:txBody>
      </p:sp>
    </p:spTree>
    <p:extLst>
      <p:ext uri="{BB962C8B-B14F-4D97-AF65-F5344CB8AC3E}">
        <p14:creationId xmlns:p14="http://schemas.microsoft.com/office/powerpoint/2010/main" val="1083100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NAME: Jennifer</a:t>
            </a:r>
          </a:p>
          <a:p>
            <a:r>
              <a:rPr lang="en-US" dirty="0"/>
              <a:t>NOTE: None</a:t>
            </a:r>
            <a:br>
              <a:rPr lang="en-US" dirty="0"/>
            </a:br>
            <a:r>
              <a:rPr lang="en-US" dirty="0"/>
              <a:t>SCRIPT: Desired results set the ground for expectations about what we are trying to achieve in this session…</a:t>
            </a:r>
          </a:p>
          <a:p>
            <a:pPr defTabSz="984978">
              <a:defRPr/>
            </a:pPr>
            <a:endParaRPr lang="en-US" dirty="0"/>
          </a:p>
          <a:p>
            <a:endParaRPr lang="en-US" dirty="0"/>
          </a:p>
        </p:txBody>
      </p:sp>
      <p:sp>
        <p:nvSpPr>
          <p:cNvPr id="4" name="Slide Number Placeholder 3"/>
          <p:cNvSpPr>
            <a:spLocks noGrp="1"/>
          </p:cNvSpPr>
          <p:nvPr>
            <p:ph type="sldNum" sz="quarter" idx="10"/>
          </p:nvPr>
        </p:nvSpPr>
        <p:spPr/>
        <p:txBody>
          <a:bodyPr/>
          <a:lstStyle/>
          <a:p>
            <a:fld id="{7BF5A3A1-1457-4ECC-A8F6-F93CD7C19304}" type="slidenum">
              <a:rPr lang="en-US" smtClean="0"/>
              <a:t>7</a:t>
            </a:fld>
            <a:endParaRPr lang="en-US" dirty="0"/>
          </a:p>
        </p:txBody>
      </p:sp>
      <p:sp>
        <p:nvSpPr>
          <p:cNvPr id="5" name="Date Placeholder 4"/>
          <p:cNvSpPr>
            <a:spLocks noGrp="1"/>
          </p:cNvSpPr>
          <p:nvPr>
            <p:ph type="dt" idx="11"/>
          </p:nvPr>
        </p:nvSpPr>
        <p:spPr/>
        <p:txBody>
          <a:bodyPr/>
          <a:lstStyle/>
          <a:p>
            <a:fld id="{683EF647-0077-45F6-810D-76727EAB67FA}" type="datetime1">
              <a:rPr lang="en-US" smtClean="0"/>
              <a:t>8/5/2019</a:t>
            </a:fld>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434137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NAME: NA</a:t>
            </a:r>
          </a:p>
          <a:p>
            <a:r>
              <a:rPr lang="en-US" dirty="0"/>
              <a:t>NOTE: NA</a:t>
            </a:r>
            <a:br>
              <a:rPr lang="en-US" dirty="0"/>
            </a:br>
            <a:r>
              <a:rPr lang="en-US" dirty="0"/>
              <a:t>SCRIPT: NA</a:t>
            </a:r>
          </a:p>
        </p:txBody>
      </p:sp>
      <p:sp>
        <p:nvSpPr>
          <p:cNvPr id="4" name="Slide Number Placeholder 3"/>
          <p:cNvSpPr>
            <a:spLocks noGrp="1"/>
          </p:cNvSpPr>
          <p:nvPr>
            <p:ph type="sldNum" sz="quarter" idx="10"/>
          </p:nvPr>
        </p:nvSpPr>
        <p:spPr/>
        <p:txBody>
          <a:bodyPr/>
          <a:lstStyle/>
          <a:p>
            <a:fld id="{7BF5A3A1-1457-4ECC-A8F6-F93CD7C19304}" type="slidenum">
              <a:rPr lang="en-US" smtClean="0"/>
              <a:t>8</a:t>
            </a:fld>
            <a:endParaRPr lang="en-US" dirty="0"/>
          </a:p>
        </p:txBody>
      </p:sp>
      <p:sp>
        <p:nvSpPr>
          <p:cNvPr id="5" name="Date Placeholder 4"/>
          <p:cNvSpPr>
            <a:spLocks noGrp="1"/>
          </p:cNvSpPr>
          <p:nvPr>
            <p:ph type="dt" idx="11"/>
          </p:nvPr>
        </p:nvSpPr>
        <p:spPr/>
        <p:txBody>
          <a:bodyPr/>
          <a:lstStyle/>
          <a:p>
            <a:fld id="{AB6CB318-E95E-4196-B76F-8D4B6A98F8AF}" type="datetime1">
              <a:rPr lang="en-US" smtClean="0"/>
              <a:t>8/5/2019</a:t>
            </a:fld>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4014332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dvocacy–essential</a:t>
            </a:r>
            <a:r>
              <a:rPr lang="en-US" sz="1200" kern="1200" baseline="0" dirty="0" smtClean="0">
                <a:solidFill>
                  <a:schemeClr val="tx1"/>
                </a:solidFill>
                <a:effectLst/>
                <a:latin typeface="+mn-lt"/>
                <a:ea typeface="+mn-ea"/>
                <a:cs typeface="+mn-cs"/>
              </a:rPr>
              <a:t> to public health progress, and demystify lobbying, which is just one advocacy tool, can empower key stakeholders to move the needle for public health</a:t>
            </a:r>
            <a:endParaRPr lang="en-US" dirty="0"/>
          </a:p>
        </p:txBody>
      </p:sp>
      <p:sp>
        <p:nvSpPr>
          <p:cNvPr id="4" name="Slide Number Placeholder 3"/>
          <p:cNvSpPr>
            <a:spLocks noGrp="1"/>
          </p:cNvSpPr>
          <p:nvPr>
            <p:ph type="sldNum" sz="quarter" idx="10"/>
          </p:nvPr>
        </p:nvSpPr>
        <p:spPr/>
        <p:txBody>
          <a:bodyPr/>
          <a:lstStyle/>
          <a:p>
            <a:fld id="{0A568234-3C94-5441-9BE6-F55F3848C366}"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285358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eaLnBrk="1" hangingPunct="1">
              <a:spcBef>
                <a:spcPct val="0"/>
              </a:spcBef>
              <a:buFont typeface="Arial" charset="0"/>
              <a:buChar char="•"/>
            </a:pPr>
            <a:r>
              <a:rPr lang="en-US" dirty="0" smtClean="0">
                <a:ea typeface="ＭＳ Ｐゴシック" charset="-128"/>
              </a:rPr>
              <a:t>Public health law focuses on the government’s legal authorities and duties “to ensure the conditions for people to be healthy,” and how to balance these authorities and duties with individual rights. </a:t>
            </a:r>
          </a:p>
          <a:p>
            <a:pPr marL="171450" indent="-171450" eaLnBrk="1" hangingPunct="1">
              <a:spcBef>
                <a:spcPct val="0"/>
              </a:spcBef>
              <a:buFont typeface="Arial" charset="0"/>
              <a:buChar char="•"/>
            </a:pPr>
            <a:r>
              <a:rPr lang="en-US" dirty="0" smtClean="0">
                <a:ea typeface="ＭＳ Ｐゴシック" charset="-128"/>
              </a:rPr>
              <a:t>The scope of public health law is broad</a:t>
            </a:r>
            <a:r>
              <a:rPr lang="en-US" baseline="0" dirty="0" smtClean="0">
                <a:ea typeface="ＭＳ Ｐゴシック" charset="-128"/>
              </a:rPr>
              <a:t> and </a:t>
            </a:r>
            <a:r>
              <a:rPr lang="en-US" dirty="0" smtClean="0">
                <a:ea typeface="ＭＳ Ｐゴシック" charset="-128"/>
              </a:rPr>
              <a:t>ranges from narrow questions of legal interpretation to complex issues relating to public health policy, ethics, and social justice</a:t>
            </a:r>
          </a:p>
          <a:p>
            <a:pPr marL="171450" indent="-171450" eaLnBrk="1" hangingPunct="1">
              <a:spcBef>
                <a:spcPct val="0"/>
              </a:spcBef>
              <a:buFont typeface="Arial" charset="0"/>
              <a:buChar char="•"/>
            </a:pPr>
            <a:r>
              <a:rPr lang="en-US" dirty="0" smtClean="0">
                <a:ea typeface="ＭＳ Ｐゴシック" charset="-128"/>
              </a:rPr>
              <a:t>Here are some examples of how</a:t>
            </a:r>
            <a:r>
              <a:rPr lang="en-US" baseline="0" dirty="0" smtClean="0">
                <a:ea typeface="ＭＳ Ｐゴシック" charset="-128"/>
              </a:rPr>
              <a:t> law can solve public health challenges.</a:t>
            </a:r>
            <a:endParaRPr lang="en-US" dirty="0">
              <a:ea typeface="ＭＳ Ｐゴシック" charset="-128"/>
            </a:endParaRPr>
          </a:p>
        </p:txBody>
      </p:sp>
      <p:sp>
        <p:nvSpPr>
          <p:cNvPr id="18435" name="Slide Number Placeholder 3"/>
          <p:cNvSpPr>
            <a:spLocks noGrp="1"/>
          </p:cNvSpPr>
          <p:nvPr>
            <p:ph type="sldNum" sz="quarter" idx="5"/>
          </p:nvPr>
        </p:nvSpPr>
        <p:spPr bwMode="auto">
          <a:noFill/>
          <a:ln>
            <a:miter lim="800000"/>
            <a:headEnd/>
            <a:tailEnd/>
          </a:ln>
        </p:spPr>
        <p:txBody>
          <a:bodyPr/>
          <a:lstStyle/>
          <a:p>
            <a:fld id="{2F56FF9F-190D-4383-B2C9-2B8D5F635D1F}" type="slidenum">
              <a:rPr lang="en-US">
                <a:solidFill>
                  <a:prstClr val="black"/>
                </a:solidFill>
                <a:latin typeface="Arial" pitchFamily="34" charset="0"/>
              </a:rPr>
              <a:pPr/>
              <a:t>40</a:t>
            </a:fld>
            <a:endParaRPr lang="en-US">
              <a:solidFill>
                <a:prstClr val="black"/>
              </a:solidFill>
              <a:latin typeface="Arial" pitchFamily="34" charset="0"/>
            </a:endParaRPr>
          </a:p>
        </p:txBody>
      </p:sp>
    </p:spTree>
    <p:extLst>
      <p:ext uri="{BB962C8B-B14F-4D97-AF65-F5344CB8AC3E}">
        <p14:creationId xmlns:p14="http://schemas.microsoft.com/office/powerpoint/2010/main" val="1875134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Date Placeholder 3"/>
          <p:cNvSpPr txBox="1">
            <a:spLocks/>
          </p:cNvSpPr>
          <p:nvPr userDrawn="1"/>
        </p:nvSpPr>
        <p:spPr>
          <a:xfrm>
            <a:off x="5014658" y="6048643"/>
            <a:ext cx="3305332" cy="362435"/>
          </a:xfrm>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dirty="0"/>
              <a:t>March 24, 2016</a:t>
            </a:r>
          </a:p>
        </p:txBody>
      </p:sp>
      <p:sp>
        <p:nvSpPr>
          <p:cNvPr id="8" name="Slide Number Placeholder 4"/>
          <p:cNvSpPr txBox="1">
            <a:spLocks/>
          </p:cNvSpPr>
          <p:nvPr userDrawn="1"/>
        </p:nvSpPr>
        <p:spPr>
          <a:xfrm>
            <a:off x="8466869" y="6054593"/>
            <a:ext cx="479123" cy="365125"/>
          </a:xfrm>
          <a:prstGeom prst="rect">
            <a:avLst/>
          </a:prstGeom>
        </p:spPr>
        <p:txBody>
          <a:bodyPr/>
          <a:lstStyle>
            <a:defPPr>
              <a:defRPr lang="en-US"/>
            </a:defPPr>
            <a:lvl1pPr marL="0" algn="r"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FEEEAAD-DCCA-7C45-A30D-AA569732D9C6}" type="slidenum">
              <a:rPr lang="en-US" smtClean="0"/>
              <a:pPr/>
              <a:t>‹#›</a:t>
            </a:fld>
            <a:endParaRPr lang="en-US" dirty="0"/>
          </a:p>
        </p:txBody>
      </p:sp>
    </p:spTree>
    <p:extLst>
      <p:ext uri="{BB962C8B-B14F-4D97-AF65-F5344CB8AC3E}">
        <p14:creationId xmlns:p14="http://schemas.microsoft.com/office/powerpoint/2010/main" val="409193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txBox="1">
            <a:spLocks/>
          </p:cNvSpPr>
          <p:nvPr userDrawn="1"/>
        </p:nvSpPr>
        <p:spPr>
          <a:xfrm>
            <a:off x="5014658" y="6048643"/>
            <a:ext cx="3305332" cy="362435"/>
          </a:xfrm>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dirty="0"/>
              <a:t>March 24, 2016</a:t>
            </a:r>
          </a:p>
        </p:txBody>
      </p:sp>
      <p:sp>
        <p:nvSpPr>
          <p:cNvPr id="10" name="Slide Number Placeholder 4"/>
          <p:cNvSpPr txBox="1">
            <a:spLocks/>
          </p:cNvSpPr>
          <p:nvPr userDrawn="1"/>
        </p:nvSpPr>
        <p:spPr>
          <a:xfrm>
            <a:off x="8466869" y="6054593"/>
            <a:ext cx="479123" cy="365125"/>
          </a:xfrm>
          <a:prstGeom prst="rect">
            <a:avLst/>
          </a:prstGeom>
        </p:spPr>
        <p:txBody>
          <a:bodyPr/>
          <a:lstStyle>
            <a:defPPr>
              <a:defRPr lang="en-US"/>
            </a:defPPr>
            <a:lvl1pPr marL="0" algn="r"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FEEEAAD-DCCA-7C45-A30D-AA569732D9C6}" type="slidenum">
              <a:rPr lang="en-US" smtClean="0"/>
              <a:pPr/>
              <a:t>‹#›</a:t>
            </a:fld>
            <a:endParaRPr lang="en-US" dirty="0"/>
          </a:p>
        </p:txBody>
      </p:sp>
    </p:spTree>
    <p:extLst>
      <p:ext uri="{BB962C8B-B14F-4D97-AF65-F5344CB8AC3E}">
        <p14:creationId xmlns:p14="http://schemas.microsoft.com/office/powerpoint/2010/main" val="1806288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txBox="1">
            <a:spLocks/>
          </p:cNvSpPr>
          <p:nvPr userDrawn="1"/>
        </p:nvSpPr>
        <p:spPr>
          <a:xfrm>
            <a:off x="5014658" y="6048643"/>
            <a:ext cx="3305332" cy="362435"/>
          </a:xfrm>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dirty="0"/>
              <a:t>March 24, 2016</a:t>
            </a:r>
          </a:p>
        </p:txBody>
      </p:sp>
      <p:sp>
        <p:nvSpPr>
          <p:cNvPr id="10" name="Slide Number Placeholder 4"/>
          <p:cNvSpPr txBox="1">
            <a:spLocks/>
          </p:cNvSpPr>
          <p:nvPr userDrawn="1"/>
        </p:nvSpPr>
        <p:spPr>
          <a:xfrm>
            <a:off x="8466869" y="6054593"/>
            <a:ext cx="479123" cy="365125"/>
          </a:xfrm>
          <a:prstGeom prst="rect">
            <a:avLst/>
          </a:prstGeom>
        </p:spPr>
        <p:txBody>
          <a:bodyPr/>
          <a:lstStyle>
            <a:defPPr>
              <a:defRPr lang="en-US"/>
            </a:defPPr>
            <a:lvl1pPr marL="0" algn="r"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FEEEAAD-DCCA-7C45-A30D-AA569732D9C6}" type="slidenum">
              <a:rPr lang="en-US" smtClean="0"/>
              <a:pPr/>
              <a:t>‹#›</a:t>
            </a:fld>
            <a:endParaRPr lang="en-US" dirty="0"/>
          </a:p>
        </p:txBody>
      </p:sp>
    </p:spTree>
    <p:extLst>
      <p:ext uri="{BB962C8B-B14F-4D97-AF65-F5344CB8AC3E}">
        <p14:creationId xmlns:p14="http://schemas.microsoft.com/office/powerpoint/2010/main" val="2364222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titlepage.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hasCustomPrompt="1"/>
          </p:nvPr>
        </p:nvSpPr>
        <p:spPr>
          <a:xfrm>
            <a:off x="1557338" y="3065961"/>
            <a:ext cx="7589520" cy="769441"/>
          </a:xfrm>
        </p:spPr>
        <p:txBody>
          <a:bodyPr lIns="0" tIns="0" rIns="0" bIns="0" anchor="b" anchorCtr="0">
            <a:spAutoFit/>
          </a:bodyPr>
          <a:lstStyle>
            <a:lvl1pPr algn="l">
              <a:defRPr sz="5000" b="1" cap="none" baseline="0">
                <a:solidFill>
                  <a:schemeClr val="tx1"/>
                </a:solidFill>
              </a:defRPr>
            </a:lvl1pPr>
          </a:lstStyle>
          <a:p>
            <a:r>
              <a:rPr lang="en-US" dirty="0"/>
              <a:t>Title page: single line</a:t>
            </a:r>
          </a:p>
        </p:txBody>
      </p:sp>
      <p:sp>
        <p:nvSpPr>
          <p:cNvPr id="3" name="Text Placeholder 2"/>
          <p:cNvSpPr>
            <a:spLocks noGrp="1"/>
          </p:cNvSpPr>
          <p:nvPr>
            <p:ph type="body" idx="1"/>
          </p:nvPr>
        </p:nvSpPr>
        <p:spPr>
          <a:xfrm>
            <a:off x="1557338" y="3835402"/>
            <a:ext cx="7589520" cy="215444"/>
          </a:xfrm>
        </p:spPr>
        <p:txBody>
          <a:bodyPr wrap="square" bIns="0" anchor="t" anchorCtr="0">
            <a:spAutoFit/>
          </a:bodyPr>
          <a:lstStyle>
            <a:lvl1pPr marL="0" indent="0">
              <a:buNone/>
              <a:defRPr sz="1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1554480" y="6400800"/>
            <a:ext cx="7252050" cy="456535"/>
          </a:xfrm>
          <a:prstGeom prst="rect">
            <a:avLst/>
          </a:prstGeom>
        </p:spPr>
        <p:txBody>
          <a:bodyPr wrap="square" lIns="0" tIns="0" rIns="0" bIns="0" anchor="t" anchorCtr="0">
            <a:spAutoFit/>
          </a:bodyPr>
          <a:lstStyle>
            <a:lvl1pPr algn="l">
              <a:lnSpc>
                <a:spcPts val="1200"/>
              </a:lnSpc>
              <a:defRPr sz="800" b="0" i="0">
                <a:solidFill>
                  <a:schemeClr val="bg1"/>
                </a:solidFill>
                <a:latin typeface="Helvetica"/>
                <a:cs typeface="Helvetica"/>
              </a:defRPr>
            </a:lvl1pPr>
          </a:lstStyle>
          <a:p>
            <a:endParaRPr lang="en-US" dirty="0">
              <a:solidFill>
                <a:srgbClr val="FEFEFE"/>
              </a:solidFill>
              <a:latin typeface="Arial"/>
              <a:cs typeface="Arial"/>
            </a:endParaRPr>
          </a:p>
        </p:txBody>
      </p:sp>
    </p:spTree>
    <p:extLst>
      <p:ext uri="{BB962C8B-B14F-4D97-AF65-F5344CB8AC3E}">
        <p14:creationId xmlns:p14="http://schemas.microsoft.com/office/powerpoint/2010/main" val="1069863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titlepage.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557338" y="2210461"/>
            <a:ext cx="7589520" cy="1538883"/>
          </a:xfrm>
        </p:spPr>
        <p:txBody>
          <a:bodyPr wrap="square" lIns="0" tIns="0" rIns="0" bIns="0" anchor="b" anchorCtr="0">
            <a:spAutoFit/>
          </a:bodyPr>
          <a:lstStyle>
            <a:lvl1pPr algn="l">
              <a:lnSpc>
                <a:spcPts val="6000"/>
              </a:lnSpc>
              <a:defRPr sz="5000" b="1">
                <a:solidFill>
                  <a:schemeClr val="tx1"/>
                </a:solidFill>
              </a:defRPr>
            </a:lvl1pPr>
          </a:lstStyle>
          <a:p>
            <a:r>
              <a:rPr lang="en-US" dirty="0"/>
              <a:t>Title page: double lines</a:t>
            </a:r>
            <a:br>
              <a:rPr lang="en-US" dirty="0"/>
            </a:br>
            <a:r>
              <a:rPr lang="en-US" dirty="0" err="1"/>
              <a:t>Lorem</a:t>
            </a:r>
            <a:r>
              <a:rPr lang="en-US" dirty="0"/>
              <a:t> </a:t>
            </a:r>
            <a:r>
              <a:rPr lang="en-US" dirty="0" err="1"/>
              <a:t>ipsum</a:t>
            </a:r>
            <a:r>
              <a:rPr lang="en-US" dirty="0"/>
              <a:t> dolor sit</a:t>
            </a:r>
          </a:p>
        </p:txBody>
      </p:sp>
      <p:sp>
        <p:nvSpPr>
          <p:cNvPr id="3" name="Subtitle 2"/>
          <p:cNvSpPr>
            <a:spLocks noGrp="1"/>
          </p:cNvSpPr>
          <p:nvPr>
            <p:ph type="subTitle" idx="1"/>
          </p:nvPr>
        </p:nvSpPr>
        <p:spPr>
          <a:xfrm>
            <a:off x="1557338" y="3855674"/>
            <a:ext cx="7589520" cy="215444"/>
          </a:xfrm>
        </p:spPr>
        <p:txBody>
          <a:bodyPr wrap="square" lIns="0" tIns="0" rIns="0" bIns="0">
            <a:spAutoFit/>
          </a:bodyPr>
          <a:lstStyle>
            <a:lvl1pPr marL="0" indent="0" algn="l">
              <a:buNone/>
              <a:defRPr sz="1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a:xfrm>
            <a:off x="1554480" y="6400800"/>
            <a:ext cx="7259320" cy="456535"/>
          </a:xfrm>
          <a:prstGeom prst="rect">
            <a:avLst/>
          </a:prstGeom>
        </p:spPr>
        <p:txBody>
          <a:bodyPr wrap="square" lIns="0" tIns="0" rIns="0" bIns="0">
            <a:spAutoFit/>
          </a:bodyPr>
          <a:lstStyle>
            <a:lvl1pPr algn="l">
              <a:lnSpc>
                <a:spcPts val="1200"/>
              </a:lnSpc>
              <a:defRPr sz="800" b="0" i="0">
                <a:solidFill>
                  <a:schemeClr val="bg1"/>
                </a:solidFill>
                <a:latin typeface="Helvetica"/>
                <a:cs typeface="Helvetica"/>
              </a:defRPr>
            </a:lvl1pPr>
          </a:lstStyle>
          <a:p>
            <a:endParaRPr lang="en-US" dirty="0">
              <a:solidFill>
                <a:srgbClr val="FEFEFE"/>
              </a:solidFill>
              <a:latin typeface="Arial"/>
              <a:cs typeface="Arial"/>
            </a:endParaRPr>
          </a:p>
        </p:txBody>
      </p:sp>
    </p:spTree>
    <p:extLst>
      <p:ext uri="{BB962C8B-B14F-4D97-AF65-F5344CB8AC3E}">
        <p14:creationId xmlns:p14="http://schemas.microsoft.com/office/powerpoint/2010/main" val="3377215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_and_Content">
    <p:spTree>
      <p:nvGrpSpPr>
        <p:cNvPr id="1" name=""/>
        <p:cNvGrpSpPr/>
        <p:nvPr/>
      </p:nvGrpSpPr>
      <p:grpSpPr>
        <a:xfrm>
          <a:off x="0" y="0"/>
          <a:ext cx="0" cy="0"/>
          <a:chOff x="0" y="0"/>
          <a:chExt cx="0" cy="0"/>
        </a:xfrm>
      </p:grpSpPr>
      <p:sp>
        <p:nvSpPr>
          <p:cNvPr id="2" name="Title 1"/>
          <p:cNvSpPr>
            <a:spLocks noGrp="1"/>
          </p:cNvSpPr>
          <p:nvPr>
            <p:ph type="title"/>
          </p:nvPr>
        </p:nvSpPr>
        <p:spPr>
          <a:xfrm>
            <a:off x="1188720" y="1600200"/>
            <a:ext cx="7946136" cy="553998"/>
          </a:xfrm>
        </p:spPr>
        <p:txBody>
          <a:bodyPr/>
          <a:lstStyle>
            <a:lvl1pPr>
              <a:defRPr sz="36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A4AE216E-30EE-794D-82EB-E7F5CCC91463}" type="slidenum">
              <a:rPr lang="en-US" smtClean="0">
                <a:solidFill>
                  <a:srgbClr val="FEFEFE"/>
                </a:solidFill>
              </a:rPr>
              <a:pPr/>
              <a:t>‹#›</a:t>
            </a:fld>
            <a:endParaRPr lang="en-US">
              <a:solidFill>
                <a:srgbClr val="FEFEFE"/>
              </a:solidFill>
            </a:endParaRPr>
          </a:p>
        </p:txBody>
      </p:sp>
      <p:sp>
        <p:nvSpPr>
          <p:cNvPr id="7"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endParaRPr lang="en-US" dirty="0">
              <a:solidFill>
                <a:srgbClr val="404040"/>
              </a:solidFill>
            </a:endParaRPr>
          </a:p>
        </p:txBody>
      </p:sp>
      <p:sp>
        <p:nvSpPr>
          <p:cNvPr id="10" name="Content Placeholder 9"/>
          <p:cNvSpPr>
            <a:spLocks noGrp="1"/>
          </p:cNvSpPr>
          <p:nvPr>
            <p:ph sz="quarter" idx="13"/>
          </p:nvPr>
        </p:nvSpPr>
        <p:spPr>
          <a:xfrm>
            <a:off x="1206500" y="2290763"/>
            <a:ext cx="7464425" cy="2206245"/>
          </a:xfrm>
        </p:spPr>
        <p:txBody>
          <a:bodyPr/>
          <a:lstStyle>
            <a:lvl1pPr>
              <a:defRPr sz="2800"/>
            </a:lvl1pPr>
            <a:lvl2pPr>
              <a:defRPr sz="2400"/>
            </a:lvl2pPr>
            <a:lvl3pPr>
              <a:defRPr sz="2000">
                <a:solidFill>
                  <a:schemeClr val="tx1"/>
                </a:solidFill>
              </a:defRPr>
            </a:lvl3pPr>
            <a:lvl4pPr>
              <a:defRPr sz="1800">
                <a:solidFill>
                  <a:schemeClr val="tx1"/>
                </a:solidFill>
              </a:defRPr>
            </a:lvl4pPr>
            <a:lvl5pPr>
              <a:buClr>
                <a:srgbClr val="404040"/>
              </a:buClr>
              <a:buFont typeface="Arial" pitchFamily="34" charset="0"/>
              <a:buChar char="–"/>
              <a:defRPr sz="1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6035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pporters4up">
    <p:spTree>
      <p:nvGrpSpPr>
        <p:cNvPr id="1" name=""/>
        <p:cNvGrpSpPr/>
        <p:nvPr/>
      </p:nvGrpSpPr>
      <p:grpSpPr>
        <a:xfrm>
          <a:off x="0" y="0"/>
          <a:ext cx="0" cy="0"/>
          <a:chOff x="0" y="0"/>
          <a:chExt cx="0" cy="0"/>
        </a:xfrm>
      </p:grpSpPr>
      <p:sp>
        <p:nvSpPr>
          <p:cNvPr id="2" name="Title 1"/>
          <p:cNvSpPr>
            <a:spLocks noGrp="1"/>
          </p:cNvSpPr>
          <p:nvPr>
            <p:ph type="title"/>
          </p:nvPr>
        </p:nvSpPr>
        <p:spPr>
          <a:xfrm>
            <a:off x="1188720" y="1600200"/>
            <a:ext cx="7482205" cy="553998"/>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1206500" y="2226459"/>
            <a:ext cx="6406412" cy="430887"/>
          </a:xfrm>
        </p:spPr>
        <p:txBody>
          <a:bodyPr>
            <a:spAutoFit/>
          </a:bodyPr>
          <a:lstStyle>
            <a:lvl1pPr>
              <a:defRPr sz="2800"/>
            </a:lvl1pPr>
            <a:lvl4pPr>
              <a:lnSpc>
                <a:spcPts val="1800"/>
              </a:lnSpc>
              <a:defRPr/>
            </a:lvl4pPr>
            <a:lvl5pPr>
              <a:lnSpc>
                <a:spcPts val="1800"/>
              </a:lnSpc>
              <a:defRPr/>
            </a:lvl5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4AE216E-30EE-794D-82EB-E7F5CCC91463}" type="slidenum">
              <a:rPr lang="en-US" smtClean="0">
                <a:solidFill>
                  <a:srgbClr val="FEFEFE"/>
                </a:solidFill>
              </a:rPr>
              <a:pPr/>
              <a:t>‹#›</a:t>
            </a:fld>
            <a:endParaRPr lang="en-US">
              <a:solidFill>
                <a:srgbClr val="FEFEFE"/>
              </a:solidFill>
            </a:endParaRPr>
          </a:p>
        </p:txBody>
      </p:sp>
      <p:sp>
        <p:nvSpPr>
          <p:cNvPr id="15" name="Picture Placeholder 14"/>
          <p:cNvSpPr>
            <a:spLocks noGrp="1"/>
          </p:cNvSpPr>
          <p:nvPr>
            <p:ph type="pic" sz="quarter" idx="17"/>
          </p:nvPr>
        </p:nvSpPr>
        <p:spPr>
          <a:xfrm>
            <a:off x="1206500" y="3136900"/>
            <a:ext cx="2463800" cy="1308100"/>
          </a:xfrm>
        </p:spPr>
        <p:txBody>
          <a:bodyPr/>
          <a:lstStyle/>
          <a:p>
            <a:r>
              <a:rPr lang="en-US" dirty="0"/>
              <a:t>Click icon to add picture</a:t>
            </a:r>
          </a:p>
        </p:txBody>
      </p:sp>
      <p:sp>
        <p:nvSpPr>
          <p:cNvPr id="16" name="Picture Placeholder 14"/>
          <p:cNvSpPr>
            <a:spLocks noGrp="1"/>
          </p:cNvSpPr>
          <p:nvPr>
            <p:ph type="pic" sz="quarter" idx="18"/>
          </p:nvPr>
        </p:nvSpPr>
        <p:spPr>
          <a:xfrm>
            <a:off x="4560888" y="3136900"/>
            <a:ext cx="2463800" cy="1308100"/>
          </a:xfrm>
        </p:spPr>
        <p:txBody>
          <a:bodyPr/>
          <a:lstStyle/>
          <a:p>
            <a:r>
              <a:rPr lang="en-US"/>
              <a:t>Click icon to add picture</a:t>
            </a:r>
          </a:p>
        </p:txBody>
      </p:sp>
      <p:sp>
        <p:nvSpPr>
          <p:cNvPr id="17" name="Picture Placeholder 14"/>
          <p:cNvSpPr>
            <a:spLocks noGrp="1"/>
          </p:cNvSpPr>
          <p:nvPr>
            <p:ph type="pic" sz="quarter" idx="19"/>
          </p:nvPr>
        </p:nvSpPr>
        <p:spPr>
          <a:xfrm>
            <a:off x="1206500" y="4710223"/>
            <a:ext cx="2463800" cy="1308100"/>
          </a:xfrm>
        </p:spPr>
        <p:txBody>
          <a:bodyPr/>
          <a:lstStyle/>
          <a:p>
            <a:r>
              <a:rPr lang="en-US"/>
              <a:t>Click icon to add picture</a:t>
            </a:r>
          </a:p>
        </p:txBody>
      </p:sp>
      <p:sp>
        <p:nvSpPr>
          <p:cNvPr id="18" name="Picture Placeholder 14"/>
          <p:cNvSpPr>
            <a:spLocks noGrp="1"/>
          </p:cNvSpPr>
          <p:nvPr>
            <p:ph type="pic" sz="quarter" idx="20"/>
          </p:nvPr>
        </p:nvSpPr>
        <p:spPr>
          <a:xfrm>
            <a:off x="4560888" y="4710223"/>
            <a:ext cx="2463800" cy="1308100"/>
          </a:xfrm>
        </p:spPr>
        <p:txBody>
          <a:bodyPr/>
          <a:lstStyle/>
          <a:p>
            <a:r>
              <a:rPr lang="en-US"/>
              <a:t>Click icon to add picture</a:t>
            </a:r>
          </a:p>
        </p:txBody>
      </p:sp>
      <p:sp>
        <p:nvSpPr>
          <p:cNvPr id="10"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endParaRPr lang="en-US" dirty="0">
              <a:solidFill>
                <a:srgbClr val="404040"/>
              </a:solidFill>
            </a:endParaRPr>
          </a:p>
        </p:txBody>
      </p:sp>
    </p:spTree>
    <p:extLst>
      <p:ext uri="{BB962C8B-B14F-4D97-AF65-F5344CB8AC3E}">
        <p14:creationId xmlns:p14="http://schemas.microsoft.com/office/powerpoint/2010/main" val="2878588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pporters2up">
    <p:spTree>
      <p:nvGrpSpPr>
        <p:cNvPr id="1" name=""/>
        <p:cNvGrpSpPr/>
        <p:nvPr/>
      </p:nvGrpSpPr>
      <p:grpSpPr>
        <a:xfrm>
          <a:off x="0" y="0"/>
          <a:ext cx="0" cy="0"/>
          <a:chOff x="0" y="0"/>
          <a:chExt cx="0" cy="0"/>
        </a:xfrm>
      </p:grpSpPr>
      <p:sp>
        <p:nvSpPr>
          <p:cNvPr id="2" name="Title 1"/>
          <p:cNvSpPr>
            <a:spLocks noGrp="1"/>
          </p:cNvSpPr>
          <p:nvPr>
            <p:ph type="title"/>
          </p:nvPr>
        </p:nvSpPr>
        <p:spPr>
          <a:xfrm>
            <a:off x="1188720" y="1600200"/>
            <a:ext cx="7482205" cy="553998"/>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3880884" y="2647509"/>
            <a:ext cx="4508204" cy="256480"/>
          </a:xfrm>
        </p:spPr>
        <p:txBody>
          <a:bodyPr wrap="square">
            <a:spAutoFit/>
          </a:bodyPr>
          <a:lstStyle>
            <a:lvl4pPr>
              <a:lnSpc>
                <a:spcPts val="1800"/>
              </a:lnSpc>
              <a:defRPr/>
            </a:lvl4pPr>
            <a:lvl5pPr>
              <a:lnSpc>
                <a:spcPts val="1800"/>
              </a:lnSpc>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4AE216E-30EE-794D-82EB-E7F5CCC91463}" type="slidenum">
              <a:rPr lang="en-US" smtClean="0">
                <a:solidFill>
                  <a:srgbClr val="FEFEFE"/>
                </a:solidFill>
              </a:rPr>
              <a:pPr/>
              <a:t>‹#›</a:t>
            </a:fld>
            <a:endParaRPr lang="en-US">
              <a:solidFill>
                <a:srgbClr val="FEFEFE"/>
              </a:solidFill>
            </a:endParaRPr>
          </a:p>
        </p:txBody>
      </p:sp>
      <p:sp>
        <p:nvSpPr>
          <p:cNvPr id="15" name="Picture Placeholder 14"/>
          <p:cNvSpPr>
            <a:spLocks noGrp="1"/>
          </p:cNvSpPr>
          <p:nvPr>
            <p:ph type="pic" sz="quarter" idx="17"/>
          </p:nvPr>
        </p:nvSpPr>
        <p:spPr>
          <a:xfrm>
            <a:off x="1206500" y="2403876"/>
            <a:ext cx="2463800" cy="1308100"/>
          </a:xfrm>
        </p:spPr>
        <p:txBody>
          <a:bodyPr/>
          <a:lstStyle/>
          <a:p>
            <a:r>
              <a:rPr lang="en-US"/>
              <a:t>Click icon to add picture</a:t>
            </a:r>
          </a:p>
        </p:txBody>
      </p:sp>
      <p:sp>
        <p:nvSpPr>
          <p:cNvPr id="17" name="Picture Placeholder 14"/>
          <p:cNvSpPr>
            <a:spLocks noGrp="1"/>
          </p:cNvSpPr>
          <p:nvPr>
            <p:ph type="pic" sz="quarter" idx="19"/>
          </p:nvPr>
        </p:nvSpPr>
        <p:spPr>
          <a:xfrm>
            <a:off x="1206500" y="4306169"/>
            <a:ext cx="2463800" cy="1308100"/>
          </a:xfrm>
        </p:spPr>
        <p:txBody>
          <a:bodyPr/>
          <a:lstStyle/>
          <a:p>
            <a:r>
              <a:rPr lang="en-US"/>
              <a:t>Click icon to add picture</a:t>
            </a:r>
          </a:p>
        </p:txBody>
      </p:sp>
      <p:sp>
        <p:nvSpPr>
          <p:cNvPr id="10" name="Content Placeholder 2"/>
          <p:cNvSpPr>
            <a:spLocks noGrp="1"/>
          </p:cNvSpPr>
          <p:nvPr>
            <p:ph idx="20"/>
          </p:nvPr>
        </p:nvSpPr>
        <p:spPr>
          <a:xfrm>
            <a:off x="3880884" y="4335488"/>
            <a:ext cx="4508204" cy="256480"/>
          </a:xfrm>
        </p:spPr>
        <p:txBody>
          <a:bodyPr wrap="square">
            <a:spAutoFit/>
          </a:bodyPr>
          <a:lstStyle>
            <a:lvl1pPr>
              <a:spcAft>
                <a:spcPts val="0"/>
              </a:spcAft>
              <a:defRPr/>
            </a:lvl1pPr>
            <a:lvl4pPr>
              <a:lnSpc>
                <a:spcPts val="1800"/>
              </a:lnSpc>
              <a:defRPr/>
            </a:lvl4pPr>
            <a:lvl5pPr>
              <a:lnSpc>
                <a:spcPts val="1800"/>
              </a:lnSpc>
              <a:defRPr/>
            </a:lvl5pPr>
          </a:lstStyle>
          <a:p>
            <a:pPr lvl="0"/>
            <a:r>
              <a:rPr lang="en-US"/>
              <a:t>Click to edit Master text styles</a:t>
            </a:r>
          </a:p>
        </p:txBody>
      </p:sp>
      <p:sp>
        <p:nvSpPr>
          <p:cNvPr id="9"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endParaRPr lang="en-US" dirty="0">
              <a:solidFill>
                <a:srgbClr val="404040"/>
              </a:solidFill>
            </a:endParaRPr>
          </a:p>
        </p:txBody>
      </p:sp>
    </p:spTree>
    <p:extLst>
      <p:ext uri="{BB962C8B-B14F-4D97-AF65-F5344CB8AC3E}">
        <p14:creationId xmlns:p14="http://schemas.microsoft.com/office/powerpoint/2010/main" val="2332264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ng_list_title_content">
    <p:spTree>
      <p:nvGrpSpPr>
        <p:cNvPr id="1" name=""/>
        <p:cNvGrpSpPr/>
        <p:nvPr/>
      </p:nvGrpSpPr>
      <p:grpSpPr>
        <a:xfrm>
          <a:off x="0" y="0"/>
          <a:ext cx="0" cy="0"/>
          <a:chOff x="0" y="0"/>
          <a:chExt cx="0" cy="0"/>
        </a:xfrm>
      </p:grpSpPr>
      <p:sp>
        <p:nvSpPr>
          <p:cNvPr id="2" name="Title 1"/>
          <p:cNvSpPr>
            <a:spLocks noGrp="1"/>
          </p:cNvSpPr>
          <p:nvPr>
            <p:ph type="title"/>
          </p:nvPr>
        </p:nvSpPr>
        <p:spPr>
          <a:xfrm>
            <a:off x="1188720" y="1600200"/>
            <a:ext cx="7946136" cy="553998"/>
          </a:xfrm>
        </p:spPr>
        <p:txBody>
          <a:bodyPr/>
          <a:lstStyle>
            <a:lvl1pPr>
              <a:defRPr sz="36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A4AE216E-30EE-794D-82EB-E7F5CCC91463}" type="slidenum">
              <a:rPr lang="en-US" smtClean="0">
                <a:solidFill>
                  <a:srgbClr val="FEFEFE"/>
                </a:solidFill>
              </a:rPr>
              <a:pPr/>
              <a:t>‹#›</a:t>
            </a:fld>
            <a:endParaRPr lang="en-US">
              <a:solidFill>
                <a:srgbClr val="FEFEFE"/>
              </a:solidFill>
            </a:endParaRPr>
          </a:p>
        </p:txBody>
      </p:sp>
      <p:sp>
        <p:nvSpPr>
          <p:cNvPr id="7"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endParaRPr lang="en-US" dirty="0">
              <a:solidFill>
                <a:srgbClr val="404040"/>
              </a:solidFill>
            </a:endParaRPr>
          </a:p>
        </p:txBody>
      </p:sp>
      <p:sp>
        <p:nvSpPr>
          <p:cNvPr id="9" name="Content Placeholder 9"/>
          <p:cNvSpPr>
            <a:spLocks noGrp="1"/>
          </p:cNvSpPr>
          <p:nvPr>
            <p:ph sz="quarter" idx="13"/>
          </p:nvPr>
        </p:nvSpPr>
        <p:spPr>
          <a:xfrm>
            <a:off x="1206500" y="2290763"/>
            <a:ext cx="7464425" cy="2116477"/>
          </a:xfrm>
        </p:spPr>
        <p:txBody>
          <a:bodyPr/>
          <a:lstStyle>
            <a:lvl1pPr>
              <a:defRPr sz="2800"/>
            </a:lvl1pPr>
            <a:lvl2pPr>
              <a:spcAft>
                <a:spcPts val="300"/>
              </a:spcAft>
              <a:defRPr sz="2400"/>
            </a:lvl2pPr>
            <a:lvl3pPr>
              <a:defRPr sz="2000">
                <a:solidFill>
                  <a:schemeClr val="tx1"/>
                </a:solidFill>
              </a:defRPr>
            </a:lvl3pPr>
            <a:lvl4pPr>
              <a:defRPr sz="1800">
                <a:solidFill>
                  <a:schemeClr val="tx1"/>
                </a:solidFill>
              </a:defRPr>
            </a:lvl4pPr>
            <a:lvl5pPr>
              <a:buClr>
                <a:srgbClr val="404040"/>
              </a:buClr>
              <a:buFont typeface="Arial" pitchFamily="34" charset="0"/>
              <a:buChar char="–"/>
              <a:defRPr sz="1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7851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88718" y="2194560"/>
            <a:ext cx="3535682" cy="2157001"/>
          </a:xfrm>
        </p:spPr>
        <p:txBody>
          <a:bodyPr/>
          <a:lstStyle>
            <a:lvl1pPr>
              <a:defRPr sz="1600"/>
            </a:lvl1pPr>
            <a:lvl2pPr>
              <a:defRPr sz="2800">
                <a:solidFill>
                  <a:schemeClr val="bg2"/>
                </a:solidFill>
              </a:defRPr>
            </a:lvl2pPr>
            <a:lvl3pPr>
              <a:defRPr sz="2400"/>
            </a:lvl3pPr>
            <a:lvl4pPr algn="l">
              <a:defRPr sz="1800"/>
            </a:lvl4pPr>
            <a:lvl5pPr>
              <a:defRPr lang="en-US" sz="1800" kern="1200" dirty="0">
                <a:solidFill>
                  <a:schemeClr val="tx1">
                    <a:lumMod val="75000"/>
                    <a:lumOff val="25000"/>
                  </a:schemeClr>
                </a:solidFill>
                <a:latin typeface="Arial"/>
                <a:ea typeface="+mn-ea"/>
                <a:cs typeface="+mn-c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0732" y="2194560"/>
            <a:ext cx="3666067" cy="2157001"/>
          </a:xfrm>
        </p:spPr>
        <p:txBody>
          <a:bodyPr/>
          <a:lstStyle>
            <a:lvl1pPr>
              <a:defRPr sz="1600"/>
            </a:lvl1pPr>
            <a:lvl2pPr>
              <a:defRPr sz="2800">
                <a:solidFill>
                  <a:schemeClr val="bg2"/>
                </a:solidFill>
              </a:defRPr>
            </a:lvl2pPr>
            <a:lvl3pPr>
              <a:defRPr sz="2400"/>
            </a:lvl3pPr>
            <a:lvl4pPr>
              <a:defRPr sz="1800"/>
            </a:lvl4pPr>
            <a:lvl5pPr>
              <a:defRPr lang="en-US" sz="1800" kern="1200" dirty="0">
                <a:solidFill>
                  <a:schemeClr val="tx1">
                    <a:lumMod val="75000"/>
                    <a:lumOff val="25000"/>
                  </a:schemeClr>
                </a:solidFill>
                <a:latin typeface="Arial"/>
                <a:ea typeface="+mn-ea"/>
                <a:cs typeface="+mn-c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A4AE216E-30EE-794D-82EB-E7F5CCC91463}" type="slidenum">
              <a:rPr lang="en-US" smtClean="0">
                <a:solidFill>
                  <a:srgbClr val="FEFEFE"/>
                </a:solidFill>
              </a:rPr>
              <a:pPr/>
              <a:t>‹#›</a:t>
            </a:fld>
            <a:endParaRPr lang="en-US">
              <a:solidFill>
                <a:srgbClr val="FEFEFE"/>
              </a:solidFill>
            </a:endParaRPr>
          </a:p>
        </p:txBody>
      </p:sp>
      <p:sp>
        <p:nvSpPr>
          <p:cNvPr id="8" name="Title 1"/>
          <p:cNvSpPr>
            <a:spLocks noGrp="1"/>
          </p:cNvSpPr>
          <p:nvPr>
            <p:ph type="title"/>
          </p:nvPr>
        </p:nvSpPr>
        <p:spPr>
          <a:xfrm>
            <a:off x="1188720" y="1600200"/>
            <a:ext cx="7946136" cy="553998"/>
          </a:xfrm>
        </p:spPr>
        <p:txBody>
          <a:bodyPr/>
          <a:lstStyle>
            <a:lvl1pPr>
              <a:defRPr sz="3600"/>
            </a:lvl1pPr>
          </a:lstStyle>
          <a:p>
            <a:r>
              <a:rPr lang="en-US" dirty="0"/>
              <a:t>Click to edit Master title style</a:t>
            </a:r>
          </a:p>
        </p:txBody>
      </p:sp>
      <p:sp>
        <p:nvSpPr>
          <p:cNvPr id="9"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endParaRPr lang="en-US" dirty="0">
              <a:solidFill>
                <a:srgbClr val="404040"/>
              </a:solidFill>
            </a:endParaRPr>
          </a:p>
        </p:txBody>
      </p:sp>
    </p:spTree>
    <p:extLst>
      <p:ext uri="{BB962C8B-B14F-4D97-AF65-F5344CB8AC3E}">
        <p14:creationId xmlns:p14="http://schemas.microsoft.com/office/powerpoint/2010/main" val="612574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88720" y="1600200"/>
            <a:ext cx="7946136" cy="553998"/>
          </a:xfrm>
        </p:spPr>
        <p:txBody>
          <a:bodyPr/>
          <a:lstStyle>
            <a:lvl1pPr>
              <a:defRPr sz="3600"/>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A4AE216E-30EE-794D-82EB-E7F5CCC91463}" type="slidenum">
              <a:rPr lang="en-US" smtClean="0">
                <a:solidFill>
                  <a:srgbClr val="FEFEFE"/>
                </a:solidFill>
              </a:rPr>
              <a:pPr/>
              <a:t>‹#›</a:t>
            </a:fld>
            <a:endParaRPr lang="en-US">
              <a:solidFill>
                <a:srgbClr val="FEFEFE"/>
              </a:solidFill>
            </a:endParaRPr>
          </a:p>
        </p:txBody>
      </p:sp>
      <p:sp>
        <p:nvSpPr>
          <p:cNvPr id="4" name="Slide Number Placeholder 4"/>
          <p:cNvSpPr txBox="1">
            <a:spLocks/>
          </p:cNvSpPr>
          <p:nvPr userDrawn="1"/>
        </p:nvSpPr>
        <p:spPr>
          <a:xfrm>
            <a:off x="1477927" y="6400800"/>
            <a:ext cx="457200" cy="457200"/>
          </a:xfrm>
          <a:prstGeom prst="rect">
            <a:avLst/>
          </a:prstGeom>
        </p:spPr>
        <p:txBody>
          <a:bodyPr vert="horz" lIns="0" tIns="0" rIns="0" bIns="0" rtlCol="0" anchor="ctr" anchorCtr="1"/>
          <a:lstStyle/>
          <a:p>
            <a:pPr algn="ctr">
              <a:defRPr/>
            </a:pPr>
            <a:fld id="{A4AE216E-30EE-794D-82EB-E7F5CCC91463}" type="slidenum">
              <a:rPr lang="en-US" sz="1000" smtClean="0">
                <a:solidFill>
                  <a:srgbClr val="FEFEFE"/>
                </a:solidFill>
              </a:rPr>
              <a:pPr algn="ctr">
                <a:defRPr/>
              </a:pPr>
              <a:t>‹#›</a:t>
            </a:fld>
            <a:endParaRPr lang="en-US" sz="1000">
              <a:solidFill>
                <a:srgbClr val="FEFEFE"/>
              </a:solidFill>
            </a:endParaRPr>
          </a:p>
        </p:txBody>
      </p:sp>
      <p:sp>
        <p:nvSpPr>
          <p:cNvPr id="7"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endParaRPr lang="en-US" dirty="0">
              <a:solidFill>
                <a:srgbClr val="404040"/>
              </a:solidFill>
            </a:endParaRPr>
          </a:p>
        </p:txBody>
      </p:sp>
    </p:spTree>
    <p:extLst>
      <p:ext uri="{BB962C8B-B14F-4D97-AF65-F5344CB8AC3E}">
        <p14:creationId xmlns:p14="http://schemas.microsoft.com/office/powerpoint/2010/main" val="202368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hasCustomPrompt="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a:t>
            </a:r>
            <a:endParaRPr lang="en-US" dirty="0"/>
          </a:p>
        </p:txBody>
      </p:sp>
      <p:sp>
        <p:nvSpPr>
          <p:cNvPr id="7" name="Date Placeholder 3"/>
          <p:cNvSpPr txBox="1">
            <a:spLocks/>
          </p:cNvSpPr>
          <p:nvPr userDrawn="1"/>
        </p:nvSpPr>
        <p:spPr>
          <a:xfrm>
            <a:off x="5014658" y="6048643"/>
            <a:ext cx="3305332" cy="362435"/>
          </a:xfrm>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8" name="Slide Number Placeholder 4"/>
          <p:cNvSpPr txBox="1">
            <a:spLocks/>
          </p:cNvSpPr>
          <p:nvPr userDrawn="1"/>
        </p:nvSpPr>
        <p:spPr>
          <a:xfrm>
            <a:off x="8466869" y="6054593"/>
            <a:ext cx="479123" cy="365125"/>
          </a:xfrm>
          <a:prstGeom prst="rect">
            <a:avLst/>
          </a:prstGeom>
        </p:spPr>
        <p:txBody>
          <a:bodyPr/>
          <a:lstStyle>
            <a:defPPr>
              <a:defRPr lang="en-US"/>
            </a:defPPr>
            <a:lvl1pPr marL="0" algn="r"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FEEEAAD-DCCA-7C45-A30D-AA569732D9C6}" type="slidenum">
              <a:rPr lang="en-US" smtClean="0"/>
              <a:pPr/>
              <a:t>‹#›</a:t>
            </a:fld>
            <a:endParaRPr lang="en-US" dirty="0"/>
          </a:p>
        </p:txBody>
      </p:sp>
    </p:spTree>
    <p:extLst>
      <p:ext uri="{BB962C8B-B14F-4D97-AF65-F5344CB8AC3E}">
        <p14:creationId xmlns:p14="http://schemas.microsoft.com/office/powerpoint/2010/main" val="2843616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up_Photo_layout">
    <p:spTree>
      <p:nvGrpSpPr>
        <p:cNvPr id="1" name=""/>
        <p:cNvGrpSpPr/>
        <p:nvPr/>
      </p:nvGrpSpPr>
      <p:grpSpPr>
        <a:xfrm>
          <a:off x="0" y="0"/>
          <a:ext cx="0" cy="0"/>
          <a:chOff x="0" y="0"/>
          <a:chExt cx="0" cy="0"/>
        </a:xfrm>
      </p:grpSpPr>
      <p:sp>
        <p:nvSpPr>
          <p:cNvPr id="2" name="Title 1"/>
          <p:cNvSpPr>
            <a:spLocks noGrp="1"/>
          </p:cNvSpPr>
          <p:nvPr>
            <p:ph type="title"/>
          </p:nvPr>
        </p:nvSpPr>
        <p:spPr>
          <a:xfrm>
            <a:off x="1188720" y="1600200"/>
            <a:ext cx="7946136" cy="553998"/>
          </a:xfrm>
        </p:spPr>
        <p:txBody>
          <a:bodyPr/>
          <a:lstStyle>
            <a:lvl1pPr>
              <a:defRPr sz="3600"/>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A4AE216E-30EE-794D-82EB-E7F5CCC91463}" type="slidenum">
              <a:rPr lang="en-US" smtClean="0">
                <a:solidFill>
                  <a:srgbClr val="FEFEFE"/>
                </a:solidFill>
              </a:rPr>
              <a:pPr/>
              <a:t>‹#›</a:t>
            </a:fld>
            <a:endParaRPr lang="en-US">
              <a:solidFill>
                <a:srgbClr val="FEFEFE"/>
              </a:solidFill>
            </a:endParaRPr>
          </a:p>
        </p:txBody>
      </p:sp>
      <p:sp>
        <p:nvSpPr>
          <p:cNvPr id="7" name="Text Placeholder 6"/>
          <p:cNvSpPr>
            <a:spLocks noGrp="1"/>
          </p:cNvSpPr>
          <p:nvPr>
            <p:ph type="body" sz="quarter" idx="13" hasCustomPrompt="1"/>
          </p:nvPr>
        </p:nvSpPr>
        <p:spPr>
          <a:xfrm>
            <a:off x="6698142" y="2296484"/>
            <a:ext cx="2020888" cy="538609"/>
          </a:xfrm>
        </p:spPr>
        <p:txBody>
          <a:bodyPr/>
          <a:lstStyle>
            <a:lvl1pPr>
              <a:lnSpc>
                <a:spcPts val="1400"/>
              </a:lnSpc>
              <a:spcAft>
                <a:spcPts val="0"/>
              </a:spcAft>
              <a:defRPr sz="1600">
                <a:solidFill>
                  <a:schemeClr val="bg2"/>
                </a:solidFill>
              </a:defRPr>
            </a:lvl1pPr>
            <a:lvl2pPr marL="0" indent="0">
              <a:lnSpc>
                <a:spcPts val="1400"/>
              </a:lnSpc>
              <a:spcAft>
                <a:spcPts val="0"/>
              </a:spcAft>
              <a:buNone/>
              <a:defRPr sz="1600" b="0">
                <a:solidFill>
                  <a:schemeClr val="tx1"/>
                </a:solidFill>
              </a:defRPr>
            </a:lvl2pPr>
          </a:lstStyle>
          <a:p>
            <a:pPr lvl="0"/>
            <a:r>
              <a:rPr lang="en-US" dirty="0"/>
              <a:t>Click to edit text styles</a:t>
            </a:r>
          </a:p>
          <a:p>
            <a:pPr lvl="1"/>
            <a:r>
              <a:rPr lang="en-US" dirty="0"/>
              <a:t>Second level</a:t>
            </a:r>
          </a:p>
        </p:txBody>
      </p:sp>
      <p:sp>
        <p:nvSpPr>
          <p:cNvPr id="9" name="Picture Placeholder 8"/>
          <p:cNvSpPr>
            <a:spLocks noGrp="1"/>
          </p:cNvSpPr>
          <p:nvPr>
            <p:ph type="pic" sz="quarter" idx="14"/>
          </p:nvPr>
        </p:nvSpPr>
        <p:spPr>
          <a:xfrm>
            <a:off x="1190625" y="2274888"/>
            <a:ext cx="5295900" cy="4125912"/>
          </a:xfrm>
        </p:spPr>
        <p:txBody>
          <a:bodyPr/>
          <a:lstStyle/>
          <a:p>
            <a:r>
              <a:rPr lang="en-US"/>
              <a:t>Click icon to add picture</a:t>
            </a:r>
          </a:p>
        </p:txBody>
      </p:sp>
      <p:sp>
        <p:nvSpPr>
          <p:cNvPr id="11"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endParaRPr lang="en-US" dirty="0">
              <a:solidFill>
                <a:srgbClr val="404040"/>
              </a:solidFill>
            </a:endParaRPr>
          </a:p>
        </p:txBody>
      </p:sp>
    </p:spTree>
    <p:extLst>
      <p:ext uri="{BB962C8B-B14F-4D97-AF65-F5344CB8AC3E}">
        <p14:creationId xmlns:p14="http://schemas.microsoft.com/office/powerpoint/2010/main" val="34396496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up_Photo_layout">
    <p:spTree>
      <p:nvGrpSpPr>
        <p:cNvPr id="1" name=""/>
        <p:cNvGrpSpPr/>
        <p:nvPr/>
      </p:nvGrpSpPr>
      <p:grpSpPr>
        <a:xfrm>
          <a:off x="0" y="0"/>
          <a:ext cx="0" cy="0"/>
          <a:chOff x="0" y="0"/>
          <a:chExt cx="0" cy="0"/>
        </a:xfrm>
      </p:grpSpPr>
      <p:sp>
        <p:nvSpPr>
          <p:cNvPr id="2" name="Title 1"/>
          <p:cNvSpPr>
            <a:spLocks noGrp="1"/>
          </p:cNvSpPr>
          <p:nvPr>
            <p:ph type="title"/>
          </p:nvPr>
        </p:nvSpPr>
        <p:spPr>
          <a:xfrm>
            <a:off x="1188720" y="1600200"/>
            <a:ext cx="7946136" cy="553998"/>
          </a:xfrm>
        </p:spPr>
        <p:txBody>
          <a:bodyPr/>
          <a:lstStyle>
            <a:lvl1pPr>
              <a:defRPr sz="3600"/>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A4AE216E-30EE-794D-82EB-E7F5CCC91463}" type="slidenum">
              <a:rPr lang="en-US" smtClean="0">
                <a:solidFill>
                  <a:srgbClr val="FEFEFE"/>
                </a:solidFill>
              </a:rPr>
              <a:pPr/>
              <a:t>‹#›</a:t>
            </a:fld>
            <a:endParaRPr lang="en-US">
              <a:solidFill>
                <a:srgbClr val="FEFEFE"/>
              </a:solidFill>
            </a:endParaRPr>
          </a:p>
        </p:txBody>
      </p:sp>
      <p:sp>
        <p:nvSpPr>
          <p:cNvPr id="7" name="Text Placeholder 6"/>
          <p:cNvSpPr>
            <a:spLocks noGrp="1"/>
          </p:cNvSpPr>
          <p:nvPr>
            <p:ph type="body" sz="quarter" idx="13" hasCustomPrompt="1"/>
          </p:nvPr>
        </p:nvSpPr>
        <p:spPr>
          <a:xfrm>
            <a:off x="1190476" y="4656912"/>
            <a:ext cx="2275737" cy="538609"/>
          </a:xfrm>
        </p:spPr>
        <p:txBody>
          <a:bodyPr/>
          <a:lstStyle>
            <a:lvl1pPr>
              <a:lnSpc>
                <a:spcPts val="1400"/>
              </a:lnSpc>
              <a:spcAft>
                <a:spcPts val="0"/>
              </a:spcAft>
              <a:defRPr sz="1800">
                <a:solidFill>
                  <a:schemeClr val="bg2"/>
                </a:solidFill>
              </a:defRPr>
            </a:lvl1pPr>
            <a:lvl2pPr marL="0" indent="0">
              <a:lnSpc>
                <a:spcPts val="1400"/>
              </a:lnSpc>
              <a:spcAft>
                <a:spcPts val="0"/>
              </a:spcAft>
              <a:buNone/>
              <a:defRPr sz="1800" b="0">
                <a:solidFill>
                  <a:schemeClr val="tx1"/>
                </a:solidFill>
              </a:defRPr>
            </a:lvl2pPr>
          </a:lstStyle>
          <a:p>
            <a:pPr lvl="0"/>
            <a:r>
              <a:rPr lang="en-US" dirty="0"/>
              <a:t>Click to edit text styles</a:t>
            </a:r>
          </a:p>
          <a:p>
            <a:pPr lvl="1"/>
            <a:r>
              <a:rPr lang="en-US" dirty="0"/>
              <a:t>Second level</a:t>
            </a:r>
          </a:p>
        </p:txBody>
      </p:sp>
      <p:sp>
        <p:nvSpPr>
          <p:cNvPr id="9" name="Picture Placeholder 8"/>
          <p:cNvSpPr>
            <a:spLocks noGrp="1"/>
          </p:cNvSpPr>
          <p:nvPr>
            <p:ph type="pic" sz="quarter" idx="14"/>
          </p:nvPr>
        </p:nvSpPr>
        <p:spPr>
          <a:xfrm>
            <a:off x="1190625" y="2274888"/>
            <a:ext cx="2286222" cy="2286000"/>
          </a:xfrm>
        </p:spPr>
        <p:txBody>
          <a:bodyPr/>
          <a:lstStyle/>
          <a:p>
            <a:r>
              <a:rPr lang="en-US"/>
              <a:t>Click icon to add picture</a:t>
            </a:r>
          </a:p>
        </p:txBody>
      </p:sp>
      <p:sp>
        <p:nvSpPr>
          <p:cNvPr id="8" name="Picture Placeholder 8"/>
          <p:cNvSpPr>
            <a:spLocks noGrp="1"/>
          </p:cNvSpPr>
          <p:nvPr>
            <p:ph type="pic" sz="quarter" idx="15"/>
          </p:nvPr>
        </p:nvSpPr>
        <p:spPr>
          <a:xfrm>
            <a:off x="3965723" y="2274888"/>
            <a:ext cx="2286222" cy="2286000"/>
          </a:xfrm>
        </p:spPr>
        <p:txBody>
          <a:bodyPr/>
          <a:lstStyle/>
          <a:p>
            <a:r>
              <a:rPr lang="en-US"/>
              <a:t>Click icon to add picture</a:t>
            </a:r>
          </a:p>
        </p:txBody>
      </p:sp>
      <p:sp>
        <p:nvSpPr>
          <p:cNvPr id="10" name="Text Placeholder 6"/>
          <p:cNvSpPr>
            <a:spLocks noGrp="1"/>
          </p:cNvSpPr>
          <p:nvPr>
            <p:ph type="body" sz="quarter" idx="16" hasCustomPrompt="1"/>
          </p:nvPr>
        </p:nvSpPr>
        <p:spPr>
          <a:xfrm>
            <a:off x="3976206" y="4656912"/>
            <a:ext cx="2275737" cy="538609"/>
          </a:xfrm>
        </p:spPr>
        <p:txBody>
          <a:bodyPr/>
          <a:lstStyle>
            <a:lvl1pPr>
              <a:lnSpc>
                <a:spcPts val="1400"/>
              </a:lnSpc>
              <a:spcAft>
                <a:spcPts val="0"/>
              </a:spcAft>
              <a:defRPr sz="1800">
                <a:solidFill>
                  <a:schemeClr val="bg2"/>
                </a:solidFill>
              </a:defRPr>
            </a:lvl1pPr>
            <a:lvl2pPr marL="0" indent="0">
              <a:lnSpc>
                <a:spcPts val="1400"/>
              </a:lnSpc>
              <a:spcAft>
                <a:spcPts val="0"/>
              </a:spcAft>
              <a:buNone/>
              <a:defRPr sz="1800" b="0">
                <a:solidFill>
                  <a:schemeClr val="tx1"/>
                </a:solidFill>
              </a:defRPr>
            </a:lvl2pPr>
          </a:lstStyle>
          <a:p>
            <a:pPr lvl="0"/>
            <a:r>
              <a:rPr lang="en-US" dirty="0"/>
              <a:t>Click to edit text styles</a:t>
            </a:r>
          </a:p>
          <a:p>
            <a:pPr lvl="1"/>
            <a:r>
              <a:rPr lang="en-US" dirty="0"/>
              <a:t>Second level</a:t>
            </a:r>
          </a:p>
        </p:txBody>
      </p:sp>
      <p:sp>
        <p:nvSpPr>
          <p:cNvPr id="12"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endParaRPr lang="en-US" dirty="0">
              <a:solidFill>
                <a:srgbClr val="404040"/>
              </a:solidFill>
            </a:endParaRPr>
          </a:p>
        </p:txBody>
      </p:sp>
    </p:spTree>
    <p:extLst>
      <p:ext uri="{BB962C8B-B14F-4D97-AF65-F5344CB8AC3E}">
        <p14:creationId xmlns:p14="http://schemas.microsoft.com/office/powerpoint/2010/main" val="471225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ap_breakout_layout">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2594454" y="2307303"/>
            <a:ext cx="5986019" cy="2078005"/>
          </a:xfrm>
        </p:spPr>
        <p:txBody>
          <a:bodyPr/>
          <a:lstStyle>
            <a:lvl1pPr>
              <a:spcAft>
                <a:spcPts val="0"/>
              </a:spcAft>
              <a:buFont typeface="Arial" pitchFamily="34" charset="0"/>
              <a:buChar char="»"/>
              <a:defRPr lang="en-US" sz="2800" b="1" kern="1200" baseline="0" dirty="0" smtClean="0">
                <a:solidFill>
                  <a:schemeClr val="bg2"/>
                </a:solidFill>
                <a:latin typeface="Arial"/>
                <a:ea typeface="+mn-ea"/>
                <a:cs typeface="+mn-cs"/>
              </a:defRPr>
            </a:lvl1pPr>
            <a:lvl2pPr marL="228600" indent="4763">
              <a:buNone/>
              <a:defRPr sz="2400" b="0">
                <a:solidFill>
                  <a:schemeClr val="tx1">
                    <a:lumMod val="50000"/>
                    <a:lumOff val="50000"/>
                  </a:schemeClr>
                </a:solidFill>
              </a:defRPr>
            </a:lvl2pPr>
            <a:lvl3pPr>
              <a:defRPr sz="2000"/>
            </a:lvl3pPr>
            <a:lvl4pPr>
              <a:defRPr lang="en-US" sz="1800" kern="1200" dirty="0" smtClean="0">
                <a:solidFill>
                  <a:schemeClr val="tx1">
                    <a:lumMod val="75000"/>
                    <a:lumOff val="25000"/>
                  </a:schemeClr>
                </a:solidFill>
                <a:latin typeface="Arial"/>
                <a:ea typeface="+mn-ea"/>
                <a:cs typeface="+mn-cs"/>
              </a:defRPr>
            </a:lvl4pPr>
            <a:lvl5pPr>
              <a:defRPr lang="en-US" sz="1800" kern="1200" dirty="0">
                <a:solidFill>
                  <a:schemeClr val="tx1">
                    <a:lumMod val="75000"/>
                    <a:lumOff val="25000"/>
                  </a:schemeClr>
                </a:solidFill>
                <a:latin typeface="Arial"/>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188720" y="1600200"/>
            <a:ext cx="7946136" cy="553998"/>
          </a:xfrm>
        </p:spPr>
        <p:txBody>
          <a:bodyPr/>
          <a:lstStyle>
            <a:lvl1pPr>
              <a:defRPr sz="36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A4AE216E-30EE-794D-82EB-E7F5CCC91463}" type="slidenum">
              <a:rPr lang="en-US" smtClean="0">
                <a:solidFill>
                  <a:srgbClr val="FEFEFE"/>
                </a:solidFill>
              </a:rPr>
              <a:pPr/>
              <a:t>‹#›</a:t>
            </a:fld>
            <a:endParaRPr lang="en-US">
              <a:solidFill>
                <a:srgbClr val="FEFEFE"/>
              </a:solidFill>
            </a:endParaRPr>
          </a:p>
        </p:txBody>
      </p:sp>
      <p:sp>
        <p:nvSpPr>
          <p:cNvPr id="10"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endParaRPr lang="en-US" dirty="0">
              <a:solidFill>
                <a:srgbClr val="404040"/>
              </a:solidFill>
            </a:endParaRPr>
          </a:p>
        </p:txBody>
      </p:sp>
    </p:spTree>
    <p:extLst>
      <p:ext uri="{BB962C8B-B14F-4D97-AF65-F5344CB8AC3E}">
        <p14:creationId xmlns:p14="http://schemas.microsoft.com/office/powerpoint/2010/main" val="1653956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bg>
      <p:bgPr>
        <a:solidFill>
          <a:srgbClr val="00333B">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endParaRPr lang="en-US">
              <a:solidFill>
                <a:srgbClr val="40404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04040"/>
              </a:solidFill>
            </a:endParaRPr>
          </a:p>
        </p:txBody>
      </p:sp>
    </p:spTree>
    <p:extLst>
      <p:ext uri="{BB962C8B-B14F-4D97-AF65-F5344CB8AC3E}">
        <p14:creationId xmlns:p14="http://schemas.microsoft.com/office/powerpoint/2010/main" val="1363441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atin typeface="Segoe UI Light" panose="020B0502040204020203" pitchFamily="34" charset="0"/>
                <a:cs typeface="Segoe UI Light" panose="020B0502040204020203"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txBox="1">
            <a:spLocks/>
          </p:cNvSpPr>
          <p:nvPr userDrawn="1"/>
        </p:nvSpPr>
        <p:spPr>
          <a:xfrm>
            <a:off x="5014658" y="6048643"/>
            <a:ext cx="3305332" cy="362435"/>
          </a:xfrm>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8" name="Slide Number Placeholder 4"/>
          <p:cNvSpPr txBox="1">
            <a:spLocks/>
          </p:cNvSpPr>
          <p:nvPr userDrawn="1"/>
        </p:nvSpPr>
        <p:spPr>
          <a:xfrm>
            <a:off x="8466869" y="6054593"/>
            <a:ext cx="479123" cy="365125"/>
          </a:xfrm>
          <a:prstGeom prst="rect">
            <a:avLst/>
          </a:prstGeom>
        </p:spPr>
        <p:txBody>
          <a:bodyPr/>
          <a:lstStyle>
            <a:defPPr>
              <a:defRPr lang="en-US"/>
            </a:defPPr>
            <a:lvl1pPr marL="0" algn="r"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FEEEAAD-DCCA-7C45-A30D-AA569732D9C6}" type="slidenum">
              <a:rPr lang="en-US" smtClean="0"/>
              <a:pPr/>
              <a:t>‹#›</a:t>
            </a:fld>
            <a:endParaRPr lang="en-US" dirty="0"/>
          </a:p>
        </p:txBody>
      </p:sp>
    </p:spTree>
    <p:extLst>
      <p:ext uri="{BB962C8B-B14F-4D97-AF65-F5344CB8AC3E}">
        <p14:creationId xmlns:p14="http://schemas.microsoft.com/office/powerpoint/2010/main" val="336619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a:latin typeface="Segoe UI Light" panose="020B0502040204020203" pitchFamily="34" charset="0"/>
                <a:cs typeface="Segoe UI Light" panose="020B0502040204020203"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Segoe UI Light" panose="020B0502040204020203" pitchFamily="34" charset="0"/>
                <a:cs typeface="Segoe UI Light" panose="020B0502040204020203" pitchFamily="34" charset="0"/>
              </a:defRPr>
            </a:lvl1pPr>
            <a:lvl2pPr>
              <a:defRPr sz="2400">
                <a:latin typeface="Segoe UI Light" panose="020B0502040204020203" pitchFamily="34" charset="0"/>
                <a:cs typeface="Segoe UI Light" panose="020B0502040204020203" pitchFamily="34" charset="0"/>
              </a:defRPr>
            </a:lvl2pPr>
            <a:lvl3pPr>
              <a:defRPr sz="2000">
                <a:latin typeface="Segoe UI Light" panose="020B0502040204020203" pitchFamily="34" charset="0"/>
                <a:cs typeface="Segoe UI Light" panose="020B0502040204020203" pitchFamily="34" charset="0"/>
              </a:defRPr>
            </a:lvl3pPr>
            <a:lvl4pPr>
              <a:defRPr sz="1800">
                <a:latin typeface="Segoe UI Light" panose="020B0502040204020203" pitchFamily="34" charset="0"/>
                <a:cs typeface="Segoe UI Light" panose="020B0502040204020203" pitchFamily="34" charset="0"/>
              </a:defRPr>
            </a:lvl4pPr>
            <a:lvl5pPr>
              <a:defRPr sz="1800">
                <a:latin typeface="Segoe UI Light" panose="020B0502040204020203" pitchFamily="34" charset="0"/>
                <a:cs typeface="Segoe UI Light" panose="020B0502040204020203"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Date Placeholder 3"/>
          <p:cNvSpPr txBox="1">
            <a:spLocks/>
          </p:cNvSpPr>
          <p:nvPr userDrawn="1"/>
        </p:nvSpPr>
        <p:spPr>
          <a:xfrm>
            <a:off x="5014658" y="6048643"/>
            <a:ext cx="3305332" cy="362435"/>
          </a:xfrm>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dirty="0"/>
              <a:t>March 24, 2016</a:t>
            </a:r>
          </a:p>
        </p:txBody>
      </p:sp>
      <p:sp>
        <p:nvSpPr>
          <p:cNvPr id="16" name="Slide Number Placeholder 4"/>
          <p:cNvSpPr txBox="1">
            <a:spLocks/>
          </p:cNvSpPr>
          <p:nvPr userDrawn="1"/>
        </p:nvSpPr>
        <p:spPr>
          <a:xfrm>
            <a:off x="8466869" y="6054593"/>
            <a:ext cx="479123" cy="365125"/>
          </a:xfrm>
          <a:prstGeom prst="rect">
            <a:avLst/>
          </a:prstGeom>
        </p:spPr>
        <p:txBody>
          <a:bodyPr/>
          <a:lstStyle>
            <a:defPPr>
              <a:defRPr lang="en-US"/>
            </a:defPPr>
            <a:lvl1pPr marL="0" algn="r"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FEEEAAD-DCCA-7C45-A30D-AA569732D9C6}" type="slidenum">
              <a:rPr lang="en-US" smtClean="0"/>
              <a:pPr/>
              <a:t>‹#›</a:t>
            </a:fld>
            <a:endParaRPr lang="en-US" dirty="0"/>
          </a:p>
        </p:txBody>
      </p:sp>
    </p:spTree>
    <p:extLst>
      <p:ext uri="{BB962C8B-B14F-4D97-AF65-F5344CB8AC3E}">
        <p14:creationId xmlns:p14="http://schemas.microsoft.com/office/powerpoint/2010/main" val="1474283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txBox="1">
            <a:spLocks/>
          </p:cNvSpPr>
          <p:nvPr userDrawn="1"/>
        </p:nvSpPr>
        <p:spPr>
          <a:xfrm>
            <a:off x="5014658" y="6048643"/>
            <a:ext cx="3305332" cy="362435"/>
          </a:xfrm>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1" name="Slide Number Placeholder 4"/>
          <p:cNvSpPr txBox="1">
            <a:spLocks/>
          </p:cNvSpPr>
          <p:nvPr userDrawn="1"/>
        </p:nvSpPr>
        <p:spPr>
          <a:xfrm>
            <a:off x="8466869" y="6054593"/>
            <a:ext cx="479123" cy="365125"/>
          </a:xfrm>
          <a:prstGeom prst="rect">
            <a:avLst/>
          </a:prstGeom>
        </p:spPr>
        <p:txBody>
          <a:bodyPr/>
          <a:lstStyle>
            <a:defPPr>
              <a:defRPr lang="en-US"/>
            </a:defPPr>
            <a:lvl1pPr marL="0" algn="r"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FEEEAAD-DCCA-7C45-A30D-AA569732D9C6}" type="slidenum">
              <a:rPr lang="en-US" smtClean="0"/>
              <a:pPr/>
              <a:t>‹#›</a:t>
            </a:fld>
            <a:endParaRPr lang="en-US" dirty="0"/>
          </a:p>
        </p:txBody>
      </p:sp>
    </p:spTree>
    <p:extLst>
      <p:ext uri="{BB962C8B-B14F-4D97-AF65-F5344CB8AC3E}">
        <p14:creationId xmlns:p14="http://schemas.microsoft.com/office/powerpoint/2010/main" val="1196181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11" name="Slide Number Placeholder 4"/>
          <p:cNvSpPr txBox="1">
            <a:spLocks/>
          </p:cNvSpPr>
          <p:nvPr userDrawn="1"/>
        </p:nvSpPr>
        <p:spPr>
          <a:xfrm>
            <a:off x="8466869" y="6054593"/>
            <a:ext cx="479123" cy="365125"/>
          </a:xfrm>
          <a:prstGeom prst="rect">
            <a:avLst/>
          </a:prstGeom>
        </p:spPr>
        <p:txBody>
          <a:bodyPr/>
          <a:lstStyle>
            <a:defPPr>
              <a:defRPr lang="en-US"/>
            </a:defPPr>
            <a:lvl1pPr marL="0" algn="r"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FEEEAAD-DCCA-7C45-A30D-AA569732D9C6}" type="slidenum">
              <a:rPr lang="en-US" smtClean="0"/>
              <a:pPr/>
              <a:t>‹#›</a:t>
            </a:fld>
            <a:endParaRPr lang="en-US" dirty="0"/>
          </a:p>
        </p:txBody>
      </p:sp>
    </p:spTree>
    <p:extLst>
      <p:ext uri="{BB962C8B-B14F-4D97-AF65-F5344CB8AC3E}">
        <p14:creationId xmlns:p14="http://schemas.microsoft.com/office/powerpoint/2010/main" val="460656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txBox="1">
            <a:spLocks/>
          </p:cNvSpPr>
          <p:nvPr userDrawn="1"/>
        </p:nvSpPr>
        <p:spPr>
          <a:xfrm>
            <a:off x="5014658" y="6048643"/>
            <a:ext cx="3305332" cy="362435"/>
          </a:xfrm>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6" name="Slide Number Placeholder 4"/>
          <p:cNvSpPr txBox="1">
            <a:spLocks/>
          </p:cNvSpPr>
          <p:nvPr userDrawn="1"/>
        </p:nvSpPr>
        <p:spPr>
          <a:xfrm>
            <a:off x="8466869" y="6054593"/>
            <a:ext cx="479123" cy="365125"/>
          </a:xfrm>
          <a:prstGeom prst="rect">
            <a:avLst/>
          </a:prstGeom>
        </p:spPr>
        <p:txBody>
          <a:bodyPr/>
          <a:lstStyle>
            <a:defPPr>
              <a:defRPr lang="en-US"/>
            </a:defPPr>
            <a:lvl1pPr marL="0" algn="r"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FEEEAAD-DCCA-7C45-A30D-AA569732D9C6}" type="slidenum">
              <a:rPr lang="en-US" smtClean="0"/>
              <a:pPr/>
              <a:t>‹#›</a:t>
            </a:fld>
            <a:endParaRPr lang="en-US" dirty="0"/>
          </a:p>
        </p:txBody>
      </p:sp>
    </p:spTree>
    <p:extLst>
      <p:ext uri="{BB962C8B-B14F-4D97-AF65-F5344CB8AC3E}">
        <p14:creationId xmlns:p14="http://schemas.microsoft.com/office/powerpoint/2010/main" val="2913566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Slide Number Placeholder 4"/>
          <p:cNvSpPr txBox="1">
            <a:spLocks/>
          </p:cNvSpPr>
          <p:nvPr userDrawn="1"/>
        </p:nvSpPr>
        <p:spPr>
          <a:xfrm>
            <a:off x="8466869" y="6054593"/>
            <a:ext cx="479123" cy="365125"/>
          </a:xfrm>
          <a:prstGeom prst="rect">
            <a:avLst/>
          </a:prstGeom>
        </p:spPr>
        <p:txBody>
          <a:bodyPr/>
          <a:lstStyle>
            <a:defPPr>
              <a:defRPr lang="en-US"/>
            </a:defPPr>
            <a:lvl1pPr marL="0" algn="r"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FEEEAAD-DCCA-7C45-A30D-AA569732D9C6}" type="slidenum">
              <a:rPr lang="en-US" smtClean="0"/>
              <a:pPr/>
              <a:t>‹#›</a:t>
            </a:fld>
            <a:endParaRPr lang="en-US" dirty="0"/>
          </a:p>
        </p:txBody>
      </p:sp>
    </p:spTree>
    <p:extLst>
      <p:ext uri="{BB962C8B-B14F-4D97-AF65-F5344CB8AC3E}">
        <p14:creationId xmlns:p14="http://schemas.microsoft.com/office/powerpoint/2010/main" val="2003028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Date Placeholder 3"/>
          <p:cNvSpPr txBox="1">
            <a:spLocks/>
          </p:cNvSpPr>
          <p:nvPr userDrawn="1"/>
        </p:nvSpPr>
        <p:spPr>
          <a:xfrm>
            <a:off x="5014658" y="6048643"/>
            <a:ext cx="3305332" cy="362435"/>
          </a:xfrm>
          <a:prstGeom prst="rect">
            <a:avLst/>
          </a:prstGeom>
        </p:spPr>
        <p:txBody>
          <a:bodyP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dirty="0"/>
              <a:t>March 24, 2016</a:t>
            </a:r>
          </a:p>
        </p:txBody>
      </p:sp>
      <p:sp>
        <p:nvSpPr>
          <p:cNvPr id="11" name="Slide Number Placeholder 4"/>
          <p:cNvSpPr txBox="1">
            <a:spLocks/>
          </p:cNvSpPr>
          <p:nvPr userDrawn="1"/>
        </p:nvSpPr>
        <p:spPr>
          <a:xfrm>
            <a:off x="8466869" y="6054593"/>
            <a:ext cx="479123" cy="365125"/>
          </a:xfrm>
          <a:prstGeom prst="rect">
            <a:avLst/>
          </a:prstGeom>
        </p:spPr>
        <p:txBody>
          <a:bodyPr/>
          <a:lstStyle>
            <a:defPPr>
              <a:defRPr lang="en-US"/>
            </a:defPPr>
            <a:lvl1pPr marL="0" algn="r"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FEEEAAD-DCCA-7C45-A30D-AA569732D9C6}" type="slidenum">
              <a:rPr lang="en-US" smtClean="0"/>
              <a:pPr/>
              <a:t>‹#›</a:t>
            </a:fld>
            <a:endParaRPr lang="en-US" dirty="0"/>
          </a:p>
        </p:txBody>
      </p:sp>
    </p:spTree>
    <p:extLst>
      <p:ext uri="{BB962C8B-B14F-4D97-AF65-F5344CB8AC3E}">
        <p14:creationId xmlns:p14="http://schemas.microsoft.com/office/powerpoint/2010/main" val="2093769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flipV="1">
            <a:off x="0" y="6034690"/>
            <a:ext cx="9144000" cy="823310"/>
          </a:xfrm>
          <a:prstGeom prst="rect">
            <a:avLst/>
          </a:prstGeom>
          <a:solidFill>
            <a:schemeClr val="bg1">
              <a:lumMod val="85000"/>
              <a:alpha val="5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85000"/>
                </a:schemeClr>
              </a:solidFill>
            </a:endParaRPr>
          </a:p>
        </p:txBody>
      </p:sp>
      <p:pic>
        <p:nvPicPr>
          <p:cNvPr id="8" name="Picture 7" descr="VitalystLogo-FNL-CMYK.pdf"/>
          <p:cNvPicPr>
            <a:picLocks noChangeAspect="1"/>
          </p:cNvPicPr>
          <p:nvPr userDrawn="1"/>
        </p:nvPicPr>
        <p:blipFill rotWithShape="1">
          <a:blip r:embed="rId13">
            <a:extLst>
              <a:ext uri="{28A0092B-C50C-407E-A947-70E740481C1C}">
                <a14:useLocalDpi xmlns:a14="http://schemas.microsoft.com/office/drawing/2010/main" val="0"/>
              </a:ext>
            </a:extLst>
          </a:blip>
          <a:srcRect l="20332" t="35395" r="20279" b="35471"/>
          <a:stretch/>
        </p:blipFill>
        <p:spPr>
          <a:xfrm>
            <a:off x="282001" y="6143683"/>
            <a:ext cx="1616437" cy="612762"/>
          </a:xfrm>
          <a:prstGeom prst="rect">
            <a:avLst/>
          </a:prstGeom>
        </p:spPr>
      </p:pic>
      <p:sp>
        <p:nvSpPr>
          <p:cNvPr id="11" name="Date Placeholder 3"/>
          <p:cNvSpPr>
            <a:spLocks noGrp="1"/>
          </p:cNvSpPr>
          <p:nvPr>
            <p:ph type="dt" sz="half" idx="2"/>
          </p:nvPr>
        </p:nvSpPr>
        <p:spPr>
          <a:xfrm>
            <a:off x="5014658" y="6048643"/>
            <a:ext cx="3305332" cy="362435"/>
          </a:xfrm>
          <a:prstGeom prst="rect">
            <a:avLst/>
          </a:prstGeom>
        </p:spPr>
        <p:txBody>
          <a:bodyPr/>
          <a:lstStyle>
            <a:lvl1pPr>
              <a:defRPr sz="1400"/>
            </a:lvl1pPr>
          </a:lstStyle>
          <a:p>
            <a:pPr algn="r"/>
            <a:r>
              <a:rPr lang="en-US" dirty="0"/>
              <a:t>March 24, 2016</a:t>
            </a:r>
          </a:p>
        </p:txBody>
      </p:sp>
      <p:sp>
        <p:nvSpPr>
          <p:cNvPr id="12" name="Slide Number Placeholder 4"/>
          <p:cNvSpPr>
            <a:spLocks noGrp="1"/>
          </p:cNvSpPr>
          <p:nvPr>
            <p:ph type="sldNum" sz="quarter" idx="4"/>
          </p:nvPr>
        </p:nvSpPr>
        <p:spPr>
          <a:xfrm>
            <a:off x="8466869" y="6054593"/>
            <a:ext cx="479123" cy="365125"/>
          </a:xfrm>
          <a:prstGeom prst="rect">
            <a:avLst/>
          </a:prstGeom>
        </p:spPr>
        <p:txBody>
          <a:bodyPr/>
          <a:lstStyle>
            <a:lvl1pPr algn="r">
              <a:defRPr sz="1400"/>
            </a:lvl1pPr>
          </a:lstStyle>
          <a:p>
            <a:fld id="{2FEEEAAD-DCCA-7C45-A30D-AA569732D9C6}" type="slidenum">
              <a:rPr lang="en-US" smtClean="0"/>
              <a:pPr/>
              <a:t>‹#›</a:t>
            </a:fld>
            <a:endParaRPr lang="en-US" dirty="0"/>
          </a:p>
        </p:txBody>
      </p:sp>
      <p:cxnSp>
        <p:nvCxnSpPr>
          <p:cNvPr id="13" name="Straight Connector 12"/>
          <p:cNvCxnSpPr/>
          <p:nvPr userDrawn="1"/>
        </p:nvCxnSpPr>
        <p:spPr>
          <a:xfrm>
            <a:off x="8473219" y="6160228"/>
            <a:ext cx="0" cy="115756"/>
          </a:xfrm>
          <a:prstGeom prst="line">
            <a:avLst/>
          </a:prstGeom>
          <a:ln>
            <a:solidFill>
              <a:srgbClr val="FF9300"/>
            </a:solidFill>
          </a:ln>
        </p:spPr>
        <p:style>
          <a:lnRef idx="1">
            <a:schemeClr val="dk1"/>
          </a:lnRef>
          <a:fillRef idx="0">
            <a:schemeClr val="dk1"/>
          </a:fillRef>
          <a:effectRef idx="0">
            <a:schemeClr val="dk1"/>
          </a:effectRef>
          <a:fontRef idx="minor">
            <a:schemeClr val="tx1"/>
          </a:fontRef>
        </p:style>
      </p:cxnSp>
      <p:pic>
        <p:nvPicPr>
          <p:cNvPr id="2" name="Picture 1" descr="TagURL-OL.pdf"/>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060211" y="6591487"/>
            <a:ext cx="3925618" cy="128548"/>
          </a:xfrm>
          <a:prstGeom prst="rect">
            <a:avLst/>
          </a:prstGeom>
        </p:spPr>
      </p:pic>
    </p:spTree>
    <p:extLst>
      <p:ext uri="{BB962C8B-B14F-4D97-AF65-F5344CB8AC3E}">
        <p14:creationId xmlns:p14="http://schemas.microsoft.com/office/powerpoint/2010/main" val="4259641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lide.jpg"/>
          <p:cNvPicPr>
            <a:picLocks noChangeAspect="1"/>
          </p:cNvPicPr>
          <p:nvPr/>
        </p:nvPicPr>
        <p:blipFill>
          <a:blip r:embed="rId14"/>
          <a:stretch>
            <a:fillRect/>
          </a:stretch>
        </p:blipFill>
        <p:spPr>
          <a:xfrm>
            <a:off x="0" y="0"/>
            <a:ext cx="9144000" cy="6858000"/>
          </a:xfrm>
          <a:prstGeom prst="rect">
            <a:avLst/>
          </a:prstGeom>
        </p:spPr>
      </p:pic>
      <p:sp>
        <p:nvSpPr>
          <p:cNvPr id="2" name="Title Placeholder 1"/>
          <p:cNvSpPr>
            <a:spLocks noGrp="1"/>
          </p:cNvSpPr>
          <p:nvPr>
            <p:ph type="title"/>
          </p:nvPr>
        </p:nvSpPr>
        <p:spPr>
          <a:xfrm>
            <a:off x="1188720" y="1600200"/>
            <a:ext cx="7946136" cy="400110"/>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1188720" y="2194560"/>
            <a:ext cx="7365999" cy="1529137"/>
          </a:xfrm>
          <a:prstGeom prst="rect">
            <a:avLst/>
          </a:prstGeom>
        </p:spPr>
        <p:txBody>
          <a:bodyPr vert="horz" wrap="square" lIns="0" tIns="0" rIns="0" bIns="0" rtlCol="0">
            <a:spAutoFit/>
          </a:bodyPr>
          <a:lstStyle/>
          <a:p>
            <a:pPr lvl="0"/>
            <a:r>
              <a:rPr lang="en-US" dirty="0"/>
              <a:t>Click to edit master placeholder</a:t>
            </a:r>
          </a:p>
          <a:p>
            <a:pPr lvl="1"/>
            <a:r>
              <a:rPr lang="en-US" dirty="0"/>
              <a:t>Second level</a:t>
            </a:r>
          </a:p>
          <a:p>
            <a:pPr lvl="2"/>
            <a:r>
              <a:rPr lang="en-US" dirty="0"/>
              <a:t>Third level</a:t>
            </a:r>
          </a:p>
          <a:p>
            <a:pPr marL="457200" marR="0" lvl="3" indent="-228600" algn="l" defTabSz="457200" rtl="0" eaLnBrk="1" fontAlgn="auto" latinLnBrk="0" hangingPunct="1">
              <a:lnSpc>
                <a:spcPct val="100000"/>
              </a:lnSpc>
              <a:spcBef>
                <a:spcPts val="300"/>
              </a:spcBef>
              <a:spcAft>
                <a:spcPts val="300"/>
              </a:spcAft>
              <a:buClrTx/>
              <a:buSzTx/>
              <a:tabLst/>
              <a:defRPr/>
            </a:pPr>
            <a:r>
              <a:rPr lang="en-US" dirty="0"/>
              <a:t>Fourth level</a:t>
            </a:r>
          </a:p>
          <a:p>
            <a:pPr marL="457200" marR="0" lvl="4" indent="-228600" algn="l" defTabSz="457200" rtl="0" eaLnBrk="1" fontAlgn="auto" latinLnBrk="0" hangingPunct="1">
              <a:lnSpc>
                <a:spcPct val="100000"/>
              </a:lnSpc>
              <a:spcBef>
                <a:spcPct val="20000"/>
              </a:spcBef>
              <a:spcAft>
                <a:spcPts val="0"/>
              </a:spcAft>
              <a:buClrTx/>
              <a:buSzTx/>
              <a:buFont typeface="Arial"/>
              <a:buChar char="–"/>
              <a:tabLst/>
              <a:defRPr/>
            </a:pPr>
            <a:r>
              <a:rPr lang="en-US" dirty="0"/>
              <a:t>Fifth level</a:t>
            </a:r>
          </a:p>
        </p:txBody>
      </p:sp>
      <p:sp>
        <p:nvSpPr>
          <p:cNvPr id="6" name="Slide Number Placeholder 5"/>
          <p:cNvSpPr>
            <a:spLocks noGrp="1"/>
          </p:cNvSpPr>
          <p:nvPr>
            <p:ph type="sldNum" sz="quarter" idx="4"/>
          </p:nvPr>
        </p:nvSpPr>
        <p:spPr>
          <a:xfrm>
            <a:off x="1" y="6400800"/>
            <a:ext cx="457200" cy="457200"/>
          </a:xfrm>
          <a:prstGeom prst="rect">
            <a:avLst/>
          </a:prstGeom>
        </p:spPr>
        <p:txBody>
          <a:bodyPr vert="horz" lIns="0" tIns="0" rIns="0" bIns="0" rtlCol="0" anchor="ctr" anchorCtr="1"/>
          <a:lstStyle>
            <a:lvl1pPr algn="ctr">
              <a:defRPr sz="1000">
                <a:solidFill>
                  <a:schemeClr val="bg1"/>
                </a:solidFill>
                <a:latin typeface="Arial"/>
              </a:defRPr>
            </a:lvl1pPr>
          </a:lstStyle>
          <a:p>
            <a:fld id="{A4AE216E-30EE-794D-82EB-E7F5CCC91463}" type="slidenum">
              <a:rPr lang="en-US" smtClean="0">
                <a:solidFill>
                  <a:srgbClr val="FEFEFE"/>
                </a:solidFill>
              </a:rPr>
              <a:pPr/>
              <a:t>‹#›</a:t>
            </a:fld>
            <a:endParaRPr lang="en-US" dirty="0">
              <a:solidFill>
                <a:srgbClr val="FEFEFE"/>
              </a:solidFill>
            </a:endParaRPr>
          </a:p>
        </p:txBody>
      </p:sp>
      <p:sp>
        <p:nvSpPr>
          <p:cNvPr id="10" name="Footer Placeholder 9"/>
          <p:cNvSpPr>
            <a:spLocks noGrp="1"/>
          </p:cNvSpPr>
          <p:nvPr>
            <p:ph type="ftr" sz="quarter" idx="3"/>
          </p:nvPr>
        </p:nvSpPr>
        <p:spPr>
          <a:xfrm>
            <a:off x="1100169" y="6417304"/>
            <a:ext cx="7464425" cy="438912"/>
          </a:xfrm>
          <a:prstGeom prst="rect">
            <a:avLst/>
          </a:prstGeom>
        </p:spPr>
        <p:txBody>
          <a:bodyPr vert="horz" lIns="91440" tIns="45720" rIns="91440" bIns="45720" rtlCol="0" anchor="ctr"/>
          <a:lstStyle>
            <a:lvl1pPr algn="l">
              <a:defRPr sz="900">
                <a:solidFill>
                  <a:schemeClr val="tx1"/>
                </a:solidFill>
              </a:defRPr>
            </a:lvl1pPr>
          </a:lstStyle>
          <a:p>
            <a:endParaRPr lang="en-US" dirty="0">
              <a:solidFill>
                <a:srgbClr val="404040"/>
              </a:solidFill>
            </a:endParaRPr>
          </a:p>
        </p:txBody>
      </p:sp>
    </p:spTree>
    <p:extLst>
      <p:ext uri="{BB962C8B-B14F-4D97-AF65-F5344CB8AC3E}">
        <p14:creationId xmlns:p14="http://schemas.microsoft.com/office/powerpoint/2010/main" val="34276033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457200" rtl="0" eaLnBrk="1" latinLnBrk="0" hangingPunct="1">
        <a:spcBef>
          <a:spcPct val="0"/>
        </a:spcBef>
        <a:buNone/>
        <a:defRPr sz="2600" b="1" kern="1200">
          <a:solidFill>
            <a:schemeClr val="tx1"/>
          </a:solidFill>
          <a:latin typeface="Arial"/>
          <a:ea typeface="+mj-ea"/>
          <a:cs typeface="+mj-cs"/>
        </a:defRPr>
      </a:lvl1pPr>
    </p:titleStyle>
    <p:body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tx1"/>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6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200"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200" kern="1200" dirty="0" smtClean="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en.oxforddictionaries.com/definition/policy"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www.preventioninstitute.org/publications/spectrum-prevention-developing-comprehensive-approach-injury-prevention" TargetMode="External"/><Relationship Id="rId3" Type="http://schemas.openxmlformats.org/officeDocument/2006/relationships/diagramLayout" Target="../diagrams/layout1.xml"/><Relationship Id="rId7" Type="http://schemas.openxmlformats.org/officeDocument/2006/relationships/image" Target="../media/image21.wm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evaluationinnovation.org/sites/default/files/Adocacy%20Strategy%20Framework.pdf"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evaluationinnovation.org/sites/default/files/Adocacy%20Strategy%20Framework.pdf"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evaluationinnovation.org/sites/default/files/Adocacy%20Strategy%20Framework.pdf"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evaluationinnovation.org/sites/default/files/Adocacy%20Strategy%20Framework.pdf"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evaluationinnovation.org/sites/default/files/Adocacy%20Strategy%20Framework.pdf"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evaluationinnovation.org/sites/default/files/Adocacy%20Strategy%20Framework.pdf"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36.pn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hyperlink" Target="http://www.networkforphl.org/" TargetMode="External"/><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3" Type="http://schemas.openxmlformats.org/officeDocument/2006/relationships/hyperlink" Target="mailto:James.Hodge.1@asu.edu" TargetMode="External"/><Relationship Id="rId7"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hyperlink" Target="mailto:swetter@networkforphl.org" TargetMode="External"/><Relationship Id="rId4" Type="http://schemas.openxmlformats.org/officeDocument/2006/relationships/hyperlink" Target="mailto:mmorcelle@networkforphl.org"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www.jhbconsultants.com/" TargetMode="External"/><Relationship Id="rId4" Type="http://schemas.openxmlformats.org/officeDocument/2006/relationships/hyperlink" Target="mailto:jennifer@jhbconsultants.com"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mailto:mjohnson@vitalysthealth.org" TargetMode="External"/><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HF-TitleScreenAlt-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964025"/>
            <a:ext cx="7772400" cy="1470025"/>
          </a:xfrm>
        </p:spPr>
        <p:txBody>
          <a:bodyPr/>
          <a:lstStyle/>
          <a:p>
            <a:pPr algn="r">
              <a:lnSpc>
                <a:spcPts val="3980"/>
              </a:lnSpc>
            </a:pPr>
            <a:r>
              <a:rPr lang="en-US" b="1" dirty="0"/>
              <a:t>Advocacy: </a:t>
            </a:r>
            <a:r>
              <a:rPr lang="en-US" b="1" dirty="0" smtClean="0"/>
              <a:t>Taking Action</a:t>
            </a:r>
            <a:r>
              <a:rPr lang="en-US" b="1" dirty="0"/>
              <a:t/>
            </a:r>
            <a:br>
              <a:rPr lang="en-US" b="1" dirty="0"/>
            </a:br>
            <a:endParaRPr lang="en-US" b="1" dirty="0"/>
          </a:p>
        </p:txBody>
      </p:sp>
      <p:sp>
        <p:nvSpPr>
          <p:cNvPr id="3" name="Subtitle 2"/>
          <p:cNvSpPr>
            <a:spLocks noGrp="1"/>
          </p:cNvSpPr>
          <p:nvPr>
            <p:ph type="subTitle" idx="1"/>
          </p:nvPr>
        </p:nvSpPr>
        <p:spPr>
          <a:xfrm>
            <a:off x="492461" y="3044385"/>
            <a:ext cx="7965740" cy="1831680"/>
          </a:xfrm>
        </p:spPr>
        <p:txBody>
          <a:bodyPr/>
          <a:lstStyle/>
          <a:p>
            <a:pPr algn="r"/>
            <a:r>
              <a:rPr lang="en-US" dirty="0">
                <a:solidFill>
                  <a:schemeClr val="tx1"/>
                </a:solidFill>
              </a:rPr>
              <a:t>Change Agent Network Forum</a:t>
            </a:r>
          </a:p>
          <a:p>
            <a:pPr algn="r"/>
            <a:r>
              <a:rPr lang="en-US" dirty="0" smtClean="0">
                <a:solidFill>
                  <a:schemeClr val="tx1"/>
                </a:solidFill>
              </a:rPr>
              <a:t>November 16, </a:t>
            </a:r>
            <a:r>
              <a:rPr lang="en-US" dirty="0">
                <a:solidFill>
                  <a:schemeClr val="tx1"/>
                </a:solidFill>
              </a:rPr>
              <a:t>2017</a:t>
            </a:r>
          </a:p>
        </p:txBody>
      </p:sp>
      <p:pic>
        <p:nvPicPr>
          <p:cNvPr id="5" name="Picture 4" descr="VitalystLogo-GreyTag-FNL-CMYK.pdf"/>
          <p:cNvPicPr>
            <a:picLocks noChangeAspect="1"/>
          </p:cNvPicPr>
          <p:nvPr/>
        </p:nvPicPr>
        <p:blipFill rotWithShape="1">
          <a:blip r:embed="rId3">
            <a:extLst>
              <a:ext uri="{28A0092B-C50C-407E-A947-70E740481C1C}">
                <a14:useLocalDpi xmlns:a14="http://schemas.microsoft.com/office/drawing/2010/main" val="0"/>
              </a:ext>
            </a:extLst>
          </a:blip>
          <a:srcRect l="19986" t="30992" r="19951" b="31591"/>
          <a:stretch/>
        </p:blipFill>
        <p:spPr>
          <a:xfrm>
            <a:off x="492460" y="5105288"/>
            <a:ext cx="2730133" cy="1314232"/>
          </a:xfrm>
          <a:prstGeom prst="rect">
            <a:avLst/>
          </a:prstGeom>
        </p:spPr>
      </p:pic>
    </p:spTree>
    <p:extLst>
      <p:ext uri="{BB962C8B-B14F-4D97-AF65-F5344CB8AC3E}">
        <p14:creationId xmlns:p14="http://schemas.microsoft.com/office/powerpoint/2010/main" val="42316607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0251" y="951006"/>
            <a:ext cx="8843749" cy="4493538"/>
          </a:xfrm>
          <a:prstGeom prst="rect">
            <a:avLst/>
          </a:prstGeom>
        </p:spPr>
        <p:txBody>
          <a:bodyPr wrap="square">
            <a:spAutoFit/>
          </a:bodyPr>
          <a:lstStyle/>
          <a:p>
            <a:r>
              <a:rPr lang="en-US" sz="8800" dirty="0"/>
              <a:t>p</a:t>
            </a:r>
            <a:r>
              <a:rPr lang="en-US" sz="8800" dirty="0" smtClean="0"/>
              <a:t>olicy </a:t>
            </a:r>
            <a:r>
              <a:rPr lang="en-US" sz="6000" dirty="0"/>
              <a:t>[</a:t>
            </a:r>
            <a:r>
              <a:rPr lang="en-US" sz="6000" dirty="0" err="1" smtClean="0"/>
              <a:t>päləsē</a:t>
            </a:r>
            <a:r>
              <a:rPr lang="en-US" sz="6000" dirty="0" smtClean="0"/>
              <a:t>]</a:t>
            </a:r>
            <a:endParaRPr lang="en-US" sz="6000" dirty="0"/>
          </a:p>
          <a:p>
            <a:endParaRPr lang="en-US" dirty="0"/>
          </a:p>
          <a:p>
            <a:r>
              <a:rPr lang="en-US" sz="3200" dirty="0"/>
              <a:t>noun</a:t>
            </a:r>
            <a:endParaRPr lang="en-US" dirty="0"/>
          </a:p>
          <a:p>
            <a:endParaRPr lang="en-US" dirty="0"/>
          </a:p>
          <a:p>
            <a:endParaRPr lang="en-US" dirty="0"/>
          </a:p>
          <a:p>
            <a:r>
              <a:rPr lang="en-US" sz="3200" dirty="0"/>
              <a:t>A course or principle of action adopted or proposed by an organization or individual</a:t>
            </a:r>
            <a:r>
              <a:rPr lang="en-US" sz="3200" dirty="0" smtClean="0"/>
              <a:t>.</a:t>
            </a:r>
          </a:p>
          <a:p>
            <a:endParaRPr lang="en-US" sz="2400" dirty="0"/>
          </a:p>
          <a:p>
            <a:endParaRPr lang="en-US" sz="2400" dirty="0"/>
          </a:p>
        </p:txBody>
      </p:sp>
      <p:sp>
        <p:nvSpPr>
          <p:cNvPr id="6" name="Rectangle 5"/>
          <p:cNvSpPr/>
          <p:nvPr/>
        </p:nvSpPr>
        <p:spPr>
          <a:xfrm>
            <a:off x="3391469" y="6057009"/>
            <a:ext cx="5247564" cy="338554"/>
          </a:xfrm>
          <a:prstGeom prst="rect">
            <a:avLst/>
          </a:prstGeom>
        </p:spPr>
        <p:txBody>
          <a:bodyPr wrap="square">
            <a:spAutoFit/>
          </a:bodyPr>
          <a:lstStyle/>
          <a:p>
            <a:r>
              <a:rPr lang="en-US" sz="1600" dirty="0" smtClean="0"/>
              <a:t>Source: </a:t>
            </a:r>
            <a:r>
              <a:rPr lang="en-US" sz="1600" dirty="0" smtClean="0">
                <a:hlinkClick r:id="rId2"/>
              </a:rPr>
              <a:t>https</a:t>
            </a:r>
            <a:r>
              <a:rPr lang="en-US" sz="1600" dirty="0">
                <a:hlinkClick r:id="rId2"/>
              </a:rPr>
              <a:t>://</a:t>
            </a:r>
            <a:r>
              <a:rPr lang="en-US" sz="1600" dirty="0" smtClean="0">
                <a:hlinkClick r:id="rId2"/>
              </a:rPr>
              <a:t>en.oxforddictionaries.com/definition/policy</a:t>
            </a:r>
            <a:r>
              <a:rPr lang="en-US" sz="1600" dirty="0" smtClean="0"/>
              <a:t> </a:t>
            </a:r>
            <a:endParaRPr lang="en-US" sz="1600" dirty="0"/>
          </a:p>
        </p:txBody>
      </p:sp>
    </p:spTree>
    <p:extLst>
      <p:ext uri="{BB962C8B-B14F-4D97-AF65-F5344CB8AC3E}">
        <p14:creationId xmlns:p14="http://schemas.microsoft.com/office/powerpoint/2010/main" val="446200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73041" y="373108"/>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Cambria" panose="02040503050406030204" pitchFamily="18" charset="0"/>
              </a:rPr>
              <a:t>Perception of </a:t>
            </a:r>
            <a:r>
              <a:rPr lang="en-US" b="1" dirty="0" smtClean="0">
                <a:latin typeface="Cambria" panose="02040503050406030204" pitchFamily="18" charset="0"/>
              </a:rPr>
              <a:t>Policy</a:t>
            </a:r>
            <a:endParaRPr lang="en-US" b="1" dirty="0">
              <a:latin typeface="Cambria" panose="02040503050406030204" pitchFamily="18" charset="0"/>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908" y="1975112"/>
            <a:ext cx="7898499" cy="3550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200" y="1487606"/>
            <a:ext cx="2779905" cy="1843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189" y="1497378"/>
            <a:ext cx="3136287" cy="1718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9141" y="1492210"/>
            <a:ext cx="2406701" cy="3032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838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6446" y="1744354"/>
            <a:ext cx="4326029" cy="4029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a:stretch>
            <a:fillRect/>
          </a:stretch>
        </p:blipFill>
        <p:spPr>
          <a:xfrm>
            <a:off x="614149" y="1892019"/>
            <a:ext cx="3176516" cy="3176516"/>
          </a:xfrm>
          <a:prstGeom prst="rect">
            <a:avLst/>
          </a:prstGeom>
        </p:spPr>
      </p:pic>
      <p:sp>
        <p:nvSpPr>
          <p:cNvPr id="6" name="Title 1"/>
          <p:cNvSpPr txBox="1">
            <a:spLocks/>
          </p:cNvSpPr>
          <p:nvPr/>
        </p:nvSpPr>
        <p:spPr>
          <a:xfrm>
            <a:off x="1296538" y="458479"/>
            <a:ext cx="6719816" cy="85725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Cambria" panose="02040503050406030204" pitchFamily="18" charset="0"/>
              </a:rPr>
              <a:t>Perception of </a:t>
            </a:r>
            <a:r>
              <a:rPr lang="en-US" b="1" dirty="0" smtClean="0">
                <a:latin typeface="Cambria" panose="02040503050406030204" pitchFamily="18" charset="0"/>
              </a:rPr>
              <a:t>Policy</a:t>
            </a:r>
            <a:endParaRPr lang="en-US" b="1" dirty="0">
              <a:latin typeface="Cambria" panose="02040503050406030204" pitchFamily="18" charset="0"/>
            </a:endParaRPr>
          </a:p>
        </p:txBody>
      </p:sp>
    </p:spTree>
    <p:extLst>
      <p:ext uri="{BB962C8B-B14F-4D97-AF65-F5344CB8AC3E}">
        <p14:creationId xmlns:p14="http://schemas.microsoft.com/office/powerpoint/2010/main" val="14863968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73041" y="373108"/>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Cambria" panose="02040503050406030204" pitchFamily="18" charset="0"/>
              </a:rPr>
              <a:t>Reality of Policy</a:t>
            </a:r>
            <a:endParaRPr lang="en-US" b="1" dirty="0">
              <a:latin typeface="Cambria" panose="02040503050406030204" pitchFamily="18" charset="0"/>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908" y="1975112"/>
            <a:ext cx="7898499" cy="3550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200" y="1487606"/>
            <a:ext cx="2779905" cy="1843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189" y="1497378"/>
            <a:ext cx="3136287" cy="1718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9141" y="1492210"/>
            <a:ext cx="2406701" cy="3032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844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1241" y="3314700"/>
            <a:ext cx="931617" cy="867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6482" y="1714500"/>
            <a:ext cx="3804509"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ight Arrow 1"/>
          <p:cNvSpPr/>
          <p:nvPr/>
        </p:nvSpPr>
        <p:spPr>
          <a:xfrm>
            <a:off x="5190609" y="2912433"/>
            <a:ext cx="1939689" cy="1508925"/>
          </a:xfrm>
          <a:custGeom>
            <a:avLst/>
            <a:gdLst>
              <a:gd name="connsiteX0" fmla="*/ 0 w 2514600"/>
              <a:gd name="connsiteY0" fmla="*/ 446400 h 1676400"/>
              <a:gd name="connsiteX1" fmla="*/ 1676400 w 2514600"/>
              <a:gd name="connsiteY1" fmla="*/ 446400 h 1676400"/>
              <a:gd name="connsiteX2" fmla="*/ 1676400 w 2514600"/>
              <a:gd name="connsiteY2" fmla="*/ 0 h 1676400"/>
              <a:gd name="connsiteX3" fmla="*/ 2514600 w 2514600"/>
              <a:gd name="connsiteY3" fmla="*/ 838200 h 1676400"/>
              <a:gd name="connsiteX4" fmla="*/ 1676400 w 2514600"/>
              <a:gd name="connsiteY4" fmla="*/ 1676400 h 1676400"/>
              <a:gd name="connsiteX5" fmla="*/ 1676400 w 2514600"/>
              <a:gd name="connsiteY5" fmla="*/ 1230000 h 1676400"/>
              <a:gd name="connsiteX6" fmla="*/ 0 w 2514600"/>
              <a:gd name="connsiteY6" fmla="*/ 1230000 h 1676400"/>
              <a:gd name="connsiteX7" fmla="*/ 0 w 2514600"/>
              <a:gd name="connsiteY7" fmla="*/ 446400 h 1676400"/>
              <a:gd name="connsiteX0" fmla="*/ 0 w 2814851"/>
              <a:gd name="connsiteY0" fmla="*/ 0 h 1898741"/>
              <a:gd name="connsiteX1" fmla="*/ 1976651 w 2814851"/>
              <a:gd name="connsiteY1" fmla="*/ 668741 h 1898741"/>
              <a:gd name="connsiteX2" fmla="*/ 1976651 w 2814851"/>
              <a:gd name="connsiteY2" fmla="*/ 222341 h 1898741"/>
              <a:gd name="connsiteX3" fmla="*/ 2814851 w 2814851"/>
              <a:gd name="connsiteY3" fmla="*/ 1060541 h 1898741"/>
              <a:gd name="connsiteX4" fmla="*/ 1976651 w 2814851"/>
              <a:gd name="connsiteY4" fmla="*/ 1898741 h 1898741"/>
              <a:gd name="connsiteX5" fmla="*/ 1976651 w 2814851"/>
              <a:gd name="connsiteY5" fmla="*/ 1452341 h 1898741"/>
              <a:gd name="connsiteX6" fmla="*/ 300251 w 2814851"/>
              <a:gd name="connsiteY6" fmla="*/ 1452341 h 1898741"/>
              <a:gd name="connsiteX7" fmla="*/ 0 w 2814851"/>
              <a:gd name="connsiteY7" fmla="*/ 0 h 1898741"/>
              <a:gd name="connsiteX0" fmla="*/ 0 w 2814851"/>
              <a:gd name="connsiteY0" fmla="*/ 0 h 2011900"/>
              <a:gd name="connsiteX1" fmla="*/ 1976651 w 2814851"/>
              <a:gd name="connsiteY1" fmla="*/ 668741 h 2011900"/>
              <a:gd name="connsiteX2" fmla="*/ 1976651 w 2814851"/>
              <a:gd name="connsiteY2" fmla="*/ 222341 h 2011900"/>
              <a:gd name="connsiteX3" fmla="*/ 2814851 w 2814851"/>
              <a:gd name="connsiteY3" fmla="*/ 1060541 h 2011900"/>
              <a:gd name="connsiteX4" fmla="*/ 1976651 w 2814851"/>
              <a:gd name="connsiteY4" fmla="*/ 1898741 h 2011900"/>
              <a:gd name="connsiteX5" fmla="*/ 1976651 w 2814851"/>
              <a:gd name="connsiteY5" fmla="*/ 1452341 h 2011900"/>
              <a:gd name="connsiteX6" fmla="*/ 27296 w 2814851"/>
              <a:gd name="connsiteY6" fmla="*/ 2011900 h 2011900"/>
              <a:gd name="connsiteX7" fmla="*/ 0 w 2814851"/>
              <a:gd name="connsiteY7" fmla="*/ 0 h 201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4851" h="2011900">
                <a:moveTo>
                  <a:pt x="0" y="0"/>
                </a:moveTo>
                <a:lnTo>
                  <a:pt x="1976651" y="668741"/>
                </a:lnTo>
                <a:lnTo>
                  <a:pt x="1976651" y="222341"/>
                </a:lnTo>
                <a:lnTo>
                  <a:pt x="2814851" y="1060541"/>
                </a:lnTo>
                <a:lnTo>
                  <a:pt x="1976651" y="1898741"/>
                </a:lnTo>
                <a:lnTo>
                  <a:pt x="1976651" y="1452341"/>
                </a:lnTo>
                <a:lnTo>
                  <a:pt x="27296" y="201190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itle 1"/>
          <p:cNvSpPr txBox="1">
            <a:spLocks/>
          </p:cNvSpPr>
          <p:nvPr/>
        </p:nvSpPr>
        <p:spPr>
          <a:xfrm>
            <a:off x="1464849" y="454274"/>
            <a:ext cx="6172200" cy="8572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Cambria" panose="02040503050406030204" pitchFamily="18" charset="0"/>
              </a:rPr>
              <a:t>Reality of </a:t>
            </a:r>
            <a:r>
              <a:rPr lang="en-US" b="1" dirty="0" smtClean="0">
                <a:latin typeface="Cambria" panose="02040503050406030204" pitchFamily="18" charset="0"/>
              </a:rPr>
              <a:t>Policy</a:t>
            </a:r>
            <a:endParaRPr lang="en-US" b="1" dirty="0">
              <a:latin typeface="Cambria" panose="02040503050406030204" pitchFamily="18" charset="0"/>
            </a:endParaRPr>
          </a:p>
        </p:txBody>
      </p:sp>
    </p:spTree>
    <p:extLst>
      <p:ext uri="{BB962C8B-B14F-4D97-AF65-F5344CB8AC3E}">
        <p14:creationId xmlns:p14="http://schemas.microsoft.com/office/powerpoint/2010/main" val="10644778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rot="20609243">
            <a:off x="221204" y="822259"/>
            <a:ext cx="6172200" cy="8572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u="sng" dirty="0"/>
              <a:t>Scale of Policy</a:t>
            </a:r>
          </a:p>
        </p:txBody>
      </p:sp>
      <p:sp>
        <p:nvSpPr>
          <p:cNvPr id="5" name="Rectangle 4"/>
          <p:cNvSpPr/>
          <p:nvPr/>
        </p:nvSpPr>
        <p:spPr>
          <a:xfrm>
            <a:off x="1718787" y="4365798"/>
            <a:ext cx="692944" cy="684803"/>
          </a:xfrm>
          <a:prstGeom prst="rect">
            <a:avLst/>
          </a:prstGeom>
          <a:noFill/>
        </p:spPr>
        <p:txBody>
          <a:bodyPr wrap="square" lIns="68580" tIns="34290" rIns="68580" bIns="34290">
            <a:spAutoFit/>
          </a:bodyPr>
          <a:lstStyle/>
          <a:p>
            <a:pPr algn="ctr"/>
            <a:r>
              <a:rPr lang="en-US" sz="4000" b="1" dirty="0">
                <a:ln w="31550" cmpd="sng">
                  <a:solidFill>
                    <a:schemeClr val="accent5"/>
                  </a:solidFill>
                  <a:prstDash val="solid"/>
                </a:ln>
                <a:solidFill>
                  <a:schemeClr val="accent2">
                    <a:lumMod val="75000"/>
                  </a:schemeClr>
                </a:solidFill>
                <a:effectLst>
                  <a:outerShdw blurRad="50800" dist="40000" dir="5400000" algn="tl" rotWithShape="0">
                    <a:srgbClr val="000000">
                      <a:shade val="5000"/>
                      <a:satMod val="120000"/>
                      <a:alpha val="33000"/>
                    </a:srgbClr>
                  </a:outerShdw>
                </a:effectLst>
              </a:rPr>
              <a:t>P</a:t>
            </a:r>
          </a:p>
        </p:txBody>
      </p:sp>
      <p:sp>
        <p:nvSpPr>
          <p:cNvPr id="6" name="Rectangle 5"/>
          <p:cNvSpPr/>
          <p:nvPr/>
        </p:nvSpPr>
        <p:spPr>
          <a:xfrm>
            <a:off x="3701004" y="3229495"/>
            <a:ext cx="1060226" cy="2146742"/>
          </a:xfrm>
          <a:prstGeom prst="rect">
            <a:avLst/>
          </a:prstGeom>
          <a:noFill/>
        </p:spPr>
        <p:txBody>
          <a:bodyPr wrap="none" lIns="68580" tIns="34290" rIns="68580" bIns="34290">
            <a:spAutoFit/>
          </a:bodyPr>
          <a:lstStyle/>
          <a:p>
            <a:pPr algn="ctr"/>
            <a:r>
              <a:rPr lang="en-US" sz="13500" b="1" dirty="0">
                <a:ln w="31550" cmpd="sng">
                  <a:solidFill>
                    <a:schemeClr val="accent5"/>
                  </a:solidFill>
                  <a:prstDash val="solid"/>
                </a:ln>
                <a:solidFill>
                  <a:schemeClr val="accent2">
                    <a:lumMod val="75000"/>
                  </a:schemeClr>
                </a:solidFill>
                <a:effectLst>
                  <a:outerShdw blurRad="50800" dist="40000" dir="5400000" algn="tl" rotWithShape="0">
                    <a:srgbClr val="000000">
                      <a:shade val="5000"/>
                      <a:satMod val="120000"/>
                      <a:alpha val="33000"/>
                    </a:srgbClr>
                  </a:outerShdw>
                </a:effectLst>
              </a:rPr>
              <a:t>P</a:t>
            </a:r>
          </a:p>
        </p:txBody>
      </p:sp>
      <p:sp>
        <p:nvSpPr>
          <p:cNvPr id="7" name="Rectangle 6"/>
          <p:cNvSpPr/>
          <p:nvPr/>
        </p:nvSpPr>
        <p:spPr>
          <a:xfrm>
            <a:off x="5669280" y="2155210"/>
            <a:ext cx="2457450" cy="3531736"/>
          </a:xfrm>
          <a:prstGeom prst="rect">
            <a:avLst/>
          </a:prstGeom>
          <a:noFill/>
        </p:spPr>
        <p:txBody>
          <a:bodyPr wrap="square" lIns="68580" tIns="34290" rIns="68580" bIns="34290">
            <a:spAutoFit/>
          </a:bodyPr>
          <a:lstStyle/>
          <a:p>
            <a:pPr algn="ctr"/>
            <a:r>
              <a:rPr lang="en-US" sz="22500" b="1" dirty="0">
                <a:ln w="31550" cmpd="sng">
                  <a:solidFill>
                    <a:schemeClr val="accent5"/>
                  </a:solidFill>
                  <a:prstDash val="solid"/>
                </a:ln>
                <a:solidFill>
                  <a:schemeClr val="accent2">
                    <a:lumMod val="75000"/>
                  </a:schemeClr>
                </a:solidFill>
                <a:effectLst>
                  <a:outerShdw blurRad="50800" dist="40000" dir="5400000" algn="tl" rotWithShape="0">
                    <a:srgbClr val="000000">
                      <a:shade val="5000"/>
                      <a:satMod val="120000"/>
                      <a:alpha val="33000"/>
                    </a:srgbClr>
                  </a:outerShdw>
                </a:effectLst>
              </a:rPr>
              <a:t>P</a:t>
            </a:r>
          </a:p>
        </p:txBody>
      </p:sp>
      <p:sp>
        <p:nvSpPr>
          <p:cNvPr id="8" name="TextBox 7"/>
          <p:cNvSpPr txBox="1"/>
          <p:nvPr/>
        </p:nvSpPr>
        <p:spPr>
          <a:xfrm>
            <a:off x="6021705" y="1760561"/>
            <a:ext cx="2051836" cy="923330"/>
          </a:xfrm>
          <a:prstGeom prst="rect">
            <a:avLst/>
          </a:prstGeom>
          <a:noFill/>
        </p:spPr>
        <p:txBody>
          <a:bodyPr wrap="square" rtlCol="0">
            <a:spAutoFit/>
          </a:bodyPr>
          <a:lstStyle/>
          <a:p>
            <a:pPr algn="ctr"/>
            <a:r>
              <a:rPr lang="en-US" dirty="0"/>
              <a:t>State budget changes education funding</a:t>
            </a:r>
          </a:p>
        </p:txBody>
      </p:sp>
      <p:sp>
        <p:nvSpPr>
          <p:cNvPr id="9" name="TextBox 8"/>
          <p:cNvSpPr txBox="1"/>
          <p:nvPr/>
        </p:nvSpPr>
        <p:spPr>
          <a:xfrm>
            <a:off x="1211580" y="3746734"/>
            <a:ext cx="2198396" cy="646331"/>
          </a:xfrm>
          <a:prstGeom prst="rect">
            <a:avLst/>
          </a:prstGeom>
          <a:noFill/>
        </p:spPr>
        <p:txBody>
          <a:bodyPr wrap="square" rtlCol="0">
            <a:spAutoFit/>
          </a:bodyPr>
          <a:lstStyle/>
          <a:p>
            <a:pPr algn="ctr"/>
            <a:r>
              <a:rPr lang="en-US" dirty="0"/>
              <a:t>Teacher creates lesson plans</a:t>
            </a:r>
          </a:p>
        </p:txBody>
      </p:sp>
      <p:sp>
        <p:nvSpPr>
          <p:cNvPr id="10" name="TextBox 9"/>
          <p:cNvSpPr txBox="1"/>
          <p:nvPr/>
        </p:nvSpPr>
        <p:spPr>
          <a:xfrm>
            <a:off x="3307304" y="2659820"/>
            <a:ext cx="2051836" cy="923330"/>
          </a:xfrm>
          <a:prstGeom prst="rect">
            <a:avLst/>
          </a:prstGeom>
          <a:noFill/>
        </p:spPr>
        <p:txBody>
          <a:bodyPr wrap="square" rtlCol="0">
            <a:spAutoFit/>
          </a:bodyPr>
          <a:lstStyle/>
          <a:p>
            <a:pPr algn="ctr"/>
            <a:r>
              <a:rPr lang="en-US" dirty="0"/>
              <a:t>School board changes district objectives</a:t>
            </a:r>
          </a:p>
        </p:txBody>
      </p:sp>
      <p:cxnSp>
        <p:nvCxnSpPr>
          <p:cNvPr id="12" name="Elbow Connector 11"/>
          <p:cNvCxnSpPr/>
          <p:nvPr/>
        </p:nvCxnSpPr>
        <p:spPr>
          <a:xfrm flipV="1">
            <a:off x="1457811" y="2538984"/>
            <a:ext cx="3112245" cy="984944"/>
          </a:xfrm>
          <a:prstGeom prst="bentConnector3">
            <a:avLst/>
          </a:prstGeom>
          <a:ln w="38100"/>
        </p:spPr>
        <p:style>
          <a:lnRef idx="1">
            <a:schemeClr val="accent1"/>
          </a:lnRef>
          <a:fillRef idx="0">
            <a:schemeClr val="accent1"/>
          </a:fillRef>
          <a:effectRef idx="0">
            <a:schemeClr val="accent1"/>
          </a:effectRef>
          <a:fontRef idx="minor">
            <a:schemeClr val="tx1"/>
          </a:fontRef>
        </p:style>
      </p:cxnSp>
      <p:cxnSp>
        <p:nvCxnSpPr>
          <p:cNvPr id="13" name="Elbow Connector 12"/>
          <p:cNvCxnSpPr/>
          <p:nvPr/>
        </p:nvCxnSpPr>
        <p:spPr>
          <a:xfrm flipV="1">
            <a:off x="4183380" y="1554038"/>
            <a:ext cx="3303796" cy="984946"/>
          </a:xfrm>
          <a:prstGeom prst="bentConnector3">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89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09419"/>
            <a:ext cx="8229600" cy="3669565"/>
          </a:xfrm>
        </p:spPr>
        <p:txBody>
          <a:bodyPr/>
          <a:lstStyle/>
          <a:p>
            <a:r>
              <a:rPr lang="en-US" sz="7200" dirty="0" smtClean="0"/>
              <a:t>Why Policy?</a:t>
            </a:r>
            <a:endParaRPr lang="en-US" sz="7200" dirty="0"/>
          </a:p>
        </p:txBody>
      </p:sp>
    </p:spTree>
    <p:extLst>
      <p:ext uri="{BB962C8B-B14F-4D97-AF65-F5344CB8AC3E}">
        <p14:creationId xmlns:p14="http://schemas.microsoft.com/office/powerpoint/2010/main" val="26027100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p:cNvSpPr txBox="1">
            <a:spLocks/>
          </p:cNvSpPr>
          <p:nvPr/>
        </p:nvSpPr>
        <p:spPr>
          <a:xfrm>
            <a:off x="1836791" y="881987"/>
            <a:ext cx="5897853" cy="5075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t>Spectrum of Prevention</a:t>
            </a:r>
          </a:p>
        </p:txBody>
      </p:sp>
      <p:graphicFrame>
        <p:nvGraphicFramePr>
          <p:cNvPr id="6" name="Content Placeholder 7"/>
          <p:cNvGraphicFramePr>
            <a:graphicFrameLocks/>
          </p:cNvGraphicFramePr>
          <p:nvPr>
            <p:extLst>
              <p:ext uri="{D42A27DB-BD31-4B8C-83A1-F6EECF244321}">
                <p14:modId xmlns:p14="http://schemas.microsoft.com/office/powerpoint/2010/main" val="3827107757"/>
              </p:ext>
            </p:extLst>
          </p:nvPr>
        </p:nvGraphicFramePr>
        <p:xfrm>
          <a:off x="507930" y="1865361"/>
          <a:ext cx="8343900" cy="2400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2828" y="4644280"/>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0046" y="4379961"/>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33949" y="4629993"/>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3365" y="5044330"/>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56129" y="4808586"/>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8244758" y="4780011"/>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964699" y="4358530"/>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365593" y="4558555"/>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734644" y="4672855"/>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878004" y="4872880"/>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634146" y="4872880"/>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727014" y="5072905"/>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526019" y="4894311"/>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611743" y="4572843"/>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763704" y="4358530"/>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358934" y="4872880"/>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518389" y="5158630"/>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978501" y="5072905"/>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878003" y="4558555"/>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8065196" y="4772868"/>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8165693" y="5094336"/>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835141" y="5180061"/>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518389" y="4394249"/>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221748" y="4694286"/>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293670" y="5151486"/>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410263" y="5294361"/>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157939" y="4894311"/>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057442" y="4615705"/>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956945" y="5158630"/>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135537" y="5180061"/>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611743" y="4372818"/>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494665" y="4615705"/>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734644" y="4815730"/>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057442" y="4872880"/>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648433" y="5180061"/>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618886" y="5358655"/>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777506" y="5380086"/>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928009" y="5372943"/>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258436" y="5351511"/>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8078999" y="4472830"/>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466090" y="5494386"/>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956944" y="4872880"/>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856446" y="4722861"/>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755950" y="5015755"/>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755948" y="4794299"/>
            <a:ext cx="200995" cy="40005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C:\Users\johnsonm016\AppData\Local\Microsoft\Windows\Temporary Internet Files\Content.IE5\X0VJS8A1\MC90007871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8193299" y="4587130"/>
            <a:ext cx="200995" cy="4000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38405" y="6094461"/>
            <a:ext cx="6455391" cy="738664"/>
          </a:xfrm>
          <a:prstGeom prst="rect">
            <a:avLst/>
          </a:prstGeom>
        </p:spPr>
        <p:txBody>
          <a:bodyPr wrap="square">
            <a:spAutoFit/>
          </a:bodyPr>
          <a:lstStyle/>
          <a:p>
            <a:r>
              <a:rPr lang="en-US" sz="1400" dirty="0" smtClean="0"/>
              <a:t>Source: The Prevention Institute - </a:t>
            </a:r>
            <a:r>
              <a:rPr lang="en-US" sz="1400" dirty="0" smtClean="0">
                <a:hlinkClick r:id="rId8"/>
              </a:rPr>
              <a:t>https</a:t>
            </a:r>
            <a:r>
              <a:rPr lang="en-US" sz="1400" dirty="0">
                <a:hlinkClick r:id="rId8"/>
              </a:rPr>
              <a:t>://</a:t>
            </a:r>
            <a:r>
              <a:rPr lang="en-US" sz="1400" dirty="0" smtClean="0">
                <a:hlinkClick r:id="rId8"/>
              </a:rPr>
              <a:t>www.preventioninstitute.org/publications/spectrum-prevention-developing-comprehensive-approach-injury-prevention</a:t>
            </a:r>
            <a:r>
              <a:rPr lang="en-US" sz="1400" dirty="0" smtClean="0"/>
              <a:t> </a:t>
            </a:r>
            <a:endParaRPr lang="en-US" sz="1400" dirty="0"/>
          </a:p>
        </p:txBody>
      </p:sp>
    </p:spTree>
    <p:extLst>
      <p:ext uri="{BB962C8B-B14F-4D97-AF65-F5344CB8AC3E}">
        <p14:creationId xmlns:p14="http://schemas.microsoft.com/office/powerpoint/2010/main" val="219322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par>
                                <p:cTn id="40" presetID="16" presetClass="entr" presetSubtype="21"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par>
                                <p:cTn id="43" presetID="16" presetClass="entr" presetSubtype="21"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par>
                                <p:cTn id="46" presetID="16" presetClass="entr" presetSubtype="21"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par>
                                <p:cTn id="49" presetID="16" presetClass="entr" presetSubtype="21"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par>
                                <p:cTn id="52" presetID="16" presetClass="entr" presetSubtype="21"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arn(inVertical)">
                                      <p:cBhvr>
                                        <p:cTn id="54" dur="500"/>
                                        <p:tgtEl>
                                          <p:spTgt spid="22"/>
                                        </p:tgtEl>
                                      </p:cBhvr>
                                    </p:animEffect>
                                  </p:childTnLst>
                                </p:cTn>
                              </p:par>
                              <p:par>
                                <p:cTn id="55" presetID="16" presetClass="entr" presetSubtype="21"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par>
                                <p:cTn id="58" presetID="16" presetClass="entr" presetSubtype="21"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500"/>
                                        <p:tgtEl>
                                          <p:spTgt spid="24"/>
                                        </p:tgtEl>
                                      </p:cBhvr>
                                    </p:animEffect>
                                  </p:childTnLst>
                                </p:cTn>
                              </p:par>
                              <p:par>
                                <p:cTn id="61" presetID="16" presetClass="entr" presetSubtype="21"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par>
                                <p:cTn id="64" presetID="16" presetClass="entr" presetSubtype="21"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barn(inVertical)">
                                      <p:cBhvr>
                                        <p:cTn id="66" dur="500"/>
                                        <p:tgtEl>
                                          <p:spTgt spid="26"/>
                                        </p:tgtEl>
                                      </p:cBhvr>
                                    </p:animEffect>
                                  </p:childTnLst>
                                </p:cTn>
                              </p:par>
                              <p:par>
                                <p:cTn id="67" presetID="16" presetClass="entr" presetSubtype="21" fill="hold"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barn(inVertical)">
                                      <p:cBhvr>
                                        <p:cTn id="69" dur="500"/>
                                        <p:tgtEl>
                                          <p:spTgt spid="27"/>
                                        </p:tgtEl>
                                      </p:cBhvr>
                                    </p:animEffect>
                                  </p:childTnLst>
                                </p:cTn>
                              </p:par>
                              <p:par>
                                <p:cTn id="70" presetID="16" presetClass="entr" presetSubtype="21" fill="hold"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barn(inVertical)">
                                      <p:cBhvr>
                                        <p:cTn id="72" dur="500"/>
                                        <p:tgtEl>
                                          <p:spTgt spid="28"/>
                                        </p:tgtEl>
                                      </p:cBhvr>
                                    </p:animEffect>
                                  </p:childTnLst>
                                </p:cTn>
                              </p:par>
                              <p:par>
                                <p:cTn id="73" presetID="16" presetClass="entr" presetSubtype="21" fill="hold"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barn(inVertical)">
                                      <p:cBhvr>
                                        <p:cTn id="75" dur="500"/>
                                        <p:tgtEl>
                                          <p:spTgt spid="29"/>
                                        </p:tgtEl>
                                      </p:cBhvr>
                                    </p:animEffect>
                                  </p:childTnLst>
                                </p:cTn>
                              </p:par>
                              <p:par>
                                <p:cTn id="76" presetID="16" presetClass="entr" presetSubtype="21" fill="hold"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barn(inVertical)">
                                      <p:cBhvr>
                                        <p:cTn id="78" dur="500"/>
                                        <p:tgtEl>
                                          <p:spTgt spid="30"/>
                                        </p:tgtEl>
                                      </p:cBhvr>
                                    </p:animEffect>
                                  </p:childTnLst>
                                </p:cTn>
                              </p:par>
                              <p:par>
                                <p:cTn id="79" presetID="16" presetClass="entr" presetSubtype="21" fill="hold"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barn(inVertical)">
                                      <p:cBhvr>
                                        <p:cTn id="81" dur="500"/>
                                        <p:tgtEl>
                                          <p:spTgt spid="31"/>
                                        </p:tgtEl>
                                      </p:cBhvr>
                                    </p:animEffect>
                                  </p:childTnLst>
                                </p:cTn>
                              </p:par>
                              <p:par>
                                <p:cTn id="82" presetID="16" presetClass="entr" presetSubtype="21" fill="hold" nodeType="with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barn(inVertical)">
                                      <p:cBhvr>
                                        <p:cTn id="84" dur="500"/>
                                        <p:tgtEl>
                                          <p:spTgt spid="32"/>
                                        </p:tgtEl>
                                      </p:cBhvr>
                                    </p:animEffect>
                                  </p:childTnLst>
                                </p:cTn>
                              </p:par>
                              <p:par>
                                <p:cTn id="85" presetID="16" presetClass="entr" presetSubtype="21" fill="hold" nodeType="with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barn(inVertical)">
                                      <p:cBhvr>
                                        <p:cTn id="87" dur="500"/>
                                        <p:tgtEl>
                                          <p:spTgt spid="33"/>
                                        </p:tgtEl>
                                      </p:cBhvr>
                                    </p:animEffect>
                                  </p:childTnLst>
                                </p:cTn>
                              </p:par>
                              <p:par>
                                <p:cTn id="88" presetID="16" presetClass="entr" presetSubtype="21" fill="hold" nodeType="with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barn(inVertical)">
                                      <p:cBhvr>
                                        <p:cTn id="90" dur="500"/>
                                        <p:tgtEl>
                                          <p:spTgt spid="34"/>
                                        </p:tgtEl>
                                      </p:cBhvr>
                                    </p:animEffect>
                                  </p:childTnLst>
                                </p:cTn>
                              </p:par>
                              <p:par>
                                <p:cTn id="91" presetID="16" presetClass="entr" presetSubtype="21" fill="hold" nodeType="with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barn(inVertical)">
                                      <p:cBhvr>
                                        <p:cTn id="93" dur="500"/>
                                        <p:tgtEl>
                                          <p:spTgt spid="35"/>
                                        </p:tgtEl>
                                      </p:cBhvr>
                                    </p:animEffect>
                                  </p:childTnLst>
                                </p:cTn>
                              </p:par>
                              <p:par>
                                <p:cTn id="94" presetID="16" presetClass="entr" presetSubtype="21" fill="hold" nodeType="withEffect">
                                  <p:stCondLst>
                                    <p:cond delay="0"/>
                                  </p:stCondLst>
                                  <p:childTnLst>
                                    <p:set>
                                      <p:cBhvr>
                                        <p:cTn id="95" dur="1" fill="hold">
                                          <p:stCondLst>
                                            <p:cond delay="0"/>
                                          </p:stCondLst>
                                        </p:cTn>
                                        <p:tgtEl>
                                          <p:spTgt spid="36"/>
                                        </p:tgtEl>
                                        <p:attrNameLst>
                                          <p:attrName>style.visibility</p:attrName>
                                        </p:attrNameLst>
                                      </p:cBhvr>
                                      <p:to>
                                        <p:strVal val="visible"/>
                                      </p:to>
                                    </p:set>
                                    <p:animEffect transition="in" filter="barn(inVertical)">
                                      <p:cBhvr>
                                        <p:cTn id="96" dur="500"/>
                                        <p:tgtEl>
                                          <p:spTgt spid="36"/>
                                        </p:tgtEl>
                                      </p:cBhvr>
                                    </p:animEffect>
                                  </p:childTnLst>
                                </p:cTn>
                              </p:par>
                              <p:par>
                                <p:cTn id="97" presetID="16" presetClass="entr" presetSubtype="21" fill="hold" nodeType="with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barn(inVertical)">
                                      <p:cBhvr>
                                        <p:cTn id="99" dur="500"/>
                                        <p:tgtEl>
                                          <p:spTgt spid="37"/>
                                        </p:tgtEl>
                                      </p:cBhvr>
                                    </p:animEffect>
                                  </p:childTnLst>
                                </p:cTn>
                              </p:par>
                              <p:par>
                                <p:cTn id="100" presetID="16" presetClass="entr" presetSubtype="21" fill="hold" nodeType="withEffect">
                                  <p:stCondLst>
                                    <p:cond delay="0"/>
                                  </p:stCondLst>
                                  <p:childTnLst>
                                    <p:set>
                                      <p:cBhvr>
                                        <p:cTn id="101" dur="1" fill="hold">
                                          <p:stCondLst>
                                            <p:cond delay="0"/>
                                          </p:stCondLst>
                                        </p:cTn>
                                        <p:tgtEl>
                                          <p:spTgt spid="38"/>
                                        </p:tgtEl>
                                        <p:attrNameLst>
                                          <p:attrName>style.visibility</p:attrName>
                                        </p:attrNameLst>
                                      </p:cBhvr>
                                      <p:to>
                                        <p:strVal val="visible"/>
                                      </p:to>
                                    </p:set>
                                    <p:animEffect transition="in" filter="barn(inVertical)">
                                      <p:cBhvr>
                                        <p:cTn id="102" dur="500"/>
                                        <p:tgtEl>
                                          <p:spTgt spid="38"/>
                                        </p:tgtEl>
                                      </p:cBhvr>
                                    </p:animEffect>
                                  </p:childTnLst>
                                </p:cTn>
                              </p:par>
                              <p:par>
                                <p:cTn id="103" presetID="16" presetClass="entr" presetSubtype="21" fill="hold" nodeType="withEffect">
                                  <p:stCondLst>
                                    <p:cond delay="0"/>
                                  </p:stCondLst>
                                  <p:childTnLst>
                                    <p:set>
                                      <p:cBhvr>
                                        <p:cTn id="104" dur="1" fill="hold">
                                          <p:stCondLst>
                                            <p:cond delay="0"/>
                                          </p:stCondLst>
                                        </p:cTn>
                                        <p:tgtEl>
                                          <p:spTgt spid="39"/>
                                        </p:tgtEl>
                                        <p:attrNameLst>
                                          <p:attrName>style.visibility</p:attrName>
                                        </p:attrNameLst>
                                      </p:cBhvr>
                                      <p:to>
                                        <p:strVal val="visible"/>
                                      </p:to>
                                    </p:set>
                                    <p:animEffect transition="in" filter="barn(inVertical)">
                                      <p:cBhvr>
                                        <p:cTn id="105" dur="500"/>
                                        <p:tgtEl>
                                          <p:spTgt spid="39"/>
                                        </p:tgtEl>
                                      </p:cBhvr>
                                    </p:animEffect>
                                  </p:childTnLst>
                                </p:cTn>
                              </p:par>
                              <p:par>
                                <p:cTn id="106" presetID="16" presetClass="entr" presetSubtype="21" fill="hold" nodeType="withEffect">
                                  <p:stCondLst>
                                    <p:cond delay="0"/>
                                  </p:stCondLst>
                                  <p:childTnLst>
                                    <p:set>
                                      <p:cBhvr>
                                        <p:cTn id="107" dur="1" fill="hold">
                                          <p:stCondLst>
                                            <p:cond delay="0"/>
                                          </p:stCondLst>
                                        </p:cTn>
                                        <p:tgtEl>
                                          <p:spTgt spid="40"/>
                                        </p:tgtEl>
                                        <p:attrNameLst>
                                          <p:attrName>style.visibility</p:attrName>
                                        </p:attrNameLst>
                                      </p:cBhvr>
                                      <p:to>
                                        <p:strVal val="visible"/>
                                      </p:to>
                                    </p:set>
                                    <p:animEffect transition="in" filter="barn(inVertical)">
                                      <p:cBhvr>
                                        <p:cTn id="108" dur="500"/>
                                        <p:tgtEl>
                                          <p:spTgt spid="40"/>
                                        </p:tgtEl>
                                      </p:cBhvr>
                                    </p:animEffect>
                                  </p:childTnLst>
                                </p:cTn>
                              </p:par>
                              <p:par>
                                <p:cTn id="109" presetID="16" presetClass="entr" presetSubtype="21"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barn(inVertical)">
                                      <p:cBhvr>
                                        <p:cTn id="111" dur="500"/>
                                        <p:tgtEl>
                                          <p:spTgt spid="41"/>
                                        </p:tgtEl>
                                      </p:cBhvr>
                                    </p:animEffect>
                                  </p:childTnLst>
                                </p:cTn>
                              </p:par>
                              <p:par>
                                <p:cTn id="112" presetID="16" presetClass="entr" presetSubtype="21" fill="hold" nodeType="withEffect">
                                  <p:stCondLst>
                                    <p:cond delay="0"/>
                                  </p:stCondLst>
                                  <p:childTnLst>
                                    <p:set>
                                      <p:cBhvr>
                                        <p:cTn id="113" dur="1" fill="hold">
                                          <p:stCondLst>
                                            <p:cond delay="0"/>
                                          </p:stCondLst>
                                        </p:cTn>
                                        <p:tgtEl>
                                          <p:spTgt spid="42"/>
                                        </p:tgtEl>
                                        <p:attrNameLst>
                                          <p:attrName>style.visibility</p:attrName>
                                        </p:attrNameLst>
                                      </p:cBhvr>
                                      <p:to>
                                        <p:strVal val="visible"/>
                                      </p:to>
                                    </p:set>
                                    <p:animEffect transition="in" filter="barn(inVertical)">
                                      <p:cBhvr>
                                        <p:cTn id="114" dur="500"/>
                                        <p:tgtEl>
                                          <p:spTgt spid="42"/>
                                        </p:tgtEl>
                                      </p:cBhvr>
                                    </p:animEffect>
                                  </p:childTnLst>
                                </p:cTn>
                              </p:par>
                              <p:par>
                                <p:cTn id="115" presetID="16" presetClass="entr" presetSubtype="21" fill="hold" nodeType="withEffect">
                                  <p:stCondLst>
                                    <p:cond delay="0"/>
                                  </p:stCondLst>
                                  <p:childTnLst>
                                    <p:set>
                                      <p:cBhvr>
                                        <p:cTn id="116" dur="1" fill="hold">
                                          <p:stCondLst>
                                            <p:cond delay="0"/>
                                          </p:stCondLst>
                                        </p:cTn>
                                        <p:tgtEl>
                                          <p:spTgt spid="43"/>
                                        </p:tgtEl>
                                        <p:attrNameLst>
                                          <p:attrName>style.visibility</p:attrName>
                                        </p:attrNameLst>
                                      </p:cBhvr>
                                      <p:to>
                                        <p:strVal val="visible"/>
                                      </p:to>
                                    </p:set>
                                    <p:animEffect transition="in" filter="barn(inVertical)">
                                      <p:cBhvr>
                                        <p:cTn id="117" dur="500"/>
                                        <p:tgtEl>
                                          <p:spTgt spid="43"/>
                                        </p:tgtEl>
                                      </p:cBhvr>
                                    </p:animEffect>
                                  </p:childTnLst>
                                </p:cTn>
                              </p:par>
                              <p:par>
                                <p:cTn id="118" presetID="16" presetClass="entr" presetSubtype="21" fill="hold" nodeType="withEffect">
                                  <p:stCondLst>
                                    <p:cond delay="0"/>
                                  </p:stCondLst>
                                  <p:childTnLst>
                                    <p:set>
                                      <p:cBhvr>
                                        <p:cTn id="119" dur="1" fill="hold">
                                          <p:stCondLst>
                                            <p:cond delay="0"/>
                                          </p:stCondLst>
                                        </p:cTn>
                                        <p:tgtEl>
                                          <p:spTgt spid="44"/>
                                        </p:tgtEl>
                                        <p:attrNameLst>
                                          <p:attrName>style.visibility</p:attrName>
                                        </p:attrNameLst>
                                      </p:cBhvr>
                                      <p:to>
                                        <p:strVal val="visible"/>
                                      </p:to>
                                    </p:set>
                                    <p:animEffect transition="in" filter="barn(inVertical)">
                                      <p:cBhvr>
                                        <p:cTn id="120" dur="500"/>
                                        <p:tgtEl>
                                          <p:spTgt spid="44"/>
                                        </p:tgtEl>
                                      </p:cBhvr>
                                    </p:animEffect>
                                  </p:childTnLst>
                                </p:cTn>
                              </p:par>
                              <p:par>
                                <p:cTn id="121" presetID="16" presetClass="entr" presetSubtype="21" fill="hold" nodeType="withEffect">
                                  <p:stCondLst>
                                    <p:cond delay="0"/>
                                  </p:stCondLst>
                                  <p:childTnLst>
                                    <p:set>
                                      <p:cBhvr>
                                        <p:cTn id="122" dur="1" fill="hold">
                                          <p:stCondLst>
                                            <p:cond delay="0"/>
                                          </p:stCondLst>
                                        </p:cTn>
                                        <p:tgtEl>
                                          <p:spTgt spid="45"/>
                                        </p:tgtEl>
                                        <p:attrNameLst>
                                          <p:attrName>style.visibility</p:attrName>
                                        </p:attrNameLst>
                                      </p:cBhvr>
                                      <p:to>
                                        <p:strVal val="visible"/>
                                      </p:to>
                                    </p:set>
                                    <p:animEffect transition="in" filter="barn(inVertical)">
                                      <p:cBhvr>
                                        <p:cTn id="123" dur="500"/>
                                        <p:tgtEl>
                                          <p:spTgt spid="45"/>
                                        </p:tgtEl>
                                      </p:cBhvr>
                                    </p:animEffect>
                                  </p:childTnLst>
                                </p:cTn>
                              </p:par>
                              <p:par>
                                <p:cTn id="124" presetID="16" presetClass="entr" presetSubtype="21" fill="hold" nodeType="withEffect">
                                  <p:stCondLst>
                                    <p:cond delay="0"/>
                                  </p:stCondLst>
                                  <p:childTnLst>
                                    <p:set>
                                      <p:cBhvr>
                                        <p:cTn id="125" dur="1" fill="hold">
                                          <p:stCondLst>
                                            <p:cond delay="0"/>
                                          </p:stCondLst>
                                        </p:cTn>
                                        <p:tgtEl>
                                          <p:spTgt spid="46"/>
                                        </p:tgtEl>
                                        <p:attrNameLst>
                                          <p:attrName>style.visibility</p:attrName>
                                        </p:attrNameLst>
                                      </p:cBhvr>
                                      <p:to>
                                        <p:strVal val="visible"/>
                                      </p:to>
                                    </p:set>
                                    <p:animEffect transition="in" filter="barn(inVertical)">
                                      <p:cBhvr>
                                        <p:cTn id="126" dur="500"/>
                                        <p:tgtEl>
                                          <p:spTgt spid="46"/>
                                        </p:tgtEl>
                                      </p:cBhvr>
                                    </p:animEffect>
                                  </p:childTnLst>
                                </p:cTn>
                              </p:par>
                              <p:par>
                                <p:cTn id="127" presetID="16" presetClass="entr" presetSubtype="21" fill="hold" nodeType="withEffect">
                                  <p:stCondLst>
                                    <p:cond delay="0"/>
                                  </p:stCondLst>
                                  <p:childTnLst>
                                    <p:set>
                                      <p:cBhvr>
                                        <p:cTn id="128" dur="1" fill="hold">
                                          <p:stCondLst>
                                            <p:cond delay="0"/>
                                          </p:stCondLst>
                                        </p:cTn>
                                        <p:tgtEl>
                                          <p:spTgt spid="47"/>
                                        </p:tgtEl>
                                        <p:attrNameLst>
                                          <p:attrName>style.visibility</p:attrName>
                                        </p:attrNameLst>
                                      </p:cBhvr>
                                      <p:to>
                                        <p:strVal val="visible"/>
                                      </p:to>
                                    </p:set>
                                    <p:animEffect transition="in" filter="barn(inVertical)">
                                      <p:cBhvr>
                                        <p:cTn id="129" dur="500"/>
                                        <p:tgtEl>
                                          <p:spTgt spid="47"/>
                                        </p:tgtEl>
                                      </p:cBhvr>
                                    </p:animEffect>
                                  </p:childTnLst>
                                </p:cTn>
                              </p:par>
                              <p:par>
                                <p:cTn id="130" presetID="16" presetClass="entr" presetSubtype="21" fill="hold" nodeType="withEffect">
                                  <p:stCondLst>
                                    <p:cond delay="0"/>
                                  </p:stCondLst>
                                  <p:childTnLst>
                                    <p:set>
                                      <p:cBhvr>
                                        <p:cTn id="131" dur="1" fill="hold">
                                          <p:stCondLst>
                                            <p:cond delay="0"/>
                                          </p:stCondLst>
                                        </p:cTn>
                                        <p:tgtEl>
                                          <p:spTgt spid="48"/>
                                        </p:tgtEl>
                                        <p:attrNameLst>
                                          <p:attrName>style.visibility</p:attrName>
                                        </p:attrNameLst>
                                      </p:cBhvr>
                                      <p:to>
                                        <p:strVal val="visible"/>
                                      </p:to>
                                    </p:set>
                                    <p:animEffect transition="in" filter="barn(inVertical)">
                                      <p:cBhvr>
                                        <p:cTn id="132" dur="500"/>
                                        <p:tgtEl>
                                          <p:spTgt spid="48"/>
                                        </p:tgtEl>
                                      </p:cBhvr>
                                    </p:animEffect>
                                  </p:childTnLst>
                                </p:cTn>
                              </p:par>
                              <p:par>
                                <p:cTn id="133" presetID="16" presetClass="entr" presetSubtype="21" fill="hold" nodeType="withEffect">
                                  <p:stCondLst>
                                    <p:cond delay="0"/>
                                  </p:stCondLst>
                                  <p:childTnLst>
                                    <p:set>
                                      <p:cBhvr>
                                        <p:cTn id="134" dur="1" fill="hold">
                                          <p:stCondLst>
                                            <p:cond delay="0"/>
                                          </p:stCondLst>
                                        </p:cTn>
                                        <p:tgtEl>
                                          <p:spTgt spid="49"/>
                                        </p:tgtEl>
                                        <p:attrNameLst>
                                          <p:attrName>style.visibility</p:attrName>
                                        </p:attrNameLst>
                                      </p:cBhvr>
                                      <p:to>
                                        <p:strVal val="visible"/>
                                      </p:to>
                                    </p:set>
                                    <p:animEffect transition="in" filter="barn(inVertical)">
                                      <p:cBhvr>
                                        <p:cTn id="135" dur="500"/>
                                        <p:tgtEl>
                                          <p:spTgt spid="49"/>
                                        </p:tgtEl>
                                      </p:cBhvr>
                                    </p:animEffect>
                                  </p:childTnLst>
                                </p:cTn>
                              </p:par>
                              <p:par>
                                <p:cTn id="136" presetID="16" presetClass="entr" presetSubtype="21" fill="hold" nodeType="withEffect">
                                  <p:stCondLst>
                                    <p:cond delay="0"/>
                                  </p:stCondLst>
                                  <p:childTnLst>
                                    <p:set>
                                      <p:cBhvr>
                                        <p:cTn id="137" dur="1" fill="hold">
                                          <p:stCondLst>
                                            <p:cond delay="0"/>
                                          </p:stCondLst>
                                        </p:cTn>
                                        <p:tgtEl>
                                          <p:spTgt spid="52"/>
                                        </p:tgtEl>
                                        <p:attrNameLst>
                                          <p:attrName>style.visibility</p:attrName>
                                        </p:attrNameLst>
                                      </p:cBhvr>
                                      <p:to>
                                        <p:strVal val="visible"/>
                                      </p:to>
                                    </p:set>
                                    <p:animEffect transition="in" filter="barn(inVertical)">
                                      <p:cBhvr>
                                        <p:cTn id="138" dur="500"/>
                                        <p:tgtEl>
                                          <p:spTgt spid="52"/>
                                        </p:tgtEl>
                                      </p:cBhvr>
                                    </p:animEffect>
                                  </p:childTnLst>
                                </p:cTn>
                              </p:par>
                              <p:par>
                                <p:cTn id="139" presetID="16" presetClass="entr" presetSubtype="21" fill="hold" nodeType="withEffect">
                                  <p:stCondLst>
                                    <p:cond delay="0"/>
                                  </p:stCondLst>
                                  <p:childTnLst>
                                    <p:set>
                                      <p:cBhvr>
                                        <p:cTn id="140" dur="1" fill="hold">
                                          <p:stCondLst>
                                            <p:cond delay="0"/>
                                          </p:stCondLst>
                                        </p:cTn>
                                        <p:tgtEl>
                                          <p:spTgt spid="50"/>
                                        </p:tgtEl>
                                        <p:attrNameLst>
                                          <p:attrName>style.visibility</p:attrName>
                                        </p:attrNameLst>
                                      </p:cBhvr>
                                      <p:to>
                                        <p:strVal val="visible"/>
                                      </p:to>
                                    </p:set>
                                    <p:animEffect transition="in" filter="barn(inVertical)">
                                      <p:cBhvr>
                                        <p:cTn id="141" dur="500"/>
                                        <p:tgtEl>
                                          <p:spTgt spid="50"/>
                                        </p:tgtEl>
                                      </p:cBhvr>
                                    </p:animEffect>
                                  </p:childTnLst>
                                </p:cTn>
                              </p:par>
                              <p:par>
                                <p:cTn id="142" presetID="16" presetClass="entr" presetSubtype="21" fill="hold" nodeType="withEffect">
                                  <p:stCondLst>
                                    <p:cond delay="0"/>
                                  </p:stCondLst>
                                  <p:childTnLst>
                                    <p:set>
                                      <p:cBhvr>
                                        <p:cTn id="143" dur="1" fill="hold">
                                          <p:stCondLst>
                                            <p:cond delay="0"/>
                                          </p:stCondLst>
                                        </p:cTn>
                                        <p:tgtEl>
                                          <p:spTgt spid="51"/>
                                        </p:tgtEl>
                                        <p:attrNameLst>
                                          <p:attrName>style.visibility</p:attrName>
                                        </p:attrNameLst>
                                      </p:cBhvr>
                                      <p:to>
                                        <p:strVal val="visible"/>
                                      </p:to>
                                    </p:set>
                                    <p:animEffect transition="in" filter="barn(inVertical)">
                                      <p:cBhvr>
                                        <p:cTn id="14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726768" y="4680911"/>
            <a:ext cx="2217535" cy="338554"/>
          </a:xfrm>
          <a:prstGeom prst="rect">
            <a:avLst/>
          </a:prstGeom>
        </p:spPr>
        <p:txBody>
          <a:bodyPr wrap="square">
            <a:spAutoFit/>
          </a:bodyPr>
          <a:lstStyle/>
          <a:p>
            <a:pPr defTabSz="685800">
              <a:defRPr/>
            </a:pPr>
            <a:r>
              <a:rPr lang="en-US" sz="1600" b="1" kern="0" dirty="0">
                <a:solidFill>
                  <a:srgbClr val="1F497D">
                    <a:lumMod val="60000"/>
                    <a:lumOff val="40000"/>
                  </a:srgbClr>
                </a:solidFill>
                <a:effectLst>
                  <a:outerShdw blurRad="50800" dist="38100" dir="2700000" algn="tl" rotWithShape="0">
                    <a:prstClr val="black">
                      <a:alpha val="40000"/>
                    </a:prstClr>
                  </a:outerShdw>
                </a:effectLst>
                <a:latin typeface="Verdana"/>
                <a:cs typeface="Verdana"/>
              </a:rPr>
              <a:t>Influence Policy</a:t>
            </a:r>
            <a:endParaRPr lang="en-US" sz="1600" kern="0" dirty="0">
              <a:solidFill>
                <a:srgbClr val="1F497D">
                  <a:lumMod val="60000"/>
                  <a:lumOff val="40000"/>
                </a:srgbClr>
              </a:solidFill>
            </a:endParaRPr>
          </a:p>
        </p:txBody>
      </p:sp>
      <p:sp>
        <p:nvSpPr>
          <p:cNvPr id="19" name="Rectangle 18"/>
          <p:cNvSpPr/>
          <p:nvPr/>
        </p:nvSpPr>
        <p:spPr>
          <a:xfrm>
            <a:off x="5724709" y="3367254"/>
            <a:ext cx="2852760" cy="584775"/>
          </a:xfrm>
          <a:prstGeom prst="rect">
            <a:avLst/>
          </a:prstGeom>
        </p:spPr>
        <p:txBody>
          <a:bodyPr wrap="square">
            <a:spAutoFit/>
          </a:bodyPr>
          <a:lstStyle/>
          <a:p>
            <a:pPr defTabSz="685800">
              <a:defRPr/>
            </a:pPr>
            <a:r>
              <a:rPr lang="en-US" sz="1600" b="1" kern="0" dirty="0">
                <a:solidFill>
                  <a:srgbClr val="1F497D">
                    <a:lumMod val="60000"/>
                    <a:lumOff val="40000"/>
                  </a:srgbClr>
                </a:solidFill>
                <a:effectLst>
                  <a:outerShdw blurRad="50800" dist="38100" dir="2700000" algn="tl" rotWithShape="0">
                    <a:prstClr val="black">
                      <a:alpha val="40000"/>
                    </a:prstClr>
                  </a:outerShdw>
                </a:effectLst>
                <a:latin typeface="Verdana"/>
                <a:cs typeface="Verdana"/>
              </a:rPr>
              <a:t>Change Organizational Practices</a:t>
            </a:r>
            <a:endParaRPr lang="en-US" sz="1600" kern="0" dirty="0">
              <a:solidFill>
                <a:srgbClr val="1F497D">
                  <a:lumMod val="60000"/>
                  <a:lumOff val="40000"/>
                </a:srgbClr>
              </a:solidFill>
            </a:endParaRPr>
          </a:p>
        </p:txBody>
      </p:sp>
      <p:sp>
        <p:nvSpPr>
          <p:cNvPr id="20" name="Rectangle 19"/>
          <p:cNvSpPr/>
          <p:nvPr/>
        </p:nvSpPr>
        <p:spPr>
          <a:xfrm>
            <a:off x="5724709" y="2598200"/>
            <a:ext cx="2221654" cy="584775"/>
          </a:xfrm>
          <a:prstGeom prst="rect">
            <a:avLst/>
          </a:prstGeom>
        </p:spPr>
        <p:txBody>
          <a:bodyPr wrap="square">
            <a:spAutoFit/>
          </a:bodyPr>
          <a:lstStyle/>
          <a:p>
            <a:pPr defTabSz="685800">
              <a:defRPr/>
            </a:pPr>
            <a:r>
              <a:rPr lang="en-US" sz="1600" b="1" kern="0" dirty="0">
                <a:solidFill>
                  <a:srgbClr val="1F497D">
                    <a:lumMod val="60000"/>
                    <a:lumOff val="40000"/>
                  </a:srgbClr>
                </a:solidFill>
                <a:effectLst>
                  <a:outerShdw blurRad="50800" dist="38100" dir="2700000" algn="tl" rotWithShape="0">
                    <a:prstClr val="black">
                      <a:alpha val="40000"/>
                    </a:prstClr>
                  </a:outerShdw>
                </a:effectLst>
                <a:latin typeface="Verdana"/>
                <a:cs typeface="Verdana"/>
              </a:rPr>
              <a:t>Foster Coalitions &amp; Networks</a:t>
            </a:r>
            <a:endParaRPr lang="en-US" sz="1600" kern="0" dirty="0">
              <a:solidFill>
                <a:srgbClr val="1F497D">
                  <a:lumMod val="60000"/>
                  <a:lumOff val="40000"/>
                </a:srgbClr>
              </a:solidFill>
            </a:endParaRPr>
          </a:p>
        </p:txBody>
      </p:sp>
      <p:sp>
        <p:nvSpPr>
          <p:cNvPr id="21" name="Rectangle 20"/>
          <p:cNvSpPr/>
          <p:nvPr/>
        </p:nvSpPr>
        <p:spPr>
          <a:xfrm>
            <a:off x="5724709" y="2023267"/>
            <a:ext cx="2691168" cy="338554"/>
          </a:xfrm>
          <a:prstGeom prst="rect">
            <a:avLst/>
          </a:prstGeom>
        </p:spPr>
        <p:txBody>
          <a:bodyPr wrap="square">
            <a:spAutoFit/>
          </a:bodyPr>
          <a:lstStyle/>
          <a:p>
            <a:pPr defTabSz="685800">
              <a:defRPr/>
            </a:pPr>
            <a:r>
              <a:rPr lang="en-US" sz="1600" b="1" kern="0" dirty="0">
                <a:solidFill>
                  <a:srgbClr val="1F497D">
                    <a:lumMod val="60000"/>
                    <a:lumOff val="40000"/>
                  </a:srgbClr>
                </a:solidFill>
                <a:effectLst>
                  <a:outerShdw blurRad="50800" dist="38100" dir="2700000" algn="tl" rotWithShape="0">
                    <a:prstClr val="black">
                      <a:alpha val="40000"/>
                    </a:prstClr>
                  </a:outerShdw>
                </a:effectLst>
                <a:latin typeface="Verdana"/>
                <a:cs typeface="Verdana"/>
              </a:rPr>
              <a:t>Educate Providers</a:t>
            </a:r>
            <a:endParaRPr lang="en-US" sz="1600" kern="0" dirty="0">
              <a:solidFill>
                <a:srgbClr val="1F497D">
                  <a:lumMod val="60000"/>
                  <a:lumOff val="40000"/>
                </a:srgbClr>
              </a:solidFill>
            </a:endParaRPr>
          </a:p>
        </p:txBody>
      </p:sp>
      <p:sp>
        <p:nvSpPr>
          <p:cNvPr id="22" name="Rectangle 21"/>
          <p:cNvSpPr/>
          <p:nvPr/>
        </p:nvSpPr>
        <p:spPr>
          <a:xfrm>
            <a:off x="5727777" y="1212327"/>
            <a:ext cx="3133324" cy="584775"/>
          </a:xfrm>
          <a:prstGeom prst="rect">
            <a:avLst/>
          </a:prstGeom>
        </p:spPr>
        <p:txBody>
          <a:bodyPr wrap="square">
            <a:spAutoFit/>
          </a:bodyPr>
          <a:lstStyle/>
          <a:p>
            <a:pPr defTabSz="685800">
              <a:defRPr/>
            </a:pPr>
            <a:r>
              <a:rPr lang="en-US" sz="1600" b="1" kern="0" dirty="0">
                <a:solidFill>
                  <a:srgbClr val="1F497D">
                    <a:lumMod val="60000"/>
                    <a:lumOff val="40000"/>
                  </a:srgbClr>
                </a:solidFill>
                <a:effectLst>
                  <a:outerShdw blurRad="50800" dist="38100" dir="2700000" algn="tl" rotWithShape="0">
                    <a:prstClr val="black">
                      <a:alpha val="40000"/>
                    </a:prstClr>
                  </a:outerShdw>
                </a:effectLst>
                <a:latin typeface="Verdana"/>
                <a:cs typeface="Verdana"/>
              </a:rPr>
              <a:t>Promote Community Education</a:t>
            </a:r>
            <a:endParaRPr lang="en-US" sz="1600" kern="0" dirty="0">
              <a:solidFill>
                <a:srgbClr val="1F497D">
                  <a:lumMod val="60000"/>
                  <a:lumOff val="40000"/>
                </a:srgbClr>
              </a:solidFill>
            </a:endParaRPr>
          </a:p>
        </p:txBody>
      </p:sp>
      <p:sp>
        <p:nvSpPr>
          <p:cNvPr id="23" name="Rectangle 22"/>
          <p:cNvSpPr/>
          <p:nvPr/>
        </p:nvSpPr>
        <p:spPr>
          <a:xfrm>
            <a:off x="5727777" y="453301"/>
            <a:ext cx="2852760" cy="584775"/>
          </a:xfrm>
          <a:prstGeom prst="rect">
            <a:avLst/>
          </a:prstGeom>
        </p:spPr>
        <p:txBody>
          <a:bodyPr wrap="square">
            <a:spAutoFit/>
          </a:bodyPr>
          <a:lstStyle/>
          <a:p>
            <a:pPr defTabSz="685800">
              <a:defRPr/>
            </a:pPr>
            <a:r>
              <a:rPr lang="en-US" sz="1600" b="1" kern="0" dirty="0">
                <a:solidFill>
                  <a:srgbClr val="1F497D">
                    <a:lumMod val="60000"/>
                    <a:lumOff val="40000"/>
                  </a:srgbClr>
                </a:solidFill>
                <a:effectLst>
                  <a:outerShdw blurRad="50800" dist="38100" dir="2700000" algn="tl" rotWithShape="0">
                    <a:prstClr val="black">
                      <a:alpha val="40000"/>
                    </a:prstClr>
                  </a:outerShdw>
                </a:effectLst>
                <a:latin typeface="Verdana"/>
                <a:cs typeface="Verdana"/>
              </a:rPr>
              <a:t>Strengthen Individual Knowledge &amp; Skills</a:t>
            </a:r>
            <a:endParaRPr lang="en-US" sz="1600" kern="0" dirty="0">
              <a:solidFill>
                <a:srgbClr val="1F497D">
                  <a:lumMod val="60000"/>
                  <a:lumOff val="40000"/>
                </a:srgbClr>
              </a:solidFill>
            </a:endParaRPr>
          </a:p>
        </p:txBody>
      </p:sp>
      <p:pic>
        <p:nvPicPr>
          <p:cNvPr id="24" name="Picture 2" descr="http://www.inovautus.com.php53-6.ord1-1.websitetestlink.com/wp-content/uploads/2012/08/Tree-with-Roots.jpg"/>
          <p:cNvPicPr>
            <a:picLocks noChangeAspect="1" noChangeArrowheads="1"/>
          </p:cNvPicPr>
          <p:nvPr/>
        </p:nvPicPr>
        <p:blipFill rotWithShape="1">
          <a:blip r:embed="rId2">
            <a:extLst>
              <a:ext uri="{28A0092B-C50C-407E-A947-70E740481C1C}">
                <a14:useLocalDpi xmlns:a14="http://schemas.microsoft.com/office/drawing/2010/main" val="0"/>
              </a:ext>
            </a:extLst>
          </a:blip>
          <a:srcRect l="2736" t="4972" r="2539" b="4545"/>
          <a:stretch/>
        </p:blipFill>
        <p:spPr bwMode="auto">
          <a:xfrm>
            <a:off x="1509" y="198638"/>
            <a:ext cx="4698019" cy="5705521"/>
          </a:xfrm>
          <a:prstGeom prst="rect">
            <a:avLst/>
          </a:prstGeom>
          <a:solidFill>
            <a:sysClr val="window" lastClr="FFFFFF"/>
          </a:solidFill>
          <a:scene3d>
            <a:camera prst="orthographicFront">
              <a:rot lat="0" lon="0" rev="0"/>
            </a:camera>
            <a:lightRig rig="threePt" dir="t"/>
          </a:scene3d>
          <a:extLst/>
        </p:spPr>
      </p:pic>
      <p:cxnSp>
        <p:nvCxnSpPr>
          <p:cNvPr id="26" name="Straight Connector 25"/>
          <p:cNvCxnSpPr/>
          <p:nvPr/>
        </p:nvCxnSpPr>
        <p:spPr>
          <a:xfrm>
            <a:off x="3536306" y="522279"/>
            <a:ext cx="2045628" cy="0"/>
          </a:xfrm>
          <a:prstGeom prst="line">
            <a:avLst/>
          </a:prstGeom>
          <a:noFill/>
          <a:ln w="25400" cap="flat" cmpd="sng" algn="ctr">
            <a:solidFill>
              <a:srgbClr val="4BACC6"/>
            </a:solidFill>
            <a:prstDash val="dash"/>
          </a:ln>
          <a:effectLst>
            <a:outerShdw blurRad="40000" dist="20000" dir="5400000" rotWithShape="0">
              <a:srgbClr val="000000">
                <a:alpha val="38000"/>
              </a:srgbClr>
            </a:outerShdw>
          </a:effectLst>
        </p:spPr>
      </p:cxnSp>
      <p:cxnSp>
        <p:nvCxnSpPr>
          <p:cNvPr id="27" name="Straight Connector 26"/>
          <p:cNvCxnSpPr/>
          <p:nvPr/>
        </p:nvCxnSpPr>
        <p:spPr>
          <a:xfrm>
            <a:off x="3907984" y="1476207"/>
            <a:ext cx="1673950" cy="0"/>
          </a:xfrm>
          <a:prstGeom prst="line">
            <a:avLst/>
          </a:prstGeom>
          <a:noFill/>
          <a:ln w="25400" cap="flat" cmpd="sng" algn="ctr">
            <a:solidFill>
              <a:srgbClr val="4BACC6"/>
            </a:solidFill>
            <a:prstDash val="dash"/>
          </a:ln>
          <a:effectLst>
            <a:outerShdw blurRad="40000" dist="20000" dir="5400000" rotWithShape="0">
              <a:srgbClr val="000000">
                <a:alpha val="38000"/>
              </a:srgbClr>
            </a:outerShdw>
          </a:effectLst>
        </p:spPr>
      </p:cxnSp>
      <p:cxnSp>
        <p:nvCxnSpPr>
          <p:cNvPr id="28" name="Straight Connector 27"/>
          <p:cNvCxnSpPr>
            <a:endCxn id="21" idx="1"/>
          </p:cNvCxnSpPr>
          <p:nvPr/>
        </p:nvCxnSpPr>
        <p:spPr>
          <a:xfrm>
            <a:off x="3615572" y="2192544"/>
            <a:ext cx="2109137" cy="0"/>
          </a:xfrm>
          <a:prstGeom prst="line">
            <a:avLst/>
          </a:prstGeom>
          <a:noFill/>
          <a:ln w="25400" cap="flat" cmpd="sng" algn="ctr">
            <a:solidFill>
              <a:srgbClr val="4BACC6"/>
            </a:solidFill>
            <a:prstDash val="dash"/>
          </a:ln>
          <a:effectLst>
            <a:outerShdw blurRad="40000" dist="20000" dir="5400000" rotWithShape="0">
              <a:srgbClr val="000000">
                <a:alpha val="38000"/>
              </a:srgbClr>
            </a:outerShdw>
          </a:effectLst>
        </p:spPr>
      </p:cxnSp>
      <p:cxnSp>
        <p:nvCxnSpPr>
          <p:cNvPr id="29" name="Straight Connector 28"/>
          <p:cNvCxnSpPr/>
          <p:nvPr/>
        </p:nvCxnSpPr>
        <p:spPr>
          <a:xfrm>
            <a:off x="2754809" y="2835955"/>
            <a:ext cx="2827125" cy="0"/>
          </a:xfrm>
          <a:prstGeom prst="line">
            <a:avLst/>
          </a:prstGeom>
          <a:noFill/>
          <a:ln w="25400" cap="flat" cmpd="sng" algn="ctr">
            <a:solidFill>
              <a:srgbClr val="4BACC6"/>
            </a:solidFill>
            <a:prstDash val="dash"/>
          </a:ln>
          <a:effectLst>
            <a:outerShdw blurRad="40000" dist="20000" dir="5400000" rotWithShape="0">
              <a:srgbClr val="000000">
                <a:alpha val="38000"/>
              </a:srgbClr>
            </a:outerShdw>
          </a:effectLst>
        </p:spPr>
      </p:cxnSp>
      <p:cxnSp>
        <p:nvCxnSpPr>
          <p:cNvPr id="30" name="Straight Connector 29"/>
          <p:cNvCxnSpPr/>
          <p:nvPr/>
        </p:nvCxnSpPr>
        <p:spPr>
          <a:xfrm flipV="1">
            <a:off x="3615572" y="3609523"/>
            <a:ext cx="1966362" cy="7566"/>
          </a:xfrm>
          <a:prstGeom prst="line">
            <a:avLst/>
          </a:prstGeom>
          <a:noFill/>
          <a:ln w="25400" cap="flat" cmpd="sng" algn="ctr">
            <a:solidFill>
              <a:srgbClr val="4BACC6"/>
            </a:solidFill>
            <a:prstDash val="dash"/>
          </a:ln>
          <a:effectLst>
            <a:outerShdw blurRad="40000" dist="20000" dir="5400000" rotWithShape="0">
              <a:srgbClr val="000000">
                <a:alpha val="38000"/>
              </a:srgbClr>
            </a:outerShdw>
          </a:effectLst>
        </p:spPr>
      </p:cxnSp>
      <p:cxnSp>
        <p:nvCxnSpPr>
          <p:cNvPr id="31" name="Straight Connector 30"/>
          <p:cNvCxnSpPr/>
          <p:nvPr/>
        </p:nvCxnSpPr>
        <p:spPr>
          <a:xfrm>
            <a:off x="4154596" y="4874226"/>
            <a:ext cx="1427338" cy="0"/>
          </a:xfrm>
          <a:prstGeom prst="line">
            <a:avLst/>
          </a:prstGeom>
          <a:noFill/>
          <a:ln w="25400" cap="flat" cmpd="sng" algn="ctr">
            <a:solidFill>
              <a:srgbClr val="4BACC6"/>
            </a:solidFill>
            <a:prstDash val="dash"/>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79649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actors that affect health figure"/>
          <p:cNvPicPr>
            <a:picLocks noChangeAspect="1" noChangeArrowheads="1"/>
          </p:cNvPicPr>
          <p:nvPr/>
        </p:nvPicPr>
        <p:blipFill rotWithShape="1">
          <a:blip r:embed="rId2">
            <a:extLst>
              <a:ext uri="{28A0092B-C50C-407E-A947-70E740481C1C}">
                <a14:useLocalDpi xmlns:a14="http://schemas.microsoft.com/office/drawing/2010/main" val="0"/>
              </a:ext>
            </a:extLst>
          </a:blip>
          <a:srcRect r="2202" b="10756"/>
          <a:stretch/>
        </p:blipFill>
        <p:spPr bwMode="auto">
          <a:xfrm>
            <a:off x="1497076" y="988439"/>
            <a:ext cx="6475776" cy="471802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648864" y="131189"/>
            <a:ext cx="6172200" cy="8572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Health Impact Pyramid</a:t>
            </a:r>
          </a:p>
        </p:txBody>
      </p:sp>
      <p:sp>
        <p:nvSpPr>
          <p:cNvPr id="9" name="Right Arrow 8"/>
          <p:cNvSpPr/>
          <p:nvPr/>
        </p:nvSpPr>
        <p:spPr>
          <a:xfrm rot="5400000">
            <a:off x="464988" y="2979588"/>
            <a:ext cx="3002678" cy="7348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rot="16200000">
            <a:off x="6206782" y="2779661"/>
            <a:ext cx="3002678" cy="7348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16200000">
            <a:off x="-730017" y="3016823"/>
            <a:ext cx="3807196" cy="461665"/>
          </a:xfrm>
          <a:prstGeom prst="rect">
            <a:avLst/>
          </a:prstGeom>
        </p:spPr>
        <p:txBody>
          <a:bodyPr wrap="none">
            <a:spAutoFit/>
          </a:bodyPr>
          <a:lstStyle/>
          <a:p>
            <a:pPr algn="ctr"/>
            <a:r>
              <a:rPr lang="en-US" sz="2400" dirty="0" smtClean="0"/>
              <a:t>Increasing Population </a:t>
            </a:r>
            <a:r>
              <a:rPr lang="en-US" sz="2400" dirty="0"/>
              <a:t>Impact</a:t>
            </a:r>
          </a:p>
        </p:txBody>
      </p:sp>
      <p:sp>
        <p:nvSpPr>
          <p:cNvPr id="13" name="Rectangle 12"/>
          <p:cNvSpPr/>
          <p:nvPr/>
        </p:nvSpPr>
        <p:spPr>
          <a:xfrm rot="5400000">
            <a:off x="6653910" y="2916268"/>
            <a:ext cx="3508589" cy="461665"/>
          </a:xfrm>
          <a:prstGeom prst="rect">
            <a:avLst/>
          </a:prstGeom>
        </p:spPr>
        <p:txBody>
          <a:bodyPr wrap="none">
            <a:spAutoFit/>
          </a:bodyPr>
          <a:lstStyle/>
          <a:p>
            <a:pPr algn="ctr"/>
            <a:r>
              <a:rPr lang="en-US" sz="2400" dirty="0" smtClean="0"/>
              <a:t>Increasing Individual Effort</a:t>
            </a:r>
            <a:endParaRPr lang="en-US" sz="2400" dirty="0"/>
          </a:p>
        </p:txBody>
      </p:sp>
    </p:spTree>
    <p:extLst>
      <p:ext uri="{BB962C8B-B14F-4D97-AF65-F5344CB8AC3E}">
        <p14:creationId xmlns:p14="http://schemas.microsoft.com/office/powerpoint/2010/main" val="251200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59415"/>
            <a:ext cx="9144000" cy="1325563"/>
          </a:xfrm>
          <a:prstGeom prst="rect">
            <a:avLst/>
          </a:prstGeom>
        </p:spPr>
        <p:txBody>
          <a:bodyPr>
            <a:normAutofit/>
          </a:bodyPr>
          <a:lstStyle/>
          <a:p>
            <a:pPr algn="ctr"/>
            <a:r>
              <a:rPr lang="en-US" sz="7200" b="1" dirty="0">
                <a:solidFill>
                  <a:srgbClr val="C00000"/>
                </a:solidFill>
                <a:latin typeface="Cambria" panose="02040503050406030204" pitchFamily="18" charset="0"/>
              </a:rPr>
              <a:t>Welcome</a:t>
            </a:r>
          </a:p>
        </p:txBody>
      </p:sp>
      <p:sp>
        <p:nvSpPr>
          <p:cNvPr id="3" name="Date Placeholder 2"/>
          <p:cNvSpPr>
            <a:spLocks noGrp="1"/>
          </p:cNvSpPr>
          <p:nvPr>
            <p:ph type="dt" sz="half" idx="4294967295"/>
          </p:nvPr>
        </p:nvSpPr>
        <p:spPr>
          <a:xfrm>
            <a:off x="5014658" y="6048643"/>
            <a:ext cx="3305332" cy="362435"/>
          </a:xfrm>
          <a:prstGeom prst="rect">
            <a:avLst/>
          </a:prstGeom>
        </p:spPr>
        <p:txBody>
          <a:bodyPr/>
          <a:lstStyle/>
          <a:p>
            <a:pPr algn="r"/>
            <a:r>
              <a:rPr lang="en-US" dirty="0" smtClean="0"/>
              <a:t>November 16, 2017</a:t>
            </a:r>
            <a:endParaRPr lang="en-US" dirty="0"/>
          </a:p>
          <a:p>
            <a:pPr algn="r"/>
            <a:endParaRPr lang="en-US" dirty="0"/>
          </a:p>
        </p:txBody>
      </p:sp>
      <p:pic>
        <p:nvPicPr>
          <p:cNvPr id="5" name="Picture 4" descr="VitalystLogo-GreyTag-FNL-CMYK.pdf"/>
          <p:cNvPicPr>
            <a:picLocks noChangeAspect="1"/>
          </p:cNvPicPr>
          <p:nvPr/>
        </p:nvPicPr>
        <p:blipFill rotWithShape="1">
          <a:blip r:embed="rId3">
            <a:extLst>
              <a:ext uri="{28A0092B-C50C-407E-A947-70E740481C1C}">
                <a14:useLocalDpi xmlns:a14="http://schemas.microsoft.com/office/drawing/2010/main" val="0"/>
              </a:ext>
            </a:extLst>
          </a:blip>
          <a:srcRect l="19986" t="30992" r="19951" b="31591"/>
          <a:stretch/>
        </p:blipFill>
        <p:spPr>
          <a:xfrm>
            <a:off x="1855878" y="728639"/>
            <a:ext cx="5540552" cy="2667112"/>
          </a:xfrm>
          <a:prstGeom prst="rect">
            <a:avLst/>
          </a:prstGeom>
        </p:spPr>
      </p:pic>
    </p:spTree>
    <p:extLst>
      <p:ext uri="{BB962C8B-B14F-4D97-AF65-F5344CB8AC3E}">
        <p14:creationId xmlns:p14="http://schemas.microsoft.com/office/powerpoint/2010/main" val="3557517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0532" y="615832"/>
            <a:ext cx="2081284" cy="1143000"/>
          </a:xfrm>
        </p:spPr>
        <p:txBody>
          <a:bodyPr/>
          <a:lstStyle/>
          <a:p>
            <a:r>
              <a:rPr lang="en-US" u="sng" dirty="0" smtClean="0"/>
              <a:t>Policy</a:t>
            </a:r>
            <a:endParaRPr lang="en-US" u="sng"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4254" y="2257214"/>
            <a:ext cx="3537999" cy="227527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3060" y="1992572"/>
            <a:ext cx="4208487" cy="2804562"/>
          </a:xfrm>
          <a:prstGeom prst="rect">
            <a:avLst/>
          </a:prstGeom>
        </p:spPr>
      </p:pic>
      <p:sp>
        <p:nvSpPr>
          <p:cNvPr id="6" name="Title 1"/>
          <p:cNvSpPr txBox="1">
            <a:spLocks/>
          </p:cNvSpPr>
          <p:nvPr/>
        </p:nvSpPr>
        <p:spPr>
          <a:xfrm>
            <a:off x="5568287" y="615832"/>
            <a:ext cx="2417929"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u="sng" dirty="0" smtClean="0"/>
              <a:t>Advocacy</a:t>
            </a:r>
            <a:endParaRPr lang="en-US" u="sng" dirty="0"/>
          </a:p>
        </p:txBody>
      </p:sp>
    </p:spTree>
    <p:extLst>
      <p:ext uri="{BB962C8B-B14F-4D97-AF65-F5344CB8AC3E}">
        <p14:creationId xmlns:p14="http://schemas.microsoft.com/office/powerpoint/2010/main" val="10182919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Breaking Down Silos</a:t>
            </a:r>
            <a:br>
              <a:rPr lang="en-US" dirty="0"/>
            </a:br>
            <a:endParaRPr lang="en-US" dirty="0"/>
          </a:p>
        </p:txBody>
      </p:sp>
      <p:sp>
        <p:nvSpPr>
          <p:cNvPr id="4" name="Title 1"/>
          <p:cNvSpPr txBox="1">
            <a:spLocks/>
          </p:cNvSpPr>
          <p:nvPr/>
        </p:nvSpPr>
        <p:spPr>
          <a:xfrm>
            <a:off x="342900" y="914400"/>
            <a:ext cx="6172200" cy="8572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000"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220" y="1600201"/>
            <a:ext cx="5842960" cy="3897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3264379" y="2114550"/>
            <a:ext cx="0" cy="2971800"/>
          </a:xfrm>
          <a:prstGeom prst="line">
            <a:avLst/>
          </a:prstGeom>
          <a:ln w="57150">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579079" y="2114550"/>
            <a:ext cx="0" cy="2971800"/>
          </a:xfrm>
          <a:prstGeom prst="line">
            <a:avLst/>
          </a:prstGeom>
          <a:ln w="57150">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350229" y="2114550"/>
            <a:ext cx="0" cy="2971800"/>
          </a:xfrm>
          <a:prstGeom prst="line">
            <a:avLst/>
          </a:prstGeom>
          <a:ln w="57150">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436079" y="2114550"/>
            <a:ext cx="0" cy="2971800"/>
          </a:xfrm>
          <a:prstGeom prst="line">
            <a:avLst/>
          </a:prstGeom>
          <a:ln w="57150">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121379" y="2114550"/>
            <a:ext cx="0" cy="2971800"/>
          </a:xfrm>
          <a:prstGeom prst="line">
            <a:avLst/>
          </a:prstGeom>
          <a:ln w="57150">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3619403" y="1657350"/>
            <a:ext cx="1395848" cy="390525"/>
          </a:xfrm>
          <a:prstGeom prst="rect">
            <a:avLst/>
          </a:prstGeom>
          <a:solidFill>
            <a:schemeClr val="tx1"/>
          </a:solidFill>
          <a:ln w="38100">
            <a:solidFill>
              <a:schemeClr val="accent2">
                <a:lumMod val="75000"/>
              </a:schemeClr>
            </a:solidFill>
          </a:ln>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100" dirty="0">
                <a:solidFill>
                  <a:schemeClr val="bg1">
                    <a:lumMod val="95000"/>
                  </a:schemeClr>
                </a:solidFill>
              </a:rPr>
              <a:t>Sectors</a:t>
            </a:r>
          </a:p>
        </p:txBody>
      </p:sp>
      <p:sp>
        <p:nvSpPr>
          <p:cNvPr id="12" name="TextBox 11"/>
          <p:cNvSpPr txBox="1"/>
          <p:nvPr/>
        </p:nvSpPr>
        <p:spPr>
          <a:xfrm rot="16200000">
            <a:off x="1876821" y="3601520"/>
            <a:ext cx="1628773" cy="369332"/>
          </a:xfrm>
          <a:prstGeom prst="rect">
            <a:avLst/>
          </a:prstGeom>
          <a:solidFill>
            <a:srgbClr val="1C3E95"/>
          </a:solidFill>
          <a:ln w="38100">
            <a:solidFill>
              <a:schemeClr val="accent2">
                <a:lumMod val="75000"/>
              </a:schemeClr>
            </a:solidFill>
          </a:ln>
        </p:spPr>
        <p:txBody>
          <a:bodyPr wrap="square" rtlCol="0">
            <a:spAutoFit/>
          </a:bodyPr>
          <a:lstStyle/>
          <a:p>
            <a:pPr algn="ctr"/>
            <a:r>
              <a:rPr lang="en-US" u="sng" dirty="0">
                <a:solidFill>
                  <a:schemeClr val="bg1">
                    <a:lumMod val="95000"/>
                  </a:schemeClr>
                </a:solidFill>
              </a:rPr>
              <a:t>Healthcare</a:t>
            </a:r>
          </a:p>
        </p:txBody>
      </p:sp>
      <p:sp>
        <p:nvSpPr>
          <p:cNvPr id="13" name="TextBox 12"/>
          <p:cNvSpPr txBox="1"/>
          <p:nvPr/>
        </p:nvSpPr>
        <p:spPr>
          <a:xfrm rot="16200000">
            <a:off x="2978141" y="3572948"/>
            <a:ext cx="1628773" cy="369332"/>
          </a:xfrm>
          <a:prstGeom prst="rect">
            <a:avLst/>
          </a:prstGeom>
          <a:solidFill>
            <a:srgbClr val="1C3E95"/>
          </a:solidFill>
          <a:ln w="38100">
            <a:solidFill>
              <a:schemeClr val="accent2">
                <a:lumMod val="75000"/>
              </a:schemeClr>
            </a:solidFill>
          </a:ln>
        </p:spPr>
        <p:txBody>
          <a:bodyPr wrap="square" rtlCol="0">
            <a:spAutoFit/>
          </a:bodyPr>
          <a:lstStyle/>
          <a:p>
            <a:pPr algn="ctr"/>
            <a:r>
              <a:rPr lang="en-US" u="sng" dirty="0">
                <a:solidFill>
                  <a:schemeClr val="bg1">
                    <a:lumMod val="95000"/>
                  </a:schemeClr>
                </a:solidFill>
              </a:rPr>
              <a:t>Education</a:t>
            </a:r>
          </a:p>
        </p:txBody>
      </p:sp>
      <p:sp>
        <p:nvSpPr>
          <p:cNvPr id="14" name="TextBox 13"/>
          <p:cNvSpPr txBox="1"/>
          <p:nvPr/>
        </p:nvSpPr>
        <p:spPr>
          <a:xfrm rot="16200000">
            <a:off x="4109017" y="3572948"/>
            <a:ext cx="1628773" cy="369332"/>
          </a:xfrm>
          <a:prstGeom prst="rect">
            <a:avLst/>
          </a:prstGeom>
          <a:solidFill>
            <a:srgbClr val="1C3E95"/>
          </a:solidFill>
          <a:ln w="38100">
            <a:solidFill>
              <a:schemeClr val="accent2">
                <a:lumMod val="75000"/>
              </a:schemeClr>
            </a:solidFill>
          </a:ln>
        </p:spPr>
        <p:txBody>
          <a:bodyPr wrap="square" rtlCol="0">
            <a:spAutoFit/>
          </a:bodyPr>
          <a:lstStyle/>
          <a:p>
            <a:pPr algn="ctr"/>
            <a:r>
              <a:rPr lang="en-US" u="sng" dirty="0">
                <a:solidFill>
                  <a:schemeClr val="bg1">
                    <a:lumMod val="95000"/>
                  </a:schemeClr>
                </a:solidFill>
              </a:rPr>
              <a:t>Worksites</a:t>
            </a:r>
          </a:p>
        </p:txBody>
      </p:sp>
      <p:sp>
        <p:nvSpPr>
          <p:cNvPr id="15" name="TextBox 14"/>
          <p:cNvSpPr txBox="1"/>
          <p:nvPr/>
        </p:nvSpPr>
        <p:spPr>
          <a:xfrm rot="16200000">
            <a:off x="5194867" y="3572948"/>
            <a:ext cx="1628773" cy="369332"/>
          </a:xfrm>
          <a:prstGeom prst="rect">
            <a:avLst/>
          </a:prstGeom>
          <a:solidFill>
            <a:srgbClr val="1C3E95"/>
          </a:solidFill>
          <a:ln w="38100">
            <a:solidFill>
              <a:schemeClr val="accent2">
                <a:lumMod val="75000"/>
              </a:schemeClr>
            </a:solidFill>
          </a:ln>
        </p:spPr>
        <p:txBody>
          <a:bodyPr wrap="square" rtlCol="0">
            <a:spAutoFit/>
          </a:bodyPr>
          <a:lstStyle/>
          <a:p>
            <a:pPr algn="ctr"/>
            <a:r>
              <a:rPr lang="en-US" u="sng" dirty="0">
                <a:solidFill>
                  <a:schemeClr val="bg1">
                    <a:lumMod val="95000"/>
                  </a:schemeClr>
                </a:solidFill>
              </a:rPr>
              <a:t>Community</a:t>
            </a:r>
          </a:p>
        </p:txBody>
      </p:sp>
    </p:spTree>
    <p:extLst>
      <p:ext uri="{BB962C8B-B14F-4D97-AF65-F5344CB8AC3E}">
        <p14:creationId xmlns:p14="http://schemas.microsoft.com/office/powerpoint/2010/main" val="71108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Breaking Down Silos</a:t>
            </a:r>
            <a:br>
              <a:rPr lang="en-US" dirty="0"/>
            </a:br>
            <a:endParaRPr lang="en-US" dirty="0"/>
          </a:p>
        </p:txBody>
      </p:sp>
      <p:sp>
        <p:nvSpPr>
          <p:cNvPr id="4" name="Title 1"/>
          <p:cNvSpPr txBox="1">
            <a:spLocks/>
          </p:cNvSpPr>
          <p:nvPr/>
        </p:nvSpPr>
        <p:spPr>
          <a:xfrm>
            <a:off x="342900" y="914400"/>
            <a:ext cx="6172200" cy="8572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000"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220" y="1600201"/>
            <a:ext cx="5842960" cy="3897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3264379" y="2114550"/>
            <a:ext cx="0" cy="2971800"/>
          </a:xfrm>
          <a:prstGeom prst="line">
            <a:avLst/>
          </a:prstGeom>
          <a:ln w="57150">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579079" y="2114550"/>
            <a:ext cx="0" cy="2971800"/>
          </a:xfrm>
          <a:prstGeom prst="line">
            <a:avLst/>
          </a:prstGeom>
          <a:ln w="57150">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350229" y="2114550"/>
            <a:ext cx="0" cy="2971800"/>
          </a:xfrm>
          <a:prstGeom prst="line">
            <a:avLst/>
          </a:prstGeom>
          <a:ln w="57150">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436079" y="2114550"/>
            <a:ext cx="0" cy="2971800"/>
          </a:xfrm>
          <a:prstGeom prst="line">
            <a:avLst/>
          </a:prstGeom>
          <a:ln w="57150">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121379" y="2114550"/>
            <a:ext cx="0" cy="2971800"/>
          </a:xfrm>
          <a:prstGeom prst="line">
            <a:avLst/>
          </a:prstGeom>
          <a:ln w="57150">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3447953" y="1657350"/>
            <a:ext cx="1816676" cy="390525"/>
          </a:xfrm>
          <a:prstGeom prst="rect">
            <a:avLst/>
          </a:prstGeom>
          <a:solidFill>
            <a:schemeClr val="tx1"/>
          </a:solidFill>
          <a:ln w="38100">
            <a:solidFill>
              <a:schemeClr val="accent2">
                <a:lumMod val="75000"/>
              </a:schemeClr>
            </a:solidFill>
          </a:ln>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100" dirty="0">
                <a:solidFill>
                  <a:schemeClr val="bg1">
                    <a:lumMod val="95000"/>
                  </a:schemeClr>
                </a:solidFill>
              </a:rPr>
              <a:t>Disease States</a:t>
            </a:r>
          </a:p>
        </p:txBody>
      </p:sp>
      <p:sp>
        <p:nvSpPr>
          <p:cNvPr id="12" name="TextBox 11"/>
          <p:cNvSpPr txBox="1"/>
          <p:nvPr/>
        </p:nvSpPr>
        <p:spPr>
          <a:xfrm rot="16200000">
            <a:off x="1876821" y="3601520"/>
            <a:ext cx="1628773" cy="369332"/>
          </a:xfrm>
          <a:prstGeom prst="rect">
            <a:avLst/>
          </a:prstGeom>
          <a:solidFill>
            <a:srgbClr val="1C3E95"/>
          </a:solidFill>
          <a:ln w="38100">
            <a:solidFill>
              <a:schemeClr val="accent2">
                <a:lumMod val="75000"/>
              </a:schemeClr>
            </a:solidFill>
          </a:ln>
        </p:spPr>
        <p:txBody>
          <a:bodyPr wrap="square" rtlCol="0">
            <a:spAutoFit/>
          </a:bodyPr>
          <a:lstStyle/>
          <a:p>
            <a:pPr algn="ctr"/>
            <a:r>
              <a:rPr lang="en-US" u="sng" dirty="0">
                <a:solidFill>
                  <a:schemeClr val="bg1">
                    <a:lumMod val="95000"/>
                  </a:schemeClr>
                </a:solidFill>
              </a:rPr>
              <a:t>Diabetes</a:t>
            </a:r>
          </a:p>
        </p:txBody>
      </p:sp>
      <p:sp>
        <p:nvSpPr>
          <p:cNvPr id="13" name="TextBox 12"/>
          <p:cNvSpPr txBox="1"/>
          <p:nvPr/>
        </p:nvSpPr>
        <p:spPr>
          <a:xfrm rot="16200000">
            <a:off x="2978141" y="3572948"/>
            <a:ext cx="1628773" cy="369332"/>
          </a:xfrm>
          <a:prstGeom prst="rect">
            <a:avLst/>
          </a:prstGeom>
          <a:solidFill>
            <a:srgbClr val="1C3E95"/>
          </a:solidFill>
          <a:ln w="38100">
            <a:solidFill>
              <a:schemeClr val="accent2">
                <a:lumMod val="75000"/>
              </a:schemeClr>
            </a:solidFill>
          </a:ln>
        </p:spPr>
        <p:txBody>
          <a:bodyPr wrap="square" rtlCol="0">
            <a:spAutoFit/>
          </a:bodyPr>
          <a:lstStyle/>
          <a:p>
            <a:pPr algn="ctr"/>
            <a:r>
              <a:rPr lang="en-US" u="sng" dirty="0">
                <a:solidFill>
                  <a:schemeClr val="bg1">
                    <a:lumMod val="95000"/>
                  </a:schemeClr>
                </a:solidFill>
              </a:rPr>
              <a:t>Oral Health</a:t>
            </a:r>
          </a:p>
        </p:txBody>
      </p:sp>
      <p:sp>
        <p:nvSpPr>
          <p:cNvPr id="14" name="TextBox 13"/>
          <p:cNvSpPr txBox="1"/>
          <p:nvPr/>
        </p:nvSpPr>
        <p:spPr>
          <a:xfrm rot="16200000">
            <a:off x="4109017" y="3434448"/>
            <a:ext cx="1628773" cy="646331"/>
          </a:xfrm>
          <a:prstGeom prst="rect">
            <a:avLst/>
          </a:prstGeom>
          <a:solidFill>
            <a:srgbClr val="1C3E95"/>
          </a:solidFill>
          <a:ln w="38100">
            <a:solidFill>
              <a:schemeClr val="accent2">
                <a:lumMod val="75000"/>
              </a:schemeClr>
            </a:solidFill>
          </a:ln>
        </p:spPr>
        <p:txBody>
          <a:bodyPr wrap="square" rtlCol="0">
            <a:spAutoFit/>
          </a:bodyPr>
          <a:lstStyle/>
          <a:p>
            <a:pPr algn="ctr"/>
            <a:r>
              <a:rPr lang="en-US" u="sng" dirty="0">
                <a:solidFill>
                  <a:schemeClr val="bg1">
                    <a:lumMod val="95000"/>
                  </a:schemeClr>
                </a:solidFill>
              </a:rPr>
              <a:t>Substance Abuse</a:t>
            </a:r>
          </a:p>
        </p:txBody>
      </p:sp>
      <p:sp>
        <p:nvSpPr>
          <p:cNvPr id="15" name="TextBox 14"/>
          <p:cNvSpPr txBox="1"/>
          <p:nvPr/>
        </p:nvSpPr>
        <p:spPr>
          <a:xfrm rot="16200000">
            <a:off x="5194867" y="3572948"/>
            <a:ext cx="1628773" cy="369332"/>
          </a:xfrm>
          <a:prstGeom prst="rect">
            <a:avLst/>
          </a:prstGeom>
          <a:solidFill>
            <a:srgbClr val="1C3E95"/>
          </a:solidFill>
          <a:ln w="38100">
            <a:solidFill>
              <a:schemeClr val="accent2">
                <a:lumMod val="75000"/>
              </a:schemeClr>
            </a:solidFill>
          </a:ln>
        </p:spPr>
        <p:txBody>
          <a:bodyPr wrap="square" rtlCol="0">
            <a:spAutoFit/>
          </a:bodyPr>
          <a:lstStyle/>
          <a:p>
            <a:pPr algn="ctr"/>
            <a:r>
              <a:rPr lang="en-US" u="sng" dirty="0">
                <a:solidFill>
                  <a:schemeClr val="bg1">
                    <a:lumMod val="95000"/>
                  </a:schemeClr>
                </a:solidFill>
              </a:rPr>
              <a:t>Cancer</a:t>
            </a:r>
          </a:p>
        </p:txBody>
      </p:sp>
    </p:spTree>
    <p:extLst>
      <p:ext uri="{BB962C8B-B14F-4D97-AF65-F5344CB8AC3E}">
        <p14:creationId xmlns:p14="http://schemas.microsoft.com/office/powerpoint/2010/main" val="243101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Breaking Down Silos</a:t>
            </a:r>
            <a:br>
              <a:rPr lang="en-US" dirty="0"/>
            </a:br>
            <a:endParaRPr lang="en-US"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0849" y="1600201"/>
            <a:ext cx="5842960" cy="3897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1820258" y="2743200"/>
            <a:ext cx="5143500" cy="0"/>
          </a:xfrm>
          <a:prstGeom prst="line">
            <a:avLst/>
          </a:prstGeom>
          <a:ln w="57150">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rot="16200000">
            <a:off x="129570" y="3462338"/>
            <a:ext cx="2286000" cy="390525"/>
          </a:xfrm>
          <a:prstGeom prst="rect">
            <a:avLst/>
          </a:prstGeom>
          <a:solidFill>
            <a:schemeClr val="tx1"/>
          </a:solidFill>
          <a:ln w="38100">
            <a:solidFill>
              <a:schemeClr val="accent2">
                <a:lumMod val="75000"/>
              </a:schemeClr>
            </a:solidFill>
          </a:ln>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solidFill>
                  <a:schemeClr val="bg1">
                    <a:lumMod val="95000"/>
                  </a:schemeClr>
                </a:solidFill>
              </a:rPr>
              <a:t>Proximity to People</a:t>
            </a:r>
          </a:p>
        </p:txBody>
      </p:sp>
      <p:sp>
        <p:nvSpPr>
          <p:cNvPr id="8" name="TextBox 7"/>
          <p:cNvSpPr txBox="1"/>
          <p:nvPr/>
        </p:nvSpPr>
        <p:spPr>
          <a:xfrm>
            <a:off x="3390801" y="2971800"/>
            <a:ext cx="1900237" cy="369332"/>
          </a:xfrm>
          <a:prstGeom prst="rect">
            <a:avLst/>
          </a:prstGeom>
          <a:solidFill>
            <a:srgbClr val="1C3E95"/>
          </a:solidFill>
          <a:ln w="38100">
            <a:solidFill>
              <a:schemeClr val="accent2">
                <a:lumMod val="75000"/>
              </a:schemeClr>
            </a:solidFill>
          </a:ln>
        </p:spPr>
        <p:txBody>
          <a:bodyPr wrap="square" rtlCol="0">
            <a:spAutoFit/>
          </a:bodyPr>
          <a:lstStyle/>
          <a:p>
            <a:pPr algn="ctr"/>
            <a:r>
              <a:rPr lang="en-US" u="sng" dirty="0">
                <a:solidFill>
                  <a:schemeClr val="bg1">
                    <a:lumMod val="95000"/>
                  </a:schemeClr>
                </a:solidFill>
              </a:rPr>
              <a:t>Advocacy Groups</a:t>
            </a:r>
          </a:p>
        </p:txBody>
      </p:sp>
      <p:sp>
        <p:nvSpPr>
          <p:cNvPr id="9" name="TextBox 8"/>
          <p:cNvSpPr txBox="1"/>
          <p:nvPr/>
        </p:nvSpPr>
        <p:spPr>
          <a:xfrm>
            <a:off x="3239700" y="4454351"/>
            <a:ext cx="2202438" cy="369332"/>
          </a:xfrm>
          <a:prstGeom prst="rect">
            <a:avLst/>
          </a:prstGeom>
          <a:solidFill>
            <a:srgbClr val="1C3E95"/>
          </a:solidFill>
          <a:ln w="38100">
            <a:solidFill>
              <a:schemeClr val="accent2">
                <a:lumMod val="75000"/>
              </a:schemeClr>
            </a:solidFill>
          </a:ln>
        </p:spPr>
        <p:txBody>
          <a:bodyPr wrap="square" rtlCol="0">
            <a:spAutoFit/>
          </a:bodyPr>
          <a:lstStyle/>
          <a:p>
            <a:pPr algn="ctr"/>
            <a:r>
              <a:rPr lang="en-US" u="sng" dirty="0">
                <a:solidFill>
                  <a:schemeClr val="bg1">
                    <a:lumMod val="95000"/>
                  </a:schemeClr>
                </a:solidFill>
              </a:rPr>
              <a:t>Front Line Workers</a:t>
            </a:r>
          </a:p>
        </p:txBody>
      </p:sp>
      <p:sp>
        <p:nvSpPr>
          <p:cNvPr id="10" name="TextBox 9"/>
          <p:cNvSpPr txBox="1"/>
          <p:nvPr/>
        </p:nvSpPr>
        <p:spPr>
          <a:xfrm>
            <a:off x="3276500" y="3705596"/>
            <a:ext cx="2128837" cy="369332"/>
          </a:xfrm>
          <a:prstGeom prst="rect">
            <a:avLst/>
          </a:prstGeom>
          <a:solidFill>
            <a:srgbClr val="1C3E95"/>
          </a:solidFill>
          <a:ln w="38100">
            <a:solidFill>
              <a:schemeClr val="accent2">
                <a:lumMod val="75000"/>
              </a:schemeClr>
            </a:solidFill>
          </a:ln>
        </p:spPr>
        <p:txBody>
          <a:bodyPr wrap="square" rtlCol="0">
            <a:spAutoFit/>
          </a:bodyPr>
          <a:lstStyle/>
          <a:p>
            <a:pPr algn="ctr"/>
            <a:r>
              <a:rPr lang="en-US" u="sng" dirty="0">
                <a:solidFill>
                  <a:schemeClr val="bg1">
                    <a:lumMod val="95000"/>
                  </a:schemeClr>
                </a:solidFill>
              </a:rPr>
              <a:t>Program Managers</a:t>
            </a:r>
          </a:p>
        </p:txBody>
      </p:sp>
      <p:cxnSp>
        <p:nvCxnSpPr>
          <p:cNvPr id="11" name="Straight Connector 10"/>
          <p:cNvCxnSpPr/>
          <p:nvPr/>
        </p:nvCxnSpPr>
        <p:spPr>
          <a:xfrm>
            <a:off x="1820258" y="3534147"/>
            <a:ext cx="5143500" cy="0"/>
          </a:xfrm>
          <a:prstGeom prst="line">
            <a:avLst/>
          </a:prstGeom>
          <a:ln w="57150">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769170" y="4258438"/>
            <a:ext cx="5143500" cy="0"/>
          </a:xfrm>
          <a:prstGeom prst="line">
            <a:avLst/>
          </a:prstGeom>
          <a:ln w="57150">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526532" y="2225501"/>
            <a:ext cx="1628773" cy="369332"/>
          </a:xfrm>
          <a:prstGeom prst="rect">
            <a:avLst/>
          </a:prstGeom>
          <a:solidFill>
            <a:srgbClr val="1C3E95"/>
          </a:solidFill>
          <a:ln w="38100">
            <a:solidFill>
              <a:schemeClr val="accent2">
                <a:lumMod val="75000"/>
              </a:schemeClr>
            </a:solidFill>
          </a:ln>
        </p:spPr>
        <p:txBody>
          <a:bodyPr wrap="square" rtlCol="0">
            <a:spAutoFit/>
          </a:bodyPr>
          <a:lstStyle/>
          <a:p>
            <a:pPr algn="ctr"/>
            <a:r>
              <a:rPr lang="en-US" u="sng" dirty="0">
                <a:solidFill>
                  <a:schemeClr val="bg1">
                    <a:lumMod val="95000"/>
                  </a:schemeClr>
                </a:solidFill>
              </a:rPr>
              <a:t>Policy Makers</a:t>
            </a:r>
          </a:p>
        </p:txBody>
      </p:sp>
    </p:spTree>
    <p:extLst>
      <p:ext uri="{BB962C8B-B14F-4D97-AF65-F5344CB8AC3E}">
        <p14:creationId xmlns:p14="http://schemas.microsoft.com/office/powerpoint/2010/main" val="362621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you do?</a:t>
            </a:r>
            <a:br>
              <a:rPr lang="en-US" dirty="0"/>
            </a:br>
            <a:endParaRPr lang="en-US"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528" y="1699954"/>
            <a:ext cx="5842960" cy="3897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1991937" y="2842953"/>
            <a:ext cx="5143500" cy="0"/>
          </a:xfrm>
          <a:prstGeom prst="line">
            <a:avLst/>
          </a:prstGeom>
          <a:ln w="57150">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rot="16200000">
            <a:off x="301250" y="3562091"/>
            <a:ext cx="2286000" cy="390525"/>
          </a:xfrm>
          <a:prstGeom prst="rect">
            <a:avLst/>
          </a:prstGeom>
          <a:solidFill>
            <a:schemeClr val="tx1"/>
          </a:solidFill>
          <a:ln w="38100">
            <a:solidFill>
              <a:schemeClr val="accent2">
                <a:lumMod val="75000"/>
              </a:schemeClr>
            </a:solidFill>
          </a:ln>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solidFill>
                  <a:schemeClr val="bg1">
                    <a:lumMod val="95000"/>
                  </a:schemeClr>
                </a:solidFill>
              </a:rPr>
              <a:t>Proximity to People</a:t>
            </a:r>
          </a:p>
        </p:txBody>
      </p:sp>
      <p:sp>
        <p:nvSpPr>
          <p:cNvPr id="8" name="TextBox 7"/>
          <p:cNvSpPr txBox="1"/>
          <p:nvPr/>
        </p:nvSpPr>
        <p:spPr>
          <a:xfrm>
            <a:off x="3562480" y="3071553"/>
            <a:ext cx="1900237" cy="369332"/>
          </a:xfrm>
          <a:prstGeom prst="rect">
            <a:avLst/>
          </a:prstGeom>
          <a:solidFill>
            <a:srgbClr val="1C3E95"/>
          </a:solidFill>
          <a:ln w="38100">
            <a:solidFill>
              <a:schemeClr val="accent2">
                <a:lumMod val="75000"/>
              </a:schemeClr>
            </a:solidFill>
          </a:ln>
        </p:spPr>
        <p:txBody>
          <a:bodyPr wrap="square" rtlCol="0">
            <a:spAutoFit/>
          </a:bodyPr>
          <a:lstStyle/>
          <a:p>
            <a:pPr algn="ctr"/>
            <a:r>
              <a:rPr lang="en-US" u="sng" dirty="0">
                <a:solidFill>
                  <a:schemeClr val="bg1">
                    <a:lumMod val="95000"/>
                  </a:schemeClr>
                </a:solidFill>
              </a:rPr>
              <a:t>Advocacy Groups</a:t>
            </a:r>
          </a:p>
        </p:txBody>
      </p:sp>
      <p:sp>
        <p:nvSpPr>
          <p:cNvPr id="9" name="TextBox 8"/>
          <p:cNvSpPr txBox="1"/>
          <p:nvPr/>
        </p:nvSpPr>
        <p:spPr>
          <a:xfrm>
            <a:off x="3411379" y="4554104"/>
            <a:ext cx="2202438" cy="369332"/>
          </a:xfrm>
          <a:prstGeom prst="rect">
            <a:avLst/>
          </a:prstGeom>
          <a:solidFill>
            <a:srgbClr val="1C3E95"/>
          </a:solidFill>
          <a:ln w="38100">
            <a:solidFill>
              <a:schemeClr val="accent2">
                <a:lumMod val="75000"/>
              </a:schemeClr>
            </a:solidFill>
          </a:ln>
        </p:spPr>
        <p:txBody>
          <a:bodyPr wrap="square" rtlCol="0">
            <a:spAutoFit/>
          </a:bodyPr>
          <a:lstStyle/>
          <a:p>
            <a:pPr algn="ctr"/>
            <a:r>
              <a:rPr lang="en-US" u="sng" dirty="0">
                <a:solidFill>
                  <a:schemeClr val="bg1">
                    <a:lumMod val="95000"/>
                  </a:schemeClr>
                </a:solidFill>
              </a:rPr>
              <a:t>Front Line Workers</a:t>
            </a:r>
          </a:p>
        </p:txBody>
      </p:sp>
      <p:sp>
        <p:nvSpPr>
          <p:cNvPr id="10" name="TextBox 9"/>
          <p:cNvSpPr txBox="1"/>
          <p:nvPr/>
        </p:nvSpPr>
        <p:spPr>
          <a:xfrm>
            <a:off x="3448179" y="3805349"/>
            <a:ext cx="2128837" cy="369332"/>
          </a:xfrm>
          <a:prstGeom prst="rect">
            <a:avLst/>
          </a:prstGeom>
          <a:solidFill>
            <a:srgbClr val="1C3E95"/>
          </a:solidFill>
          <a:ln w="38100">
            <a:solidFill>
              <a:schemeClr val="accent2">
                <a:lumMod val="75000"/>
              </a:schemeClr>
            </a:solidFill>
          </a:ln>
        </p:spPr>
        <p:txBody>
          <a:bodyPr wrap="square" rtlCol="0">
            <a:spAutoFit/>
          </a:bodyPr>
          <a:lstStyle/>
          <a:p>
            <a:pPr algn="ctr"/>
            <a:r>
              <a:rPr lang="en-US" u="sng" dirty="0">
                <a:solidFill>
                  <a:schemeClr val="bg1">
                    <a:lumMod val="95000"/>
                  </a:schemeClr>
                </a:solidFill>
              </a:rPr>
              <a:t>Program Managers</a:t>
            </a:r>
          </a:p>
        </p:txBody>
      </p:sp>
      <p:cxnSp>
        <p:nvCxnSpPr>
          <p:cNvPr id="11" name="Straight Connector 10"/>
          <p:cNvCxnSpPr/>
          <p:nvPr/>
        </p:nvCxnSpPr>
        <p:spPr>
          <a:xfrm>
            <a:off x="1991937" y="3633900"/>
            <a:ext cx="5143500" cy="0"/>
          </a:xfrm>
          <a:prstGeom prst="line">
            <a:avLst/>
          </a:prstGeom>
          <a:ln w="57150">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940849" y="4358191"/>
            <a:ext cx="5143500" cy="0"/>
          </a:xfrm>
          <a:prstGeom prst="line">
            <a:avLst/>
          </a:prstGeom>
          <a:ln w="57150">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698211" y="2325254"/>
            <a:ext cx="1628773" cy="369332"/>
          </a:xfrm>
          <a:prstGeom prst="rect">
            <a:avLst/>
          </a:prstGeom>
          <a:solidFill>
            <a:srgbClr val="1C3E95"/>
          </a:solidFill>
          <a:ln w="38100">
            <a:solidFill>
              <a:schemeClr val="accent2">
                <a:lumMod val="75000"/>
              </a:schemeClr>
            </a:solidFill>
          </a:ln>
        </p:spPr>
        <p:txBody>
          <a:bodyPr wrap="square" rtlCol="0">
            <a:spAutoFit/>
          </a:bodyPr>
          <a:lstStyle/>
          <a:p>
            <a:pPr algn="ctr"/>
            <a:r>
              <a:rPr lang="en-US" u="sng" dirty="0">
                <a:solidFill>
                  <a:schemeClr val="bg1">
                    <a:lumMod val="95000"/>
                  </a:schemeClr>
                </a:solidFill>
              </a:rPr>
              <a:t>Policy Makers</a:t>
            </a:r>
          </a:p>
        </p:txBody>
      </p:sp>
      <p:sp>
        <p:nvSpPr>
          <p:cNvPr id="14" name="Curved Right Arrow 13"/>
          <p:cNvSpPr/>
          <p:nvPr/>
        </p:nvSpPr>
        <p:spPr>
          <a:xfrm>
            <a:off x="2698086" y="3937398"/>
            <a:ext cx="713293" cy="974899"/>
          </a:xfrm>
          <a:prstGeom prst="curvedRigh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5" name="Curved Right Arrow 14"/>
          <p:cNvSpPr/>
          <p:nvPr/>
        </p:nvSpPr>
        <p:spPr>
          <a:xfrm>
            <a:off x="2769183" y="3204783"/>
            <a:ext cx="713293" cy="974899"/>
          </a:xfrm>
          <a:prstGeom prst="curvedRigh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6" name="Curved Right Arrow 15"/>
          <p:cNvSpPr/>
          <p:nvPr/>
        </p:nvSpPr>
        <p:spPr>
          <a:xfrm rot="10613335">
            <a:off x="5596115" y="2367981"/>
            <a:ext cx="713293" cy="974899"/>
          </a:xfrm>
          <a:prstGeom prst="curvedRigh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7" name="Curved Right Arrow 16"/>
          <p:cNvSpPr/>
          <p:nvPr/>
        </p:nvSpPr>
        <p:spPr>
          <a:xfrm rot="10613335">
            <a:off x="5655960" y="3079794"/>
            <a:ext cx="713293" cy="974899"/>
          </a:xfrm>
          <a:prstGeom prst="curvedRigh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8" name="Curved Right Arrow 17"/>
          <p:cNvSpPr/>
          <p:nvPr/>
        </p:nvSpPr>
        <p:spPr>
          <a:xfrm rot="10613335">
            <a:off x="5692762" y="3847376"/>
            <a:ext cx="713293" cy="974899"/>
          </a:xfrm>
          <a:prstGeom prst="curvedRigh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9" name="Curved Right Arrow 18"/>
          <p:cNvSpPr/>
          <p:nvPr/>
        </p:nvSpPr>
        <p:spPr>
          <a:xfrm>
            <a:off x="2849187" y="2442903"/>
            <a:ext cx="713293" cy="974899"/>
          </a:xfrm>
          <a:prstGeom prst="curvedRigh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Tree>
    <p:extLst>
      <p:ext uri="{BB962C8B-B14F-4D97-AF65-F5344CB8AC3E}">
        <p14:creationId xmlns:p14="http://schemas.microsoft.com/office/powerpoint/2010/main" val="113057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C:\Users\johnsonm016\AppData\Local\Microsoft\Windows\Temporary Internet Files\Content.IE5\K4G7LHI9\MC90024085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2827" y="619333"/>
            <a:ext cx="3463787" cy="31749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27958" y="818835"/>
            <a:ext cx="3257550" cy="1569660"/>
          </a:xfrm>
          <a:prstGeom prst="rect">
            <a:avLst/>
          </a:prstGeom>
          <a:noFill/>
        </p:spPr>
        <p:txBody>
          <a:bodyPr wrap="square" rtlCol="0">
            <a:spAutoFit/>
          </a:bodyPr>
          <a:lstStyle/>
          <a:p>
            <a:pPr algn="ctr"/>
            <a:r>
              <a:rPr lang="en-US" sz="2400" dirty="0">
                <a:latin typeface="Georgia" pitchFamily="18" charset="0"/>
              </a:rPr>
              <a:t>Give a man a fish?</a:t>
            </a:r>
            <a:endParaRPr lang="en-US" sz="2400" b="1" dirty="0">
              <a:latin typeface="Georgia" pitchFamily="18" charset="0"/>
            </a:endParaRPr>
          </a:p>
          <a:p>
            <a:pPr algn="ctr"/>
            <a:endParaRPr lang="en-US" sz="2400" dirty="0">
              <a:latin typeface="Georgia" pitchFamily="18" charset="0"/>
            </a:endParaRPr>
          </a:p>
          <a:p>
            <a:pPr algn="ctr"/>
            <a:endParaRPr lang="en-US" sz="2400" dirty="0">
              <a:latin typeface="Georgia" pitchFamily="18" charset="0"/>
            </a:endParaRPr>
          </a:p>
          <a:p>
            <a:pPr algn="ctr"/>
            <a:r>
              <a:rPr lang="en-US" sz="2400" dirty="0">
                <a:latin typeface="Georgia" pitchFamily="18" charset="0"/>
              </a:rPr>
              <a:t>Teach a man to fish?</a:t>
            </a:r>
            <a:endParaRPr lang="en-US" sz="2400" b="1" dirty="0">
              <a:latin typeface="Georgia" pitchFamily="18" charset="0"/>
            </a:endParaRPr>
          </a:p>
        </p:txBody>
      </p:sp>
      <p:sp>
        <p:nvSpPr>
          <p:cNvPr id="6" name="TextBox 5"/>
          <p:cNvSpPr txBox="1"/>
          <p:nvPr/>
        </p:nvSpPr>
        <p:spPr>
          <a:xfrm>
            <a:off x="5170858" y="3003974"/>
            <a:ext cx="2800350" cy="646331"/>
          </a:xfrm>
          <a:prstGeom prst="rect">
            <a:avLst/>
          </a:prstGeom>
          <a:noFill/>
        </p:spPr>
        <p:txBody>
          <a:bodyPr wrap="square" rtlCol="0">
            <a:spAutoFit/>
          </a:bodyPr>
          <a:lstStyle/>
          <a:p>
            <a:r>
              <a:rPr lang="en-US" sz="3600" dirty="0">
                <a:latin typeface="Georgia" pitchFamily="18" charset="0"/>
              </a:rPr>
              <a:t>Build a lake. </a:t>
            </a:r>
            <a:endParaRPr lang="en-US" sz="3600" dirty="0"/>
          </a:p>
        </p:txBody>
      </p:sp>
      <p:sp>
        <p:nvSpPr>
          <p:cNvPr id="7" name="TextBox 6"/>
          <p:cNvSpPr txBox="1"/>
          <p:nvPr/>
        </p:nvSpPr>
        <p:spPr>
          <a:xfrm>
            <a:off x="1147708" y="4666750"/>
            <a:ext cx="2107012" cy="461665"/>
          </a:xfrm>
          <a:prstGeom prst="rect">
            <a:avLst/>
          </a:prstGeom>
          <a:noFill/>
          <a:ln>
            <a:solidFill>
              <a:schemeClr val="tx1"/>
            </a:solidFill>
          </a:ln>
        </p:spPr>
        <p:txBody>
          <a:bodyPr wrap="square" rtlCol="0">
            <a:spAutoFit/>
          </a:bodyPr>
          <a:lstStyle/>
          <a:p>
            <a:pPr algn="ctr"/>
            <a:r>
              <a:rPr lang="en-US" sz="2400" b="1" dirty="0" smtClean="0">
                <a:latin typeface="Georgia" pitchFamily="18" charset="0"/>
              </a:rPr>
              <a:t>Awareness</a:t>
            </a:r>
            <a:endParaRPr lang="en-US" sz="2400" b="1" dirty="0">
              <a:latin typeface="Georgia" pitchFamily="18" charset="0"/>
            </a:endParaRPr>
          </a:p>
        </p:txBody>
      </p:sp>
      <p:sp>
        <p:nvSpPr>
          <p:cNvPr id="8" name="TextBox 7"/>
          <p:cNvSpPr txBox="1"/>
          <p:nvPr/>
        </p:nvSpPr>
        <p:spPr>
          <a:xfrm>
            <a:off x="3254720" y="4205085"/>
            <a:ext cx="2142426" cy="461665"/>
          </a:xfrm>
          <a:prstGeom prst="rect">
            <a:avLst/>
          </a:prstGeom>
          <a:noFill/>
          <a:ln>
            <a:solidFill>
              <a:schemeClr val="tx1"/>
            </a:solidFill>
          </a:ln>
        </p:spPr>
        <p:txBody>
          <a:bodyPr wrap="square" rtlCol="0">
            <a:spAutoFit/>
          </a:bodyPr>
          <a:lstStyle/>
          <a:p>
            <a:pPr algn="ctr"/>
            <a:r>
              <a:rPr lang="en-US" sz="2400" b="1" dirty="0" smtClean="0">
                <a:latin typeface="Georgia" pitchFamily="18" charset="0"/>
              </a:rPr>
              <a:t>Desire/Will</a:t>
            </a:r>
            <a:endParaRPr lang="en-US" sz="2400" b="1" dirty="0">
              <a:latin typeface="Georgia" pitchFamily="18" charset="0"/>
            </a:endParaRPr>
          </a:p>
        </p:txBody>
      </p:sp>
      <p:sp>
        <p:nvSpPr>
          <p:cNvPr id="9" name="TextBox 8"/>
          <p:cNvSpPr txBox="1"/>
          <p:nvPr/>
        </p:nvSpPr>
        <p:spPr>
          <a:xfrm>
            <a:off x="5397146" y="3736550"/>
            <a:ext cx="2107012" cy="461665"/>
          </a:xfrm>
          <a:prstGeom prst="rect">
            <a:avLst/>
          </a:prstGeom>
          <a:noFill/>
          <a:ln>
            <a:solidFill>
              <a:schemeClr val="tx1"/>
            </a:solidFill>
          </a:ln>
        </p:spPr>
        <p:txBody>
          <a:bodyPr wrap="square" rtlCol="0">
            <a:spAutoFit/>
          </a:bodyPr>
          <a:lstStyle/>
          <a:p>
            <a:pPr algn="ctr"/>
            <a:r>
              <a:rPr lang="en-US" sz="2400" b="1" dirty="0" smtClean="0">
                <a:latin typeface="Georgia" pitchFamily="18" charset="0"/>
              </a:rPr>
              <a:t>Action</a:t>
            </a:r>
            <a:endParaRPr lang="en-US" sz="2400" b="1" dirty="0">
              <a:latin typeface="Georgia" pitchFamily="18" charset="0"/>
            </a:endParaRPr>
          </a:p>
        </p:txBody>
      </p:sp>
      <p:sp>
        <p:nvSpPr>
          <p:cNvPr id="10" name="TextBox 9"/>
          <p:cNvSpPr txBox="1"/>
          <p:nvPr/>
        </p:nvSpPr>
        <p:spPr>
          <a:xfrm>
            <a:off x="739460" y="5216008"/>
            <a:ext cx="7390605" cy="646331"/>
          </a:xfrm>
          <a:prstGeom prst="rect">
            <a:avLst/>
          </a:prstGeom>
          <a:noFill/>
        </p:spPr>
        <p:txBody>
          <a:bodyPr wrap="square" rtlCol="0">
            <a:spAutoFit/>
          </a:bodyPr>
          <a:lstStyle/>
          <a:p>
            <a:pPr algn="ctr"/>
            <a:r>
              <a:rPr lang="en-US" sz="3600" u="sng" dirty="0" smtClean="0"/>
              <a:t>_                  A D V O C A C Y_________  </a:t>
            </a:r>
            <a:endParaRPr lang="en-US" sz="3600" u="sng" dirty="0"/>
          </a:p>
        </p:txBody>
      </p:sp>
    </p:spTree>
    <p:extLst>
      <p:ext uri="{BB962C8B-B14F-4D97-AF65-F5344CB8AC3E}">
        <p14:creationId xmlns:p14="http://schemas.microsoft.com/office/powerpoint/2010/main" val="392604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&amp; Advocacy </a:t>
            </a:r>
            <a:br>
              <a:rPr lang="en-US" dirty="0" smtClean="0"/>
            </a:br>
            <a:r>
              <a:rPr lang="en-US" dirty="0" smtClean="0"/>
              <a:t>Engagement Strategies</a:t>
            </a:r>
            <a:endParaRPr lang="en-US" dirty="0"/>
          </a:p>
        </p:txBody>
      </p:sp>
      <p:sp>
        <p:nvSpPr>
          <p:cNvPr id="3" name="Content Placeholder 2"/>
          <p:cNvSpPr>
            <a:spLocks noGrp="1"/>
          </p:cNvSpPr>
          <p:nvPr>
            <p:ph idx="1"/>
          </p:nvPr>
        </p:nvSpPr>
        <p:spPr>
          <a:xfrm>
            <a:off x="457200" y="2050576"/>
            <a:ext cx="8229600" cy="1415955"/>
          </a:xfrm>
        </p:spPr>
        <p:txBody>
          <a:bodyPr/>
          <a:lstStyle/>
          <a:p>
            <a:r>
              <a:rPr lang="en-US" dirty="0" smtClean="0"/>
              <a:t>When you think about ADVOCACY, what comes to mind?</a:t>
            </a:r>
            <a:endParaRPr lang="en-US" dirty="0"/>
          </a:p>
        </p:txBody>
      </p:sp>
    </p:spTree>
    <p:extLst>
      <p:ext uri="{BB962C8B-B14F-4D97-AF65-F5344CB8AC3E}">
        <p14:creationId xmlns:p14="http://schemas.microsoft.com/office/powerpoint/2010/main" val="20034998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oregonhousingalliance.org/wp-content/uploads/2015/11/www_evaluationinnovation_org_sites_default_files_Adocacy_Strategy_Framework_pd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3390" y="206398"/>
            <a:ext cx="6890940" cy="58515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941755" y="6071571"/>
            <a:ext cx="7417398" cy="523220"/>
          </a:xfrm>
          <a:prstGeom prst="rect">
            <a:avLst/>
          </a:prstGeom>
        </p:spPr>
        <p:txBody>
          <a:bodyPr wrap="square">
            <a:spAutoFit/>
          </a:bodyPr>
          <a:lstStyle/>
          <a:p>
            <a:r>
              <a:rPr lang="en-US" sz="1400" dirty="0" smtClean="0"/>
              <a:t>Source: Evaluation Innovation </a:t>
            </a:r>
            <a:r>
              <a:rPr lang="en-US" sz="1400" dirty="0" smtClean="0">
                <a:hlinkClick r:id="rId3"/>
              </a:rPr>
              <a:t>http</a:t>
            </a:r>
            <a:r>
              <a:rPr lang="en-US" sz="1400" dirty="0">
                <a:hlinkClick r:id="rId3"/>
              </a:rPr>
              <a:t>://</a:t>
            </a:r>
            <a:r>
              <a:rPr lang="en-US" sz="1400" dirty="0" smtClean="0">
                <a:hlinkClick r:id="rId3"/>
              </a:rPr>
              <a:t>www.evaluationinnovation.org/sites/default/files/Adocacy%20Strategy%20Framework.pdf</a:t>
            </a:r>
            <a:r>
              <a:rPr lang="en-US" sz="1400" dirty="0" smtClean="0"/>
              <a:t> </a:t>
            </a:r>
            <a:endParaRPr lang="en-US" sz="1400" dirty="0"/>
          </a:p>
        </p:txBody>
      </p:sp>
      <p:sp>
        <p:nvSpPr>
          <p:cNvPr id="5" name="Rectangle 4"/>
          <p:cNvSpPr/>
          <p:nvPr/>
        </p:nvSpPr>
        <p:spPr>
          <a:xfrm>
            <a:off x="2282928" y="764275"/>
            <a:ext cx="5291579" cy="440822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925908" y="1837979"/>
            <a:ext cx="4005618" cy="1446550"/>
          </a:xfrm>
          <a:prstGeom prst="rect">
            <a:avLst/>
          </a:prstGeom>
          <a:noFill/>
        </p:spPr>
        <p:txBody>
          <a:bodyPr wrap="square" rtlCol="0">
            <a:spAutoFit/>
          </a:bodyPr>
          <a:lstStyle/>
          <a:p>
            <a:pPr algn="ctr"/>
            <a:r>
              <a:rPr lang="en-US" sz="4400" dirty="0" smtClean="0"/>
              <a:t>A Framework for Taking Action</a:t>
            </a:r>
            <a:endParaRPr lang="en-US" sz="4400" dirty="0"/>
          </a:p>
        </p:txBody>
      </p:sp>
    </p:spTree>
    <p:extLst>
      <p:ext uri="{BB962C8B-B14F-4D97-AF65-F5344CB8AC3E}">
        <p14:creationId xmlns:p14="http://schemas.microsoft.com/office/powerpoint/2010/main" val="42830765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 Your Audience</a:t>
            </a:r>
            <a:endParaRPr lang="en-US" dirty="0"/>
          </a:p>
        </p:txBody>
      </p:sp>
      <p:pic>
        <p:nvPicPr>
          <p:cNvPr id="5" name="Picture 4"/>
          <p:cNvPicPr>
            <a:picLocks noChangeAspect="1"/>
          </p:cNvPicPr>
          <p:nvPr/>
        </p:nvPicPr>
        <p:blipFill>
          <a:blip r:embed="rId2"/>
          <a:stretch>
            <a:fillRect/>
          </a:stretch>
        </p:blipFill>
        <p:spPr>
          <a:xfrm>
            <a:off x="709612" y="1282178"/>
            <a:ext cx="7724775" cy="3419475"/>
          </a:xfrm>
          <a:prstGeom prst="rect">
            <a:avLst/>
          </a:prstGeom>
        </p:spPr>
      </p:pic>
      <p:sp>
        <p:nvSpPr>
          <p:cNvPr id="6" name="Title 1"/>
          <p:cNvSpPr txBox="1">
            <a:spLocks/>
          </p:cNvSpPr>
          <p:nvPr/>
        </p:nvSpPr>
        <p:spPr>
          <a:xfrm>
            <a:off x="457199" y="4855736"/>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Who needs to do something differently than what they’re doing right now?</a:t>
            </a:r>
            <a:endParaRPr lang="en-US" sz="2800" dirty="0"/>
          </a:p>
        </p:txBody>
      </p:sp>
    </p:spTree>
    <p:extLst>
      <p:ext uri="{BB962C8B-B14F-4D97-AF65-F5344CB8AC3E}">
        <p14:creationId xmlns:p14="http://schemas.microsoft.com/office/powerpoint/2010/main" val="669687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oregonhousingalliance.org/wp-content/uploads/2015/11/www_evaluationinnovation_org_sites_default_files_Adocacy_Strategy_Framework_pd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3390" y="206398"/>
            <a:ext cx="6890940" cy="58515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941755" y="6071571"/>
            <a:ext cx="7417398" cy="523220"/>
          </a:xfrm>
          <a:prstGeom prst="rect">
            <a:avLst/>
          </a:prstGeom>
        </p:spPr>
        <p:txBody>
          <a:bodyPr wrap="square">
            <a:spAutoFit/>
          </a:bodyPr>
          <a:lstStyle/>
          <a:p>
            <a:r>
              <a:rPr lang="en-US" sz="1400" dirty="0" smtClean="0"/>
              <a:t>Source: Evaluation Innovation </a:t>
            </a:r>
            <a:r>
              <a:rPr lang="en-US" sz="1400" dirty="0" smtClean="0">
                <a:hlinkClick r:id="rId3"/>
              </a:rPr>
              <a:t>http</a:t>
            </a:r>
            <a:r>
              <a:rPr lang="en-US" sz="1400" dirty="0">
                <a:hlinkClick r:id="rId3"/>
              </a:rPr>
              <a:t>://</a:t>
            </a:r>
            <a:r>
              <a:rPr lang="en-US" sz="1400" dirty="0" smtClean="0">
                <a:hlinkClick r:id="rId3"/>
              </a:rPr>
              <a:t>www.evaluationinnovation.org/sites/default/files/Adocacy%20Strategy%20Framework.pdf</a:t>
            </a:r>
            <a:r>
              <a:rPr lang="en-US" sz="1400" dirty="0" smtClean="0"/>
              <a:t> </a:t>
            </a:r>
            <a:endParaRPr lang="en-US" sz="1400" dirty="0"/>
          </a:p>
        </p:txBody>
      </p:sp>
      <p:sp>
        <p:nvSpPr>
          <p:cNvPr id="8" name="Rectangle 7"/>
          <p:cNvSpPr/>
          <p:nvPr/>
        </p:nvSpPr>
        <p:spPr>
          <a:xfrm>
            <a:off x="2282928" y="764275"/>
            <a:ext cx="5291579" cy="440822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66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4000"/>
                                        <p:tgtEl>
                                          <p:spTgt spid="8"/>
                                        </p:tgtEl>
                                      </p:cBhvr>
                                    </p:animEffect>
                                    <p:set>
                                      <p:cBhvr>
                                        <p:cTn id="7" dur="1" fill="hold">
                                          <p:stCondLst>
                                            <p:cond delay="3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9485"/>
            <a:ext cx="9144000" cy="853867"/>
          </a:xfrm>
          <a:prstGeom prst="rect">
            <a:avLst/>
          </a:prstGeom>
        </p:spPr>
        <p:txBody>
          <a:bodyPr>
            <a:normAutofit/>
          </a:bodyPr>
          <a:lstStyle/>
          <a:p>
            <a:pPr algn="ctr"/>
            <a:r>
              <a:rPr lang="en-US" sz="3600" b="1" dirty="0">
                <a:solidFill>
                  <a:srgbClr val="C00000"/>
                </a:solidFill>
                <a:latin typeface="Cambria" panose="02040503050406030204" pitchFamily="18" charset="0"/>
              </a:rPr>
              <a:t>Why CAN Forums?</a:t>
            </a:r>
          </a:p>
        </p:txBody>
      </p:sp>
      <p:grpSp>
        <p:nvGrpSpPr>
          <p:cNvPr id="3" name="Group 2"/>
          <p:cNvGrpSpPr/>
          <p:nvPr/>
        </p:nvGrpSpPr>
        <p:grpSpPr>
          <a:xfrm>
            <a:off x="316573" y="1698170"/>
            <a:ext cx="8510853" cy="1690290"/>
            <a:chOff x="334263" y="2448852"/>
            <a:chExt cx="8510853" cy="169029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106" r="7921"/>
            <a:stretch/>
          </p:blipFill>
          <p:spPr>
            <a:xfrm>
              <a:off x="334263" y="2448852"/>
              <a:ext cx="1965804" cy="1682313"/>
            </a:xfrm>
            <a:prstGeom prst="rect">
              <a:avLst/>
            </a:prstGeom>
          </p:spPr>
        </p:pic>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t="510" b="22694"/>
            <a:stretch/>
          </p:blipFill>
          <p:spPr>
            <a:xfrm>
              <a:off x="2494617" y="2448852"/>
              <a:ext cx="1980921" cy="1675676"/>
            </a:xfrm>
            <a:prstGeom prst="rect">
              <a:avLst/>
            </a:prstGeom>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l="16488" r="7583"/>
            <a:stretch/>
          </p:blipFill>
          <p:spPr>
            <a:xfrm flipH="1">
              <a:off x="6845559" y="2468307"/>
              <a:ext cx="1999557" cy="1645920"/>
            </a:xfrm>
            <a:prstGeom prst="rect">
              <a:avLst/>
            </a:prstGeom>
          </p:spPr>
        </p:pic>
        <p:pic>
          <p:nvPicPr>
            <p:cNvPr id="26" name="Picture 25"/>
            <p:cNvPicPr>
              <a:picLocks noChangeAspect="1"/>
            </p:cNvPicPr>
            <p:nvPr/>
          </p:nvPicPr>
          <p:blipFill rotWithShape="1">
            <a:blip r:embed="rId6">
              <a:extLst>
                <a:ext uri="{28A0092B-C50C-407E-A947-70E740481C1C}">
                  <a14:useLocalDpi xmlns:a14="http://schemas.microsoft.com/office/drawing/2010/main" val="0"/>
                </a:ext>
              </a:extLst>
            </a:blip>
            <a:srcRect l="18386" r="13508"/>
            <a:stretch/>
          </p:blipFill>
          <p:spPr>
            <a:xfrm>
              <a:off x="4670088" y="2465790"/>
              <a:ext cx="1950725" cy="1673352"/>
            </a:xfrm>
            <a:prstGeom prst="rect">
              <a:avLst/>
            </a:prstGeom>
          </p:spPr>
        </p:pic>
      </p:grpSp>
      <p:sp>
        <p:nvSpPr>
          <p:cNvPr id="9" name="Rectangle 8"/>
          <p:cNvSpPr/>
          <p:nvPr/>
        </p:nvSpPr>
        <p:spPr>
          <a:xfrm>
            <a:off x="1185621" y="3768429"/>
            <a:ext cx="6772758" cy="1077218"/>
          </a:xfrm>
          <a:prstGeom prst="rect">
            <a:avLst/>
          </a:prstGeom>
        </p:spPr>
        <p:txBody>
          <a:bodyPr wrap="square">
            <a:spAutoFit/>
          </a:bodyPr>
          <a:lstStyle/>
          <a:p>
            <a:pPr algn="ctr"/>
            <a:r>
              <a:rPr lang="en-US" sz="2400" i="1" dirty="0"/>
              <a:t>Change starts with an initial, often highly personal, commitment to engage and move forward.                                    </a:t>
            </a:r>
          </a:p>
          <a:p>
            <a:pPr algn="ctr"/>
            <a:r>
              <a:rPr lang="en-US" sz="1600" dirty="0"/>
              <a:t>-Dr. Paul Light, Driving Social Change, 2011</a:t>
            </a:r>
          </a:p>
        </p:txBody>
      </p:sp>
      <p:sp>
        <p:nvSpPr>
          <p:cNvPr id="4" name="Date Placeholder 3"/>
          <p:cNvSpPr>
            <a:spLocks noGrp="1"/>
          </p:cNvSpPr>
          <p:nvPr>
            <p:ph type="dt" sz="half" idx="4294967295"/>
          </p:nvPr>
        </p:nvSpPr>
        <p:spPr>
          <a:xfrm>
            <a:off x="5014658" y="6048643"/>
            <a:ext cx="3305332" cy="362435"/>
          </a:xfrm>
          <a:prstGeom prst="rect">
            <a:avLst/>
          </a:prstGeom>
        </p:spPr>
        <p:txBody>
          <a:bodyPr/>
          <a:lstStyle/>
          <a:p>
            <a:pPr algn="r"/>
            <a:r>
              <a:rPr lang="en-US" dirty="0"/>
              <a:t>November 16, 2017</a:t>
            </a:r>
          </a:p>
        </p:txBody>
      </p:sp>
    </p:spTree>
    <p:extLst>
      <p:ext uri="{BB962C8B-B14F-4D97-AF65-F5344CB8AC3E}">
        <p14:creationId xmlns:p14="http://schemas.microsoft.com/office/powerpoint/2010/main" val="13884951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52512" y="323850"/>
            <a:ext cx="7038975" cy="6210300"/>
          </a:xfrm>
          <a:prstGeom prst="rect">
            <a:avLst/>
          </a:prstGeom>
        </p:spPr>
      </p:pic>
    </p:spTree>
    <p:extLst>
      <p:ext uri="{BB962C8B-B14F-4D97-AF65-F5344CB8AC3E}">
        <p14:creationId xmlns:p14="http://schemas.microsoft.com/office/powerpoint/2010/main" val="896151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022"/>
            <a:ext cx="8229600" cy="1143000"/>
          </a:xfrm>
        </p:spPr>
        <p:txBody>
          <a:bodyPr/>
          <a:lstStyle/>
          <a:p>
            <a:r>
              <a:rPr lang="en-US" dirty="0" smtClean="0"/>
              <a:t>Where to Take Action?</a:t>
            </a:r>
            <a:endParaRPr lang="en-US" dirty="0"/>
          </a:p>
        </p:txBody>
      </p:sp>
      <p:pic>
        <p:nvPicPr>
          <p:cNvPr id="1030" name="Picture 6" descr="http://www.oregonhousingalliance.org/wp-content/uploads/2015/11/www_evaluationinnovation_org_sites_default_files_Adocacy_Strategy_Framework_pd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6725" y="1419024"/>
            <a:ext cx="5444350" cy="462313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44244" y="1252692"/>
            <a:ext cx="3846755" cy="4525963"/>
          </a:xfrm>
        </p:spPr>
        <p:txBody>
          <a:bodyPr/>
          <a:lstStyle/>
          <a:p>
            <a:pPr marL="514350" indent="-514350">
              <a:buFont typeface="+mj-lt"/>
              <a:buAutoNum type="arabicPeriod"/>
            </a:pPr>
            <a:r>
              <a:rPr lang="en-US" sz="2800" dirty="0" smtClean="0"/>
              <a:t>Where does the change need more advocacy, according to the two axes?</a:t>
            </a:r>
          </a:p>
        </p:txBody>
      </p:sp>
      <p:sp>
        <p:nvSpPr>
          <p:cNvPr id="5" name="Rectangle 4"/>
          <p:cNvSpPr/>
          <p:nvPr/>
        </p:nvSpPr>
        <p:spPr>
          <a:xfrm>
            <a:off x="4450080" y="1836060"/>
            <a:ext cx="4495800" cy="34827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941755" y="6071571"/>
            <a:ext cx="7417398" cy="523220"/>
          </a:xfrm>
          <a:prstGeom prst="rect">
            <a:avLst/>
          </a:prstGeom>
        </p:spPr>
        <p:txBody>
          <a:bodyPr wrap="square">
            <a:spAutoFit/>
          </a:bodyPr>
          <a:lstStyle/>
          <a:p>
            <a:r>
              <a:rPr lang="en-US" sz="1400" dirty="0" smtClean="0"/>
              <a:t>Source: Evaluation Innovation </a:t>
            </a:r>
            <a:r>
              <a:rPr lang="en-US" sz="1400" dirty="0" smtClean="0">
                <a:hlinkClick r:id="rId3"/>
              </a:rPr>
              <a:t>http</a:t>
            </a:r>
            <a:r>
              <a:rPr lang="en-US" sz="1400" dirty="0">
                <a:hlinkClick r:id="rId3"/>
              </a:rPr>
              <a:t>://</a:t>
            </a:r>
            <a:r>
              <a:rPr lang="en-US" sz="1400" dirty="0" smtClean="0">
                <a:hlinkClick r:id="rId3"/>
              </a:rPr>
              <a:t>www.evaluationinnovation.org/sites/default/files/Adocacy%20Strategy%20Framework.pdf</a:t>
            </a:r>
            <a:r>
              <a:rPr lang="en-US" sz="1400" dirty="0" smtClean="0"/>
              <a:t> </a:t>
            </a:r>
            <a:endParaRPr lang="en-US" sz="1400" dirty="0"/>
          </a:p>
        </p:txBody>
      </p:sp>
    </p:spTree>
    <p:extLst>
      <p:ext uri="{BB962C8B-B14F-4D97-AF65-F5344CB8AC3E}">
        <p14:creationId xmlns:p14="http://schemas.microsoft.com/office/powerpoint/2010/main" val="6004701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Consider:</a:t>
            </a:r>
            <a:endParaRPr lang="en-US" dirty="0"/>
          </a:p>
        </p:txBody>
      </p:sp>
      <p:sp>
        <p:nvSpPr>
          <p:cNvPr id="3" name="Content Placeholder 2"/>
          <p:cNvSpPr>
            <a:spLocks noGrp="1"/>
          </p:cNvSpPr>
          <p:nvPr>
            <p:ph idx="1"/>
          </p:nvPr>
        </p:nvSpPr>
        <p:spPr>
          <a:xfrm>
            <a:off x="457200" y="1047466"/>
            <a:ext cx="8229600" cy="5379720"/>
          </a:xfrm>
        </p:spPr>
        <p:txBody>
          <a:bodyPr/>
          <a:lstStyle/>
          <a:p>
            <a:r>
              <a:rPr lang="en-US" sz="2800" dirty="0"/>
              <a:t>Who else is working on this issue</a:t>
            </a:r>
            <a:r>
              <a:rPr lang="en-US" sz="2800" dirty="0" smtClean="0"/>
              <a:t>?</a:t>
            </a:r>
          </a:p>
          <a:p>
            <a:pPr lvl="1"/>
            <a:r>
              <a:rPr lang="en-US" sz="2400" dirty="0" smtClean="0"/>
              <a:t>Support and Opposition</a:t>
            </a:r>
            <a:endParaRPr lang="en-US" sz="2400" dirty="0"/>
          </a:p>
          <a:p>
            <a:r>
              <a:rPr lang="en-US" sz="2800" dirty="0" smtClean="0"/>
              <a:t>Clarify assumptions about how change occurs</a:t>
            </a:r>
          </a:p>
          <a:p>
            <a:pPr lvl="1"/>
            <a:r>
              <a:rPr lang="en-US" sz="2400" dirty="0"/>
              <a:t>e</a:t>
            </a:r>
            <a:r>
              <a:rPr lang="en-US" sz="2400" dirty="0" smtClean="0"/>
              <a:t>.g., Grassroots vs Insider Advocacy, Community vs Industry-Lead</a:t>
            </a:r>
          </a:p>
          <a:p>
            <a:pPr lvl="2"/>
            <a:r>
              <a:rPr lang="en-US" sz="2000" dirty="0" smtClean="0"/>
              <a:t>Either/Or vs Both/And</a:t>
            </a:r>
          </a:p>
          <a:p>
            <a:pPr lvl="1"/>
            <a:endParaRPr lang="en-US" sz="2400" dirty="0"/>
          </a:p>
        </p:txBody>
      </p:sp>
    </p:spTree>
    <p:extLst>
      <p:ext uri="{BB962C8B-B14F-4D97-AF65-F5344CB8AC3E}">
        <p14:creationId xmlns:p14="http://schemas.microsoft.com/office/powerpoint/2010/main" val="20994280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022"/>
            <a:ext cx="8229600" cy="1143000"/>
          </a:xfrm>
        </p:spPr>
        <p:txBody>
          <a:bodyPr/>
          <a:lstStyle/>
          <a:p>
            <a:r>
              <a:rPr lang="en-US" dirty="0" smtClean="0"/>
              <a:t>Where to Take Action?</a:t>
            </a:r>
            <a:endParaRPr lang="en-US" dirty="0"/>
          </a:p>
        </p:txBody>
      </p:sp>
      <p:pic>
        <p:nvPicPr>
          <p:cNvPr id="1030" name="Picture 6" descr="http://www.oregonhousingalliance.org/wp-content/uploads/2015/11/www_evaluationinnovation_org_sites_default_files_Adocacy_Strategy_Framework_pd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6725" y="1419024"/>
            <a:ext cx="5444350" cy="462313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44244" y="1252692"/>
            <a:ext cx="3846755" cy="4525963"/>
          </a:xfrm>
        </p:spPr>
        <p:txBody>
          <a:bodyPr/>
          <a:lstStyle/>
          <a:p>
            <a:pPr marL="514350" indent="-514350">
              <a:buFont typeface="+mj-lt"/>
              <a:buAutoNum type="arabicPeriod"/>
            </a:pPr>
            <a:r>
              <a:rPr lang="en-US" sz="2800" dirty="0" smtClean="0"/>
              <a:t>Where does the change need more advocacy, according to the two axes?</a:t>
            </a:r>
          </a:p>
        </p:txBody>
      </p:sp>
      <p:sp>
        <p:nvSpPr>
          <p:cNvPr id="5" name="Rectangle 4"/>
          <p:cNvSpPr/>
          <p:nvPr/>
        </p:nvSpPr>
        <p:spPr>
          <a:xfrm>
            <a:off x="4450080" y="1836060"/>
            <a:ext cx="4495800" cy="34827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rot="21294185">
            <a:off x="4689288" y="1980709"/>
            <a:ext cx="3325486" cy="1553361"/>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 name="Rectangle 7"/>
          <p:cNvSpPr/>
          <p:nvPr/>
        </p:nvSpPr>
        <p:spPr>
          <a:xfrm>
            <a:off x="1941755" y="6071571"/>
            <a:ext cx="7417398" cy="523220"/>
          </a:xfrm>
          <a:prstGeom prst="rect">
            <a:avLst/>
          </a:prstGeom>
        </p:spPr>
        <p:txBody>
          <a:bodyPr wrap="square">
            <a:spAutoFit/>
          </a:bodyPr>
          <a:lstStyle/>
          <a:p>
            <a:r>
              <a:rPr lang="en-US" sz="1400" dirty="0" smtClean="0"/>
              <a:t>Source: Evaluation Innovation </a:t>
            </a:r>
            <a:r>
              <a:rPr lang="en-US" sz="1400" dirty="0" smtClean="0">
                <a:hlinkClick r:id="rId3"/>
              </a:rPr>
              <a:t>http</a:t>
            </a:r>
            <a:r>
              <a:rPr lang="en-US" sz="1400" dirty="0">
                <a:hlinkClick r:id="rId3"/>
              </a:rPr>
              <a:t>://</a:t>
            </a:r>
            <a:r>
              <a:rPr lang="en-US" sz="1400" dirty="0" smtClean="0">
                <a:hlinkClick r:id="rId3"/>
              </a:rPr>
              <a:t>www.evaluationinnovation.org/sites/default/files/Adocacy%20Strategy%20Framework.pdf</a:t>
            </a:r>
            <a:r>
              <a:rPr lang="en-US" sz="1400" dirty="0" smtClean="0"/>
              <a:t> </a:t>
            </a:r>
            <a:endParaRPr lang="en-US" sz="1400" dirty="0"/>
          </a:p>
        </p:txBody>
      </p:sp>
    </p:spTree>
    <p:extLst>
      <p:ext uri="{BB962C8B-B14F-4D97-AF65-F5344CB8AC3E}">
        <p14:creationId xmlns:p14="http://schemas.microsoft.com/office/powerpoint/2010/main" val="359264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022"/>
            <a:ext cx="8229600" cy="1143000"/>
          </a:xfrm>
        </p:spPr>
        <p:txBody>
          <a:bodyPr/>
          <a:lstStyle/>
          <a:p>
            <a:r>
              <a:rPr lang="en-US" dirty="0" smtClean="0"/>
              <a:t>Where to Take Action?</a:t>
            </a:r>
            <a:endParaRPr lang="en-US" dirty="0"/>
          </a:p>
        </p:txBody>
      </p:sp>
      <p:pic>
        <p:nvPicPr>
          <p:cNvPr id="7" name="Picture 6"/>
          <p:cNvPicPr>
            <a:picLocks noChangeAspect="1"/>
          </p:cNvPicPr>
          <p:nvPr/>
        </p:nvPicPr>
        <p:blipFill>
          <a:blip r:embed="rId2"/>
          <a:stretch>
            <a:fillRect/>
          </a:stretch>
        </p:blipFill>
        <p:spPr>
          <a:xfrm>
            <a:off x="3677290" y="1170200"/>
            <a:ext cx="5466710" cy="4823133"/>
          </a:xfrm>
          <a:prstGeom prst="rect">
            <a:avLst/>
          </a:prstGeom>
        </p:spPr>
      </p:pic>
      <p:sp>
        <p:nvSpPr>
          <p:cNvPr id="3" name="Content Placeholder 2"/>
          <p:cNvSpPr>
            <a:spLocks noGrp="1"/>
          </p:cNvSpPr>
          <p:nvPr>
            <p:ph idx="1"/>
          </p:nvPr>
        </p:nvSpPr>
        <p:spPr>
          <a:xfrm>
            <a:off x="344244" y="1252692"/>
            <a:ext cx="3846755" cy="4525963"/>
          </a:xfrm>
        </p:spPr>
        <p:txBody>
          <a:bodyPr/>
          <a:lstStyle/>
          <a:p>
            <a:pPr marL="514350" indent="-514350">
              <a:buFont typeface="+mj-lt"/>
              <a:buAutoNum type="arabicPeriod"/>
            </a:pPr>
            <a:r>
              <a:rPr lang="en-US" sz="2800" dirty="0" smtClean="0"/>
              <a:t>Where does the change need more advocacy, according to the two axes?</a:t>
            </a:r>
          </a:p>
          <a:p>
            <a:pPr marL="514350" indent="-514350">
              <a:buFont typeface="+mj-lt"/>
              <a:buAutoNum type="arabicPeriod"/>
            </a:pPr>
            <a:r>
              <a:rPr lang="en-US" sz="2800" dirty="0" smtClean="0"/>
              <a:t>Look at the tactics and assess their appropriateness</a:t>
            </a:r>
          </a:p>
        </p:txBody>
      </p:sp>
      <p:sp>
        <p:nvSpPr>
          <p:cNvPr id="8" name="Rectangle 7"/>
          <p:cNvSpPr/>
          <p:nvPr/>
        </p:nvSpPr>
        <p:spPr>
          <a:xfrm>
            <a:off x="1941755" y="6071571"/>
            <a:ext cx="7417398" cy="523220"/>
          </a:xfrm>
          <a:prstGeom prst="rect">
            <a:avLst/>
          </a:prstGeom>
        </p:spPr>
        <p:txBody>
          <a:bodyPr wrap="square">
            <a:spAutoFit/>
          </a:bodyPr>
          <a:lstStyle/>
          <a:p>
            <a:r>
              <a:rPr lang="en-US" sz="1400" dirty="0" smtClean="0"/>
              <a:t>Source: Evaluation Innovation </a:t>
            </a:r>
            <a:r>
              <a:rPr lang="en-US" sz="1400" dirty="0" smtClean="0">
                <a:hlinkClick r:id="rId3"/>
              </a:rPr>
              <a:t>http</a:t>
            </a:r>
            <a:r>
              <a:rPr lang="en-US" sz="1400" dirty="0">
                <a:hlinkClick r:id="rId3"/>
              </a:rPr>
              <a:t>://</a:t>
            </a:r>
            <a:r>
              <a:rPr lang="en-US" sz="1400" dirty="0" smtClean="0">
                <a:hlinkClick r:id="rId3"/>
              </a:rPr>
              <a:t>www.evaluationinnovation.org/sites/default/files/Adocacy%20Strategy%20Framework.pdf</a:t>
            </a:r>
            <a:r>
              <a:rPr lang="en-US" sz="1400" dirty="0" smtClean="0"/>
              <a:t> </a:t>
            </a:r>
            <a:endParaRPr lang="en-US" sz="1400" dirty="0"/>
          </a:p>
        </p:txBody>
      </p:sp>
    </p:spTree>
    <p:extLst>
      <p:ext uri="{BB962C8B-B14F-4D97-AF65-F5344CB8AC3E}">
        <p14:creationId xmlns:p14="http://schemas.microsoft.com/office/powerpoint/2010/main" val="16526876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022"/>
            <a:ext cx="8229600" cy="1143000"/>
          </a:xfrm>
        </p:spPr>
        <p:txBody>
          <a:bodyPr/>
          <a:lstStyle/>
          <a:p>
            <a:r>
              <a:rPr lang="en-US" dirty="0" smtClean="0"/>
              <a:t>Where to Take Action?</a:t>
            </a:r>
            <a:endParaRPr lang="en-US" dirty="0"/>
          </a:p>
        </p:txBody>
      </p:sp>
      <p:sp>
        <p:nvSpPr>
          <p:cNvPr id="4" name="Rectangle 3"/>
          <p:cNvSpPr/>
          <p:nvPr/>
        </p:nvSpPr>
        <p:spPr>
          <a:xfrm>
            <a:off x="1941755" y="6071571"/>
            <a:ext cx="7417398" cy="523220"/>
          </a:xfrm>
          <a:prstGeom prst="rect">
            <a:avLst/>
          </a:prstGeom>
        </p:spPr>
        <p:txBody>
          <a:bodyPr wrap="square">
            <a:spAutoFit/>
          </a:bodyPr>
          <a:lstStyle/>
          <a:p>
            <a:r>
              <a:rPr lang="en-US" sz="1400" dirty="0" smtClean="0"/>
              <a:t>Source: Evaluation Innovation </a:t>
            </a:r>
            <a:r>
              <a:rPr lang="en-US" sz="1400" dirty="0" smtClean="0">
                <a:hlinkClick r:id="rId2"/>
              </a:rPr>
              <a:t>http</a:t>
            </a:r>
            <a:r>
              <a:rPr lang="en-US" sz="1400" dirty="0">
                <a:hlinkClick r:id="rId2"/>
              </a:rPr>
              <a:t>://</a:t>
            </a:r>
            <a:r>
              <a:rPr lang="en-US" sz="1400" dirty="0" smtClean="0">
                <a:hlinkClick r:id="rId2"/>
              </a:rPr>
              <a:t>www.evaluationinnovation.org/sites/default/files/Adocacy%20Strategy%20Framework.pdf</a:t>
            </a:r>
            <a:r>
              <a:rPr lang="en-US" sz="1400" dirty="0" smtClean="0"/>
              <a:t> </a:t>
            </a:r>
            <a:endParaRPr lang="en-US" sz="1400" dirty="0"/>
          </a:p>
        </p:txBody>
      </p:sp>
      <p:pic>
        <p:nvPicPr>
          <p:cNvPr id="7" name="Picture 6"/>
          <p:cNvPicPr>
            <a:picLocks noChangeAspect="1"/>
          </p:cNvPicPr>
          <p:nvPr/>
        </p:nvPicPr>
        <p:blipFill>
          <a:blip r:embed="rId3"/>
          <a:stretch>
            <a:fillRect/>
          </a:stretch>
        </p:blipFill>
        <p:spPr>
          <a:xfrm>
            <a:off x="3677290" y="1170200"/>
            <a:ext cx="5466710" cy="4823133"/>
          </a:xfrm>
          <a:prstGeom prst="rect">
            <a:avLst/>
          </a:prstGeom>
        </p:spPr>
      </p:pic>
      <p:sp>
        <p:nvSpPr>
          <p:cNvPr id="3" name="Content Placeholder 2"/>
          <p:cNvSpPr>
            <a:spLocks noGrp="1"/>
          </p:cNvSpPr>
          <p:nvPr>
            <p:ph idx="1"/>
          </p:nvPr>
        </p:nvSpPr>
        <p:spPr>
          <a:xfrm>
            <a:off x="344244" y="1252692"/>
            <a:ext cx="3846755" cy="4525963"/>
          </a:xfrm>
        </p:spPr>
        <p:txBody>
          <a:bodyPr/>
          <a:lstStyle/>
          <a:p>
            <a:pPr marL="514350" indent="-514350">
              <a:buFont typeface="+mj-lt"/>
              <a:buAutoNum type="arabicPeriod"/>
            </a:pPr>
            <a:r>
              <a:rPr lang="en-US" sz="2800" dirty="0" smtClean="0"/>
              <a:t>Where does the change need more advocacy, according to the two axes?</a:t>
            </a:r>
          </a:p>
          <a:p>
            <a:pPr marL="514350" indent="-514350">
              <a:buFont typeface="+mj-lt"/>
              <a:buAutoNum type="arabicPeriod"/>
            </a:pPr>
            <a:r>
              <a:rPr lang="en-US" sz="2800" dirty="0" smtClean="0"/>
              <a:t>Look at the tactics and assess their appropriateness</a:t>
            </a:r>
          </a:p>
          <a:p>
            <a:pPr marL="514350" indent="-514350">
              <a:buFont typeface="+mj-lt"/>
              <a:buAutoNum type="arabicPeriod"/>
            </a:pPr>
            <a:r>
              <a:rPr lang="en-US" sz="2800" dirty="0" smtClean="0"/>
              <a:t>Look at the tactics outside of your scope and ask “why?”</a:t>
            </a:r>
            <a:endParaRPr lang="en-US" sz="2800" dirty="0"/>
          </a:p>
        </p:txBody>
      </p:sp>
    </p:spTree>
    <p:extLst>
      <p:ext uri="{BB962C8B-B14F-4D97-AF65-F5344CB8AC3E}">
        <p14:creationId xmlns:p14="http://schemas.microsoft.com/office/powerpoint/2010/main" val="5916285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Consider:</a:t>
            </a:r>
            <a:endParaRPr lang="en-US" dirty="0"/>
          </a:p>
        </p:txBody>
      </p:sp>
      <p:sp>
        <p:nvSpPr>
          <p:cNvPr id="3" name="Content Placeholder 2"/>
          <p:cNvSpPr>
            <a:spLocks noGrp="1"/>
          </p:cNvSpPr>
          <p:nvPr>
            <p:ph idx="1"/>
          </p:nvPr>
        </p:nvSpPr>
        <p:spPr>
          <a:xfrm>
            <a:off x="457200" y="1047466"/>
            <a:ext cx="8229600" cy="5379720"/>
          </a:xfrm>
        </p:spPr>
        <p:txBody>
          <a:bodyPr/>
          <a:lstStyle/>
          <a:p>
            <a:r>
              <a:rPr lang="en-US" sz="2800" dirty="0"/>
              <a:t>Who else is working on this issue</a:t>
            </a:r>
            <a:r>
              <a:rPr lang="en-US" sz="2800" dirty="0" smtClean="0"/>
              <a:t>?</a:t>
            </a:r>
          </a:p>
          <a:p>
            <a:pPr lvl="1"/>
            <a:r>
              <a:rPr lang="en-US" sz="2400" dirty="0" smtClean="0"/>
              <a:t>Support and Opposition</a:t>
            </a:r>
            <a:endParaRPr lang="en-US" sz="2400" dirty="0"/>
          </a:p>
          <a:p>
            <a:r>
              <a:rPr lang="en-US" sz="2800" dirty="0" smtClean="0"/>
              <a:t>Clarify assumptions about how change occurs</a:t>
            </a:r>
          </a:p>
          <a:p>
            <a:pPr lvl="1"/>
            <a:r>
              <a:rPr lang="en-US" sz="2400" dirty="0"/>
              <a:t>e</a:t>
            </a:r>
            <a:r>
              <a:rPr lang="en-US" sz="2400" dirty="0" smtClean="0"/>
              <a:t>.g., Grassroots vs Insider Advocacy, Community vs Industry-Lead</a:t>
            </a:r>
          </a:p>
          <a:p>
            <a:pPr lvl="2"/>
            <a:r>
              <a:rPr lang="en-US" sz="2000" dirty="0" smtClean="0"/>
              <a:t>Either/Or vs Both/And</a:t>
            </a:r>
          </a:p>
          <a:p>
            <a:r>
              <a:rPr lang="en-US" sz="2800" dirty="0" smtClean="0"/>
              <a:t>Consider the role of the public in creating and sustaining change</a:t>
            </a:r>
          </a:p>
          <a:p>
            <a:r>
              <a:rPr lang="en-US" sz="2800" dirty="0" smtClean="0"/>
              <a:t>Consider the role of PR/communications throughout </a:t>
            </a:r>
          </a:p>
          <a:p>
            <a:r>
              <a:rPr lang="en-US" sz="2800" dirty="0" smtClean="0"/>
              <a:t>How might contextual shifts (political, social, economic) alter your strategy?</a:t>
            </a:r>
          </a:p>
          <a:p>
            <a:pPr lvl="1"/>
            <a:endParaRPr lang="en-US" sz="2400" dirty="0"/>
          </a:p>
        </p:txBody>
      </p:sp>
    </p:spTree>
    <p:extLst>
      <p:ext uri="{BB962C8B-B14F-4D97-AF65-F5344CB8AC3E}">
        <p14:creationId xmlns:p14="http://schemas.microsoft.com/office/powerpoint/2010/main" val="26019445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Are We Moving the Needle?</a:t>
            </a:r>
            <a:endParaRPr lang="en-US" sz="3600" dirty="0"/>
          </a:p>
        </p:txBody>
      </p:sp>
      <p:pic>
        <p:nvPicPr>
          <p:cNvPr id="4" name="Content Placeholder 3"/>
          <p:cNvPicPr>
            <a:picLocks noGrp="1" noChangeAspect="1"/>
          </p:cNvPicPr>
          <p:nvPr>
            <p:ph idx="1"/>
          </p:nvPr>
        </p:nvPicPr>
        <p:blipFill>
          <a:blip r:embed="rId2"/>
          <a:stretch>
            <a:fillRect/>
          </a:stretch>
        </p:blipFill>
        <p:spPr>
          <a:xfrm>
            <a:off x="961374" y="120349"/>
            <a:ext cx="7221252" cy="6585251"/>
          </a:xfrm>
          <a:prstGeom prst="rect">
            <a:avLst/>
          </a:prstGeom>
        </p:spPr>
      </p:pic>
      <p:sp>
        <p:nvSpPr>
          <p:cNvPr id="5" name="Rectangle 4"/>
          <p:cNvSpPr/>
          <p:nvPr/>
        </p:nvSpPr>
        <p:spPr>
          <a:xfrm>
            <a:off x="5691116" y="873457"/>
            <a:ext cx="1992574" cy="476306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698542" y="873434"/>
            <a:ext cx="1992574" cy="476306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994846" y="873457"/>
            <a:ext cx="1703696" cy="476306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970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9354"/>
            <a:ext cx="8229600" cy="1143000"/>
          </a:xfrm>
        </p:spPr>
        <p:txBody>
          <a:bodyPr/>
          <a:lstStyle/>
          <a:p>
            <a:r>
              <a:rPr lang="en-US" dirty="0" smtClean="0"/>
              <a:t>Questions?</a:t>
            </a:r>
            <a:endParaRPr lang="en-US" dirty="0"/>
          </a:p>
        </p:txBody>
      </p:sp>
      <p:sp>
        <p:nvSpPr>
          <p:cNvPr id="3" name="Content Placeholder 2"/>
          <p:cNvSpPr>
            <a:spLocks noGrp="1"/>
          </p:cNvSpPr>
          <p:nvPr>
            <p:ph idx="1"/>
          </p:nvPr>
        </p:nvSpPr>
        <p:spPr>
          <a:xfrm>
            <a:off x="457200" y="2593075"/>
            <a:ext cx="8229600" cy="3533088"/>
          </a:xfrm>
        </p:spPr>
        <p:txBody>
          <a:bodyPr/>
          <a:lstStyle/>
          <a:p>
            <a:r>
              <a:rPr lang="en-US" dirty="0" smtClean="0"/>
              <a:t>Later in the Day: Putting the framework into action</a:t>
            </a:r>
            <a:endParaRPr lang="en-US" dirty="0"/>
          </a:p>
        </p:txBody>
      </p:sp>
    </p:spTree>
    <p:extLst>
      <p:ext uri="{BB962C8B-B14F-4D97-AF65-F5344CB8AC3E}">
        <p14:creationId xmlns:p14="http://schemas.microsoft.com/office/powerpoint/2010/main" val="41654489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0746" y="2874303"/>
            <a:ext cx="7589520" cy="1354217"/>
          </a:xfrm>
        </p:spPr>
        <p:txBody>
          <a:bodyPr/>
          <a:lstStyle/>
          <a:p>
            <a:pPr>
              <a:lnSpc>
                <a:spcPct val="100000"/>
              </a:lnSpc>
            </a:pPr>
            <a:r>
              <a:rPr lang="en-US" sz="4800" dirty="0" smtClean="0"/>
              <a:t>Demystifying Lobbying: </a:t>
            </a:r>
            <a:r>
              <a:rPr lang="en-US" sz="4000" dirty="0" smtClean="0"/>
              <a:t/>
            </a:r>
            <a:br>
              <a:rPr lang="en-US" sz="4000" dirty="0" smtClean="0"/>
            </a:br>
            <a:r>
              <a:rPr lang="en-US" sz="4000" b="0" i="1" dirty="0" smtClean="0">
                <a:latin typeface="Garamond" charset="0"/>
                <a:ea typeface="Garamond" charset="0"/>
                <a:cs typeface="Garamond" charset="0"/>
              </a:rPr>
              <a:t>A Primer for Public Health Advocacy </a:t>
            </a:r>
            <a:endParaRPr lang="en-US" sz="4000" b="0" i="1" dirty="0">
              <a:latin typeface="Garamond" charset="0"/>
              <a:ea typeface="Garamond" charset="0"/>
              <a:cs typeface="Garamond" charset="0"/>
            </a:endParaRPr>
          </a:p>
        </p:txBody>
      </p:sp>
      <p:sp>
        <p:nvSpPr>
          <p:cNvPr id="3" name="Subtitle 2"/>
          <p:cNvSpPr>
            <a:spLocks noGrp="1"/>
          </p:cNvSpPr>
          <p:nvPr>
            <p:ph type="subTitle" idx="1"/>
          </p:nvPr>
        </p:nvSpPr>
        <p:spPr>
          <a:xfrm>
            <a:off x="1000746" y="5366010"/>
            <a:ext cx="7589520" cy="1143903"/>
          </a:xfrm>
        </p:spPr>
        <p:txBody>
          <a:bodyPr/>
          <a:lstStyle/>
          <a:p>
            <a:endParaRPr lang="en-US" sz="2400" dirty="0"/>
          </a:p>
          <a:p>
            <a:pPr>
              <a:spcAft>
                <a:spcPts val="0"/>
              </a:spcAft>
            </a:pPr>
            <a:r>
              <a:rPr lang="en-US" sz="2800" dirty="0" smtClean="0"/>
              <a:t>Madeline Morcelle, </a:t>
            </a:r>
            <a:r>
              <a:rPr lang="en-US" sz="2800" dirty="0"/>
              <a:t>JD, </a:t>
            </a:r>
            <a:r>
              <a:rPr lang="en-US" sz="2800" dirty="0" smtClean="0"/>
              <a:t>MPH</a:t>
            </a:r>
            <a:endParaRPr lang="en-US" sz="2800" b="0" dirty="0"/>
          </a:p>
          <a:p>
            <a:endParaRPr lang="en-US" dirty="0"/>
          </a:p>
        </p:txBody>
      </p:sp>
    </p:spTree>
    <p:extLst>
      <p:ext uri="{BB962C8B-B14F-4D97-AF65-F5344CB8AC3E}">
        <p14:creationId xmlns:p14="http://schemas.microsoft.com/office/powerpoint/2010/main" val="40589851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927278" y="425003"/>
            <a:ext cx="1352281" cy="1077218"/>
          </a:xfrm>
          <a:prstGeom prst="rect">
            <a:avLst/>
          </a:prstGeom>
          <a:noFill/>
        </p:spPr>
        <p:txBody>
          <a:bodyPr wrap="square" rtlCol="0">
            <a:spAutoFit/>
          </a:bodyPr>
          <a:lstStyle/>
          <a:p>
            <a:r>
              <a:rPr lang="en-US" sz="3200" b="1" dirty="0">
                <a:solidFill>
                  <a:schemeClr val="bg1"/>
                </a:solidFill>
              </a:rPr>
              <a:t>CAN Forum</a:t>
            </a:r>
          </a:p>
        </p:txBody>
      </p:sp>
      <p:sp>
        <p:nvSpPr>
          <p:cNvPr id="6" name="Rectangle 5"/>
          <p:cNvSpPr/>
          <p:nvPr/>
        </p:nvSpPr>
        <p:spPr>
          <a:xfrm>
            <a:off x="6659593" y="3079902"/>
            <a:ext cx="1687133" cy="1938992"/>
          </a:xfrm>
          <a:prstGeom prst="rect">
            <a:avLst/>
          </a:prstGeom>
        </p:spPr>
        <p:txBody>
          <a:bodyPr wrap="square">
            <a:spAutoFit/>
          </a:bodyPr>
          <a:lstStyle/>
          <a:p>
            <a:pPr algn="ctr"/>
            <a:r>
              <a:rPr lang="en-US" sz="2400" b="1" dirty="0">
                <a:solidFill>
                  <a:schemeClr val="bg1"/>
                </a:solidFill>
              </a:rPr>
              <a:t>Continual Learning</a:t>
            </a:r>
          </a:p>
          <a:p>
            <a:pPr algn="ctr"/>
            <a:r>
              <a:rPr lang="en-US" sz="2400" b="1" dirty="0">
                <a:solidFill>
                  <a:schemeClr val="bg1"/>
                </a:solidFill>
              </a:rPr>
              <a:t>-</a:t>
            </a:r>
          </a:p>
          <a:p>
            <a:pPr algn="ctr"/>
            <a:r>
              <a:rPr lang="en-US" sz="2400" b="1" dirty="0">
                <a:solidFill>
                  <a:schemeClr val="bg1"/>
                </a:solidFill>
              </a:rPr>
              <a:t>Self Motivation</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430" y="5775917"/>
            <a:ext cx="1348634" cy="640080"/>
          </a:xfrm>
          <a:prstGeom prst="rect">
            <a:avLst/>
          </a:prstGeom>
        </p:spPr>
      </p:pic>
      <p:sp>
        <p:nvSpPr>
          <p:cNvPr id="2" name="Date Placeholder 1"/>
          <p:cNvSpPr>
            <a:spLocks noGrp="1"/>
          </p:cNvSpPr>
          <p:nvPr>
            <p:ph type="dt" sz="half" idx="4294967295"/>
          </p:nvPr>
        </p:nvSpPr>
        <p:spPr>
          <a:xfrm>
            <a:off x="5014658" y="6048643"/>
            <a:ext cx="3305332" cy="362435"/>
          </a:xfrm>
          <a:prstGeom prst="rect">
            <a:avLst/>
          </a:prstGeom>
        </p:spPr>
        <p:txBody>
          <a:bodyPr/>
          <a:lstStyle/>
          <a:p>
            <a:pPr algn="r"/>
            <a:endParaRPr lang="en-US" dirty="0"/>
          </a:p>
        </p:txBody>
      </p:sp>
    </p:spTree>
    <p:extLst>
      <p:ext uri="{BB962C8B-B14F-4D97-AF65-F5344CB8AC3E}">
        <p14:creationId xmlns:p14="http://schemas.microsoft.com/office/powerpoint/2010/main" val="30026433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750888" y="1314381"/>
            <a:ext cx="7945437" cy="615950"/>
          </a:xfrm>
        </p:spPr>
        <p:txBody>
          <a:bodyPr/>
          <a:lstStyle/>
          <a:p>
            <a:pPr eaLnBrk="1" hangingPunct="1"/>
            <a:r>
              <a:rPr lang="en-US" sz="4000">
                <a:latin typeface="Arial" pitchFamily="34" charset="0"/>
                <a:ea typeface="ＭＳ Ｐゴシック" charset="-128"/>
              </a:rPr>
              <a:t>Value of Public Health Law</a:t>
            </a:r>
          </a:p>
        </p:txBody>
      </p:sp>
      <p:sp>
        <p:nvSpPr>
          <p:cNvPr id="17410" name="Content Placeholder 2"/>
          <p:cNvSpPr>
            <a:spLocks noGrp="1"/>
          </p:cNvSpPr>
          <p:nvPr>
            <p:ph idx="1"/>
          </p:nvPr>
        </p:nvSpPr>
        <p:spPr>
          <a:xfrm>
            <a:off x="750888" y="2153593"/>
            <a:ext cx="4876800" cy="3534301"/>
          </a:xfrm>
        </p:spPr>
        <p:txBody>
          <a:bodyPr/>
          <a:lstStyle/>
          <a:p>
            <a:pPr marL="0" indent="0" eaLnBrk="1" hangingPunct="1"/>
            <a:r>
              <a:rPr lang="en-US" sz="2400" dirty="0">
                <a:latin typeface="Arial" pitchFamily="34" charset="0"/>
                <a:ea typeface="ＭＳ Ｐゴシック" charset="-128"/>
              </a:rPr>
              <a:t>Laws can solve public health </a:t>
            </a:r>
            <a:r>
              <a:rPr lang="en-US" sz="2400" dirty="0" smtClean="0">
                <a:latin typeface="Arial" pitchFamily="34" charset="0"/>
                <a:ea typeface="ＭＳ Ｐゴシック" charset="-128"/>
              </a:rPr>
              <a:t>challenges:</a:t>
            </a:r>
            <a:endParaRPr lang="en-US" sz="2400" dirty="0">
              <a:latin typeface="Arial" pitchFamily="34" charset="0"/>
              <a:ea typeface="ＭＳ Ｐゴシック" charset="-128"/>
            </a:endParaRPr>
          </a:p>
          <a:p>
            <a:pPr lvl="1" eaLnBrk="1" hangingPunct="1"/>
            <a:r>
              <a:rPr lang="en-US" sz="2000" dirty="0" smtClean="0">
                <a:latin typeface="Arial" pitchFamily="34" charset="0"/>
                <a:ea typeface="ＭＳ Ｐゴシック" charset="-128"/>
              </a:rPr>
              <a:t>Second-hand </a:t>
            </a:r>
            <a:r>
              <a:rPr lang="en-US" sz="2000" dirty="0">
                <a:latin typeface="Arial" pitchFamily="34" charset="0"/>
                <a:ea typeface="ＭＳ Ｐゴシック" charset="-128"/>
              </a:rPr>
              <a:t>smoking laws</a:t>
            </a:r>
          </a:p>
          <a:p>
            <a:pPr lvl="1"/>
            <a:r>
              <a:rPr lang="en-US" sz="2000" dirty="0">
                <a:latin typeface="Arial" pitchFamily="34" charset="0"/>
                <a:ea typeface="ＭＳ Ｐゴシック" charset="-128"/>
              </a:rPr>
              <a:t>Regulation of medical marijuana in the interest of public </a:t>
            </a:r>
            <a:r>
              <a:rPr lang="en-US" sz="2000" dirty="0" smtClean="0">
                <a:latin typeface="Arial" pitchFamily="34" charset="0"/>
                <a:ea typeface="ＭＳ Ｐゴシック" charset="-128"/>
              </a:rPr>
              <a:t>health</a:t>
            </a:r>
          </a:p>
          <a:p>
            <a:pPr lvl="1"/>
            <a:r>
              <a:rPr lang="en-US" sz="2000" dirty="0">
                <a:latin typeface="Arial" pitchFamily="34" charset="0"/>
                <a:ea typeface="ＭＳ Ｐゴシック" charset="-128"/>
              </a:rPr>
              <a:t>Provision of emergency medical </a:t>
            </a:r>
            <a:r>
              <a:rPr lang="en-US" sz="2000" dirty="0" smtClean="0">
                <a:latin typeface="Arial" pitchFamily="34" charset="0"/>
                <a:ea typeface="ＭＳ Ｐゴシック" charset="-128"/>
              </a:rPr>
              <a:t>services</a:t>
            </a:r>
          </a:p>
          <a:p>
            <a:pPr lvl="1" eaLnBrk="1" hangingPunct="1"/>
            <a:r>
              <a:rPr lang="en-US" sz="2000" dirty="0" smtClean="0">
                <a:latin typeface="Arial" pitchFamily="34" charset="0"/>
                <a:ea typeface="ＭＳ Ｐゴシック" charset="-128"/>
              </a:rPr>
              <a:t>Air </a:t>
            </a:r>
            <a:r>
              <a:rPr lang="en-US" sz="2000" dirty="0">
                <a:latin typeface="Arial" pitchFamily="34" charset="0"/>
                <a:ea typeface="ＭＳ Ｐゴシック" charset="-128"/>
              </a:rPr>
              <a:t>bag requirements</a:t>
            </a:r>
          </a:p>
          <a:p>
            <a:pPr lvl="1" eaLnBrk="1" hangingPunct="1"/>
            <a:r>
              <a:rPr lang="en-US" sz="2000" dirty="0">
                <a:solidFill>
                  <a:srgbClr val="008877"/>
                </a:solidFill>
                <a:latin typeface="Arial" pitchFamily="34" charset="0"/>
                <a:ea typeface="ＭＳ Ｐゴシック" charset="-128"/>
              </a:rPr>
              <a:t>Vaccination</a:t>
            </a:r>
            <a:r>
              <a:rPr lang="en-US" sz="2000" dirty="0">
                <a:latin typeface="Arial" pitchFamily="34" charset="0"/>
                <a:ea typeface="ＭＳ Ｐゴシック" charset="-128"/>
              </a:rPr>
              <a:t> requirements</a:t>
            </a:r>
          </a:p>
        </p:txBody>
      </p:sp>
      <p:pic>
        <p:nvPicPr>
          <p:cNvPr id="17411" name="Picture 4" descr="H:\Documents\Long-term communications planning\Network small pictures\iStock_000011719014XSmall.jpg"/>
          <p:cNvPicPr>
            <a:picLocks noChangeAspect="1" noChangeArrowheads="1"/>
          </p:cNvPicPr>
          <p:nvPr/>
        </p:nvPicPr>
        <p:blipFill>
          <a:blip r:embed="rId3"/>
          <a:srcRect/>
          <a:stretch>
            <a:fillRect/>
          </a:stretch>
        </p:blipFill>
        <p:spPr bwMode="auto">
          <a:xfrm>
            <a:off x="5457825" y="2514600"/>
            <a:ext cx="3238500" cy="2149475"/>
          </a:xfrm>
          <a:prstGeom prst="rect">
            <a:avLst/>
          </a:prstGeom>
          <a:noFill/>
          <a:ln w="3175">
            <a:solidFill>
              <a:schemeClr val="tx1"/>
            </a:solidFill>
            <a:miter lim="800000"/>
            <a:headEnd/>
            <a:tailEnd/>
          </a:ln>
        </p:spPr>
      </p:pic>
      <p:sp>
        <p:nvSpPr>
          <p:cNvPr id="17412" name="TextBox 4"/>
          <p:cNvSpPr txBox="1">
            <a:spLocks noChangeArrowheads="1"/>
          </p:cNvSpPr>
          <p:nvPr/>
        </p:nvSpPr>
        <p:spPr bwMode="auto">
          <a:xfrm>
            <a:off x="0" y="6488113"/>
            <a:ext cx="430213" cy="369887"/>
          </a:xfrm>
          <a:prstGeom prst="rect">
            <a:avLst/>
          </a:prstGeom>
          <a:noFill/>
          <a:ln w="9525">
            <a:noFill/>
            <a:miter lim="800000"/>
            <a:headEnd/>
            <a:tailEnd/>
          </a:ln>
        </p:spPr>
        <p:txBody>
          <a:bodyPr>
            <a:spAutoFit/>
          </a:bodyPr>
          <a:lstStyle/>
          <a:p>
            <a:endParaRPr lang="en-US">
              <a:solidFill>
                <a:srgbClr val="FEFEFE"/>
              </a:solidFill>
            </a:endParaRPr>
          </a:p>
        </p:txBody>
      </p:sp>
    </p:spTree>
    <p:extLst>
      <p:ext uri="{BB962C8B-B14F-4D97-AF65-F5344CB8AC3E}">
        <p14:creationId xmlns:p14="http://schemas.microsoft.com/office/powerpoint/2010/main" val="29102778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622300" y="1186232"/>
            <a:ext cx="8682121" cy="553998"/>
          </a:xfrm>
        </p:spPr>
        <p:txBody>
          <a:bodyPr/>
          <a:lstStyle/>
          <a:p>
            <a:pPr eaLnBrk="1" hangingPunct="1"/>
            <a:r>
              <a:rPr lang="en-US" sz="3600" dirty="0" smtClean="0">
                <a:latin typeface="Arial" pitchFamily="34" charset="0"/>
                <a:ea typeface="ＭＳ Ｐゴシック" charset="-128"/>
              </a:rPr>
              <a:t>The Network for Public Health Law</a:t>
            </a:r>
            <a:endParaRPr lang="en-US" sz="3600" dirty="0">
              <a:latin typeface="Arial" pitchFamily="34" charset="0"/>
              <a:ea typeface="ＭＳ Ｐゴシック" charset="-128"/>
            </a:endParaRPr>
          </a:p>
        </p:txBody>
      </p:sp>
      <p:sp>
        <p:nvSpPr>
          <p:cNvPr id="22530" name="Content Placeholder 2"/>
          <p:cNvSpPr>
            <a:spLocks noGrp="1"/>
          </p:cNvSpPr>
          <p:nvPr>
            <p:ph idx="1"/>
          </p:nvPr>
        </p:nvSpPr>
        <p:spPr>
          <a:xfrm>
            <a:off x="787400" y="1944231"/>
            <a:ext cx="7366000" cy="1113125"/>
          </a:xfrm>
        </p:spPr>
        <p:txBody>
          <a:bodyPr/>
          <a:lstStyle/>
          <a:p>
            <a:pPr lvl="1"/>
            <a:r>
              <a:rPr lang="en-US" sz="2400" dirty="0" smtClean="0"/>
              <a:t>Provides legal technical assistance</a:t>
            </a:r>
            <a:r>
              <a:rPr lang="en-US" sz="2400" dirty="0"/>
              <a:t>, training and resources </a:t>
            </a:r>
            <a:r>
              <a:rPr lang="en-US" sz="2400" dirty="0" smtClean="0"/>
              <a:t>to advance public health nationally</a:t>
            </a:r>
            <a:endParaRPr lang="en-US" sz="2400" dirty="0">
              <a:latin typeface="Calibri" pitchFamily="34" charset="0"/>
            </a:endParaRPr>
          </a:p>
          <a:p>
            <a:pPr lvl="1" eaLnBrk="1" hangingPunct="1"/>
            <a:endParaRPr lang="en-US" dirty="0">
              <a:latin typeface="Arial" pitchFamily="34" charset="0"/>
              <a:ea typeface="ＭＳ Ｐゴシック" charset="-128"/>
            </a:endParaRPr>
          </a:p>
        </p:txBody>
      </p:sp>
      <p:sp>
        <p:nvSpPr>
          <p:cNvPr id="22531" name="TextBox 3"/>
          <p:cNvSpPr txBox="1">
            <a:spLocks noChangeArrowheads="1"/>
          </p:cNvSpPr>
          <p:nvPr/>
        </p:nvSpPr>
        <p:spPr bwMode="auto">
          <a:xfrm>
            <a:off x="704850" y="6069556"/>
            <a:ext cx="7696200" cy="381000"/>
          </a:xfrm>
          <a:prstGeom prst="rect">
            <a:avLst/>
          </a:prstGeom>
          <a:noFill/>
          <a:ln w="9525">
            <a:noFill/>
            <a:miter lim="800000"/>
            <a:headEnd/>
            <a:tailEnd/>
          </a:ln>
        </p:spPr>
        <p:txBody>
          <a:bodyPr>
            <a:spAutoFit/>
          </a:bodyPr>
          <a:lstStyle/>
          <a:p>
            <a:r>
              <a:rPr lang="en-US" dirty="0">
                <a:solidFill>
                  <a:srgbClr val="404040"/>
                </a:solidFill>
                <a:latin typeface="Calibri" pitchFamily="34" charset="0"/>
              </a:rPr>
              <a:t>Technical assistance does </a:t>
            </a:r>
            <a:r>
              <a:rPr lang="en-US" dirty="0" smtClean="0">
                <a:solidFill>
                  <a:srgbClr val="404040"/>
                </a:solidFill>
                <a:latin typeface="Calibri" pitchFamily="34" charset="0"/>
              </a:rPr>
              <a:t>not </a:t>
            </a:r>
            <a:r>
              <a:rPr lang="en-US" dirty="0">
                <a:solidFill>
                  <a:srgbClr val="404040"/>
                </a:solidFill>
                <a:latin typeface="Calibri" pitchFamily="34" charset="0"/>
              </a:rPr>
              <a:t>include providing legal advice or representation. </a:t>
            </a:r>
          </a:p>
        </p:txBody>
      </p:sp>
      <p:pic>
        <p:nvPicPr>
          <p:cNvPr id="5" name="Picture 16" descr="G:\Network Marketing\Marketing toolkit long term\map files\Network_RegionsMap.jpg"/>
          <p:cNvPicPr>
            <a:picLocks noChangeAspect="1" noChangeArrowheads="1"/>
          </p:cNvPicPr>
          <p:nvPr/>
        </p:nvPicPr>
        <p:blipFill>
          <a:blip r:embed="rId3"/>
          <a:srcRect/>
          <a:stretch>
            <a:fillRect/>
          </a:stretch>
        </p:blipFill>
        <p:spPr bwMode="auto">
          <a:xfrm>
            <a:off x="704850" y="2907727"/>
            <a:ext cx="7531100" cy="2974688"/>
          </a:xfrm>
          <a:prstGeom prst="rect">
            <a:avLst/>
          </a:prstGeom>
          <a:noFill/>
          <a:ln w="9525">
            <a:noFill/>
            <a:miter lim="800000"/>
            <a:headEnd/>
            <a:tailEnd/>
          </a:ln>
        </p:spPr>
      </p:pic>
    </p:spTree>
    <p:extLst>
      <p:ext uri="{BB962C8B-B14F-4D97-AF65-F5344CB8AC3E}">
        <p14:creationId xmlns:p14="http://schemas.microsoft.com/office/powerpoint/2010/main" val="18357744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787400" y="1039183"/>
            <a:ext cx="7945437" cy="492443"/>
          </a:xfrm>
        </p:spPr>
        <p:txBody>
          <a:bodyPr/>
          <a:lstStyle/>
          <a:p>
            <a:pPr eaLnBrk="1" hangingPunct="1"/>
            <a:r>
              <a:rPr lang="en-US" sz="3200" dirty="0" smtClean="0">
                <a:latin typeface="Arial" pitchFamily="34" charset="0"/>
                <a:ea typeface="ＭＳ Ｐゴシック" charset="-128"/>
              </a:rPr>
              <a:t>What We Do</a:t>
            </a:r>
            <a:endParaRPr lang="en-US" sz="3200" dirty="0">
              <a:latin typeface="Arial" pitchFamily="34" charset="0"/>
              <a:ea typeface="ＭＳ Ｐゴシック" charset="-128"/>
            </a:endParaRPr>
          </a:p>
        </p:txBody>
      </p:sp>
      <p:sp>
        <p:nvSpPr>
          <p:cNvPr id="22530" name="Content Placeholder 2"/>
          <p:cNvSpPr>
            <a:spLocks noGrp="1"/>
          </p:cNvSpPr>
          <p:nvPr>
            <p:ph idx="1"/>
          </p:nvPr>
        </p:nvSpPr>
        <p:spPr>
          <a:xfrm>
            <a:off x="787400" y="1615029"/>
            <a:ext cx="8230437" cy="5613845"/>
          </a:xfrm>
        </p:spPr>
        <p:txBody>
          <a:bodyPr/>
          <a:lstStyle/>
          <a:p>
            <a:pPr lvl="1">
              <a:lnSpc>
                <a:spcPct val="120000"/>
              </a:lnSpc>
              <a:spcAft>
                <a:spcPts val="110"/>
              </a:spcAft>
            </a:pPr>
            <a:r>
              <a:rPr lang="en-US" sz="1800" dirty="0" smtClean="0">
                <a:latin typeface="Arial" pitchFamily="34" charset="0"/>
                <a:ea typeface="ＭＳ Ｐゴシック" charset="-128"/>
              </a:rPr>
              <a:t>Technical Assistance*</a:t>
            </a:r>
            <a:br>
              <a:rPr lang="en-US" sz="1800" dirty="0" smtClean="0">
                <a:latin typeface="Arial" pitchFamily="34" charset="0"/>
                <a:ea typeface="ＭＳ Ｐゴシック" charset="-128"/>
              </a:rPr>
            </a:br>
            <a:r>
              <a:rPr lang="en-US" sz="1500" i="1" dirty="0" smtClean="0">
                <a:latin typeface="Arial" pitchFamily="34" charset="0"/>
                <a:ea typeface="ＭＳ Ｐゴシック" charset="-128"/>
              </a:rPr>
              <a:t>   </a:t>
            </a:r>
            <a:r>
              <a:rPr lang="en-US" sz="1500" b="0" i="1" dirty="0" smtClean="0">
                <a:solidFill>
                  <a:schemeClr val="tx1"/>
                </a:solidFill>
                <a:latin typeface="Calibri" pitchFamily="34" charset="0"/>
              </a:rPr>
              <a:t>*</a:t>
            </a:r>
            <a:r>
              <a:rPr lang="en-US" sz="1500" b="0" i="1" dirty="0">
                <a:solidFill>
                  <a:schemeClr val="tx1"/>
                </a:solidFill>
                <a:latin typeface="Calibri" pitchFamily="34" charset="0"/>
              </a:rPr>
              <a:t>Does not include legal advice or representation. </a:t>
            </a:r>
            <a:endParaRPr lang="en-US" sz="1500" b="0" i="1" dirty="0" smtClean="0">
              <a:solidFill>
                <a:schemeClr val="tx1"/>
              </a:solidFill>
              <a:latin typeface="Arial" pitchFamily="34" charset="0"/>
              <a:ea typeface="ＭＳ Ｐゴシック" charset="-128"/>
            </a:endParaRPr>
          </a:p>
          <a:p>
            <a:pPr marL="514350" lvl="2" indent="-285750">
              <a:spcAft>
                <a:spcPts val="110"/>
              </a:spcAft>
              <a:buFont typeface="Arial" charset="0"/>
              <a:buChar char="•"/>
            </a:pPr>
            <a:r>
              <a:rPr lang="en-US" sz="1600" dirty="0" smtClean="0">
                <a:latin typeface="Arial" pitchFamily="34" charset="0"/>
                <a:ea typeface="ＭＳ Ｐゴシック" charset="-128"/>
              </a:rPr>
              <a:t>Strategizing about potential legal options</a:t>
            </a:r>
          </a:p>
          <a:p>
            <a:pPr marL="514350" lvl="2" indent="-285750">
              <a:spcAft>
                <a:spcPts val="110"/>
              </a:spcAft>
              <a:buFont typeface="Arial" charset="0"/>
              <a:buChar char="•"/>
            </a:pPr>
            <a:r>
              <a:rPr lang="en-US" sz="1600" dirty="0" smtClean="0">
                <a:latin typeface="Arial" pitchFamily="34" charset="0"/>
                <a:ea typeface="ＭＳ Ｐゴシック" charset="-128"/>
              </a:rPr>
              <a:t>Help finding experts, resources and tools</a:t>
            </a:r>
          </a:p>
          <a:p>
            <a:pPr marL="514350" lvl="2" indent="-285750">
              <a:spcAft>
                <a:spcPts val="110"/>
              </a:spcAft>
              <a:buFont typeface="Arial" charset="0"/>
              <a:buChar char="•"/>
            </a:pPr>
            <a:r>
              <a:rPr lang="en-US" sz="1600" dirty="0" smtClean="0">
                <a:latin typeface="Arial" pitchFamily="34" charset="0"/>
                <a:ea typeface="ＭＳ Ｐゴシック" charset="-128"/>
              </a:rPr>
              <a:t>Support to develop, implement, and enforce legislation, </a:t>
            </a:r>
            <a:br>
              <a:rPr lang="en-US" sz="1600" dirty="0" smtClean="0">
                <a:latin typeface="Arial" pitchFamily="34" charset="0"/>
                <a:ea typeface="ＭＳ Ｐゴシック" charset="-128"/>
              </a:rPr>
            </a:br>
            <a:r>
              <a:rPr lang="en-US" sz="1600" dirty="0" smtClean="0">
                <a:latin typeface="Arial" pitchFamily="34" charset="0"/>
                <a:ea typeface="ＭＳ Ｐゴシック" charset="-128"/>
              </a:rPr>
              <a:t>statutes or regulations</a:t>
            </a:r>
            <a:br>
              <a:rPr lang="en-US" sz="1600" dirty="0" smtClean="0">
                <a:latin typeface="Arial" pitchFamily="34" charset="0"/>
                <a:ea typeface="ＭＳ Ｐゴシック" charset="-128"/>
              </a:rPr>
            </a:br>
            <a:endParaRPr lang="en-US" sz="500" dirty="0" smtClean="0">
              <a:latin typeface="Arial" pitchFamily="34" charset="0"/>
              <a:ea typeface="ＭＳ Ｐゴシック" charset="-128"/>
            </a:endParaRPr>
          </a:p>
          <a:p>
            <a:pPr lvl="1">
              <a:lnSpc>
                <a:spcPct val="120000"/>
              </a:lnSpc>
              <a:spcAft>
                <a:spcPts val="110"/>
              </a:spcAft>
            </a:pPr>
            <a:r>
              <a:rPr lang="en-US" sz="1800" dirty="0" smtClean="0">
                <a:latin typeface="Arial" pitchFamily="34" charset="0"/>
                <a:ea typeface="ＭＳ Ｐゴシック" charset="-128"/>
              </a:rPr>
              <a:t>Resources</a:t>
            </a:r>
          </a:p>
          <a:p>
            <a:pPr marL="514350" lvl="2" indent="-285750">
              <a:spcAft>
                <a:spcPts val="110"/>
              </a:spcAft>
              <a:buFont typeface="Arial" charset="0"/>
              <a:buChar char="•"/>
            </a:pPr>
            <a:r>
              <a:rPr lang="en-US" sz="1600" dirty="0">
                <a:latin typeface="Arial" pitchFamily="34" charset="0"/>
                <a:ea typeface="ＭＳ Ｐゴシック" charset="-128"/>
              </a:rPr>
              <a:t>Library of legal assistance questions and answers</a:t>
            </a:r>
          </a:p>
          <a:p>
            <a:pPr marL="514350" lvl="2" indent="-285750">
              <a:spcAft>
                <a:spcPts val="110"/>
              </a:spcAft>
              <a:buFont typeface="Arial" charset="0"/>
              <a:buChar char="•"/>
            </a:pPr>
            <a:r>
              <a:rPr lang="en-US" sz="1600" dirty="0" smtClean="0">
                <a:latin typeface="Arial" pitchFamily="34" charset="0"/>
                <a:ea typeface="ＭＳ Ｐゴシック" charset="-128"/>
              </a:rPr>
              <a:t>Network </a:t>
            </a:r>
            <a:r>
              <a:rPr lang="en-US" sz="1600" dirty="0">
                <a:latin typeface="Arial" pitchFamily="34" charset="0"/>
                <a:ea typeface="ＭＳ Ｐゴシック" charset="-128"/>
              </a:rPr>
              <a:t>products, such as fact sheets, tables </a:t>
            </a:r>
            <a:r>
              <a:rPr lang="en-US" sz="1600" dirty="0" smtClean="0">
                <a:latin typeface="Arial" pitchFamily="34" charset="0"/>
                <a:ea typeface="ＭＳ Ｐゴシック" charset="-128"/>
              </a:rPr>
              <a:t>of </a:t>
            </a:r>
            <a:br>
              <a:rPr lang="en-US" sz="1600" dirty="0" smtClean="0">
                <a:latin typeface="Arial" pitchFamily="34" charset="0"/>
                <a:ea typeface="ＭＳ Ｐゴシック" charset="-128"/>
              </a:rPr>
            </a:br>
            <a:r>
              <a:rPr lang="en-US" sz="1600" dirty="0" smtClean="0">
                <a:latin typeface="Arial" pitchFamily="34" charset="0"/>
                <a:ea typeface="ＭＳ Ｐゴシック" charset="-128"/>
              </a:rPr>
              <a:t>state</a:t>
            </a:r>
            <a:r>
              <a:rPr lang="en-US" sz="1600" dirty="0">
                <a:latin typeface="Arial" pitchFamily="34" charset="0"/>
                <a:ea typeface="ＭＳ Ｐゴシック" charset="-128"/>
              </a:rPr>
              <a:t> </a:t>
            </a:r>
            <a:r>
              <a:rPr lang="en-US" sz="1600" dirty="0" smtClean="0">
                <a:latin typeface="Arial" pitchFamily="34" charset="0"/>
                <a:ea typeface="ＭＳ Ｐゴシック" charset="-128"/>
              </a:rPr>
              <a:t>laws</a:t>
            </a:r>
            <a:r>
              <a:rPr lang="en-US" sz="1600" dirty="0">
                <a:latin typeface="Arial" pitchFamily="34" charset="0"/>
                <a:ea typeface="ＭＳ Ｐゴシック" charset="-128"/>
              </a:rPr>
              <a:t>, legal briefs and more</a:t>
            </a:r>
          </a:p>
          <a:p>
            <a:pPr marL="514350" lvl="2" indent="-285750">
              <a:spcAft>
                <a:spcPts val="110"/>
              </a:spcAft>
              <a:buFont typeface="Arial" charset="0"/>
              <a:buChar char="•"/>
            </a:pPr>
            <a:r>
              <a:rPr lang="en-US" sz="1600" dirty="0" smtClean="0">
                <a:latin typeface="Arial" pitchFamily="34" charset="0"/>
                <a:ea typeface="ＭＳ Ｐゴシック" charset="-128"/>
              </a:rPr>
              <a:t>Public </a:t>
            </a:r>
            <a:r>
              <a:rPr lang="en-US" sz="1600" dirty="0">
                <a:latin typeface="Arial" pitchFamily="34" charset="0"/>
                <a:ea typeface="ＭＳ Ｐゴシック" charset="-128"/>
              </a:rPr>
              <a:t>health lawyer </a:t>
            </a:r>
            <a:r>
              <a:rPr lang="en-US" sz="1600" dirty="0" smtClean="0">
                <a:latin typeface="Arial" pitchFamily="34" charset="0"/>
                <a:ea typeface="ＭＳ Ｐゴシック" charset="-128"/>
              </a:rPr>
              <a:t>directory</a:t>
            </a:r>
          </a:p>
          <a:p>
            <a:pPr marL="514350" lvl="2" indent="-285750">
              <a:spcAft>
                <a:spcPts val="110"/>
              </a:spcAft>
              <a:buFont typeface="Arial" charset="0"/>
              <a:buChar char="•"/>
            </a:pPr>
            <a:r>
              <a:rPr lang="en-US" sz="1600" dirty="0" smtClean="0">
                <a:latin typeface="Arial" pitchFamily="34" charset="0"/>
                <a:ea typeface="ＭＳ Ｐゴシック" charset="-128"/>
              </a:rPr>
              <a:t>Newsletters</a:t>
            </a:r>
            <a:endParaRPr lang="en-US" sz="1600" dirty="0">
              <a:latin typeface="Arial" pitchFamily="34" charset="0"/>
              <a:ea typeface="ＭＳ Ｐゴシック" charset="-128"/>
            </a:endParaRPr>
          </a:p>
          <a:p>
            <a:pPr marL="514350" lvl="2" indent="-285750">
              <a:spcAft>
                <a:spcPts val="110"/>
              </a:spcAft>
              <a:buFont typeface="Arial" charset="0"/>
              <a:buChar char="•"/>
            </a:pPr>
            <a:r>
              <a:rPr lang="en-US" sz="1600" dirty="0" smtClean="0">
                <a:latin typeface="Arial" pitchFamily="34" charset="0"/>
                <a:ea typeface="ＭＳ Ｐゴシック" charset="-128"/>
              </a:rPr>
              <a:t>External resources</a:t>
            </a:r>
            <a:br>
              <a:rPr lang="en-US" sz="1600" dirty="0" smtClean="0">
                <a:latin typeface="Arial" pitchFamily="34" charset="0"/>
                <a:ea typeface="ＭＳ Ｐゴシック" charset="-128"/>
              </a:rPr>
            </a:br>
            <a:endParaRPr lang="en-US" sz="700" dirty="0">
              <a:latin typeface="Arial" pitchFamily="34" charset="0"/>
              <a:ea typeface="ＭＳ Ｐゴシック" charset="-128"/>
            </a:endParaRPr>
          </a:p>
          <a:p>
            <a:pPr lvl="1">
              <a:lnSpc>
                <a:spcPct val="120000"/>
              </a:lnSpc>
              <a:spcAft>
                <a:spcPts val="110"/>
              </a:spcAft>
            </a:pPr>
            <a:r>
              <a:rPr lang="en-US" sz="1800" dirty="0" smtClean="0">
                <a:latin typeface="Arial" pitchFamily="34" charset="0"/>
                <a:ea typeface="ＭＳ Ｐゴシック" charset="-128"/>
              </a:rPr>
              <a:t>Events and Webinars</a:t>
            </a:r>
          </a:p>
          <a:p>
            <a:pPr lvl="2"/>
            <a:endParaRPr lang="en-US" sz="1800" dirty="0">
              <a:latin typeface="Arial" pitchFamily="34" charset="0"/>
              <a:ea typeface="ＭＳ Ｐゴシック" charset="-128"/>
            </a:endParaRPr>
          </a:p>
          <a:p>
            <a:pPr lvl="1" eaLnBrk="1" hangingPunct="1"/>
            <a:endParaRPr lang="en-US" sz="2000" dirty="0" smtClean="0">
              <a:latin typeface="Arial" pitchFamily="34" charset="0"/>
              <a:ea typeface="ＭＳ Ｐゴシック" charset="-128"/>
            </a:endParaRPr>
          </a:p>
          <a:p>
            <a:pPr lvl="1" eaLnBrk="1" hangingPunct="1"/>
            <a:endParaRPr lang="en-US" sz="1400" dirty="0">
              <a:latin typeface="Arial" pitchFamily="34" charset="0"/>
              <a:ea typeface="ＭＳ Ｐゴシック" charset="-128"/>
            </a:endParaRPr>
          </a:p>
        </p:txBody>
      </p:sp>
      <p:pic>
        <p:nvPicPr>
          <p:cNvPr id="7" name="Picture 3"/>
          <p:cNvPicPr>
            <a:picLocks noChangeAspect="1" noChangeArrowheads="1"/>
          </p:cNvPicPr>
          <p:nvPr/>
        </p:nvPicPr>
        <p:blipFill>
          <a:blip r:embed="rId3"/>
          <a:srcRect l="20876" t="3009" r="21764" b="5914"/>
          <a:stretch>
            <a:fillRect/>
          </a:stretch>
        </p:blipFill>
        <p:spPr bwMode="auto">
          <a:xfrm>
            <a:off x="6434555" y="1235869"/>
            <a:ext cx="2570163" cy="2551112"/>
          </a:xfrm>
          <a:prstGeom prst="rect">
            <a:avLst/>
          </a:prstGeom>
          <a:noFill/>
          <a:ln w="9525">
            <a:solidFill>
              <a:schemeClr val="tx1"/>
            </a:solidFill>
            <a:miter lim="800000"/>
            <a:headEnd/>
            <a:tailEnd/>
          </a:ln>
        </p:spPr>
      </p:pic>
      <p:pic>
        <p:nvPicPr>
          <p:cNvPr id="6" name="Picture 2"/>
          <p:cNvPicPr>
            <a:picLocks noChangeAspect="1" noChangeArrowheads="1"/>
          </p:cNvPicPr>
          <p:nvPr/>
        </p:nvPicPr>
        <p:blipFill>
          <a:blip r:embed="rId4"/>
          <a:srcRect l="15935" t="8617" r="14944" b="8395"/>
          <a:stretch>
            <a:fillRect/>
          </a:stretch>
        </p:blipFill>
        <p:spPr bwMode="auto">
          <a:xfrm>
            <a:off x="6018810" y="3566991"/>
            <a:ext cx="2585439" cy="1940936"/>
          </a:xfrm>
          <a:prstGeom prst="rect">
            <a:avLst/>
          </a:prstGeom>
          <a:noFill/>
          <a:ln w="9525">
            <a:solidFill>
              <a:schemeClr val="tx1"/>
            </a:solidFill>
            <a:miter lim="800000"/>
            <a:headEnd/>
            <a:tailEnd/>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0674" y="1969733"/>
            <a:ext cx="2959100" cy="749300"/>
          </a:xfrm>
          <a:prstGeom prst="rect">
            <a:avLst/>
          </a:prstGeom>
          <a:ln>
            <a:solidFill>
              <a:schemeClr val="tx1"/>
            </a:solidFill>
          </a:ln>
        </p:spPr>
      </p:pic>
    </p:spTree>
    <p:extLst>
      <p:ext uri="{BB962C8B-B14F-4D97-AF65-F5344CB8AC3E}">
        <p14:creationId xmlns:p14="http://schemas.microsoft.com/office/powerpoint/2010/main" val="22790806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901217" y="1114771"/>
            <a:ext cx="7945437" cy="615950"/>
          </a:xfrm>
        </p:spPr>
        <p:txBody>
          <a:bodyPr/>
          <a:lstStyle/>
          <a:p>
            <a:pPr eaLnBrk="1" hangingPunct="1"/>
            <a:r>
              <a:rPr lang="en-US" sz="4000" dirty="0">
                <a:latin typeface="Arial" pitchFamily="34" charset="0"/>
                <a:ea typeface="ＭＳ Ｐゴシック" charset="-128"/>
              </a:rPr>
              <a:t>Who can use the Network</a:t>
            </a:r>
          </a:p>
        </p:txBody>
      </p:sp>
      <p:sp>
        <p:nvSpPr>
          <p:cNvPr id="20482" name="Content Placeholder 2"/>
          <p:cNvSpPr>
            <a:spLocks noGrp="1"/>
          </p:cNvSpPr>
          <p:nvPr>
            <p:ph idx="1"/>
          </p:nvPr>
        </p:nvSpPr>
        <p:spPr>
          <a:xfrm>
            <a:off x="901217" y="1895301"/>
            <a:ext cx="7444761" cy="5221509"/>
          </a:xfrm>
        </p:spPr>
        <p:txBody>
          <a:bodyPr/>
          <a:lstStyle/>
          <a:p>
            <a:pPr marL="0" indent="0" eaLnBrk="1" hangingPunct="1">
              <a:spcAft>
                <a:spcPct val="0"/>
              </a:spcAft>
            </a:pPr>
            <a:r>
              <a:rPr lang="en-US" sz="2800" dirty="0">
                <a:latin typeface="Arial" pitchFamily="34" charset="0"/>
                <a:ea typeface="ＭＳ Ｐゴシック" charset="-128"/>
              </a:rPr>
              <a:t>Anyone committed to public health can join the </a:t>
            </a:r>
            <a:r>
              <a:rPr lang="en-US" sz="2800" dirty="0" smtClean="0">
                <a:latin typeface="Arial" pitchFamily="34" charset="0"/>
                <a:ea typeface="ＭＳ Ｐゴシック" charset="-128"/>
              </a:rPr>
              <a:t>Network and use its services, including: </a:t>
            </a:r>
            <a:endParaRPr lang="en-US" sz="2800" dirty="0">
              <a:latin typeface="Arial" pitchFamily="34" charset="0"/>
              <a:ea typeface="ＭＳ Ｐゴシック" charset="-128"/>
            </a:endParaRPr>
          </a:p>
          <a:p>
            <a:pPr marL="0" indent="0" eaLnBrk="1" hangingPunct="1">
              <a:spcAft>
                <a:spcPct val="0"/>
              </a:spcAft>
            </a:pPr>
            <a:endParaRPr lang="en-US" sz="1800" dirty="0">
              <a:latin typeface="Arial" pitchFamily="34" charset="0"/>
              <a:ea typeface="ＭＳ Ｐゴシック" charset="-128"/>
            </a:endParaRPr>
          </a:p>
          <a:p>
            <a:pPr marL="349250" lvl="1" indent="-328613" eaLnBrk="1" hangingPunct="1">
              <a:spcAft>
                <a:spcPct val="0"/>
              </a:spcAft>
            </a:pPr>
            <a:r>
              <a:rPr lang="en-US" sz="2800" dirty="0">
                <a:latin typeface="Arial" pitchFamily="34" charset="0"/>
                <a:ea typeface="ＭＳ Ｐゴシック" charset="-128"/>
              </a:rPr>
              <a:t>Local, state, </a:t>
            </a:r>
            <a:r>
              <a:rPr lang="en-US" sz="2800" dirty="0" smtClean="0">
                <a:latin typeface="Arial" pitchFamily="34" charset="0"/>
                <a:ea typeface="ＭＳ Ｐゴシック" charset="-128"/>
              </a:rPr>
              <a:t>tribal, </a:t>
            </a:r>
            <a:r>
              <a:rPr lang="en-US" sz="2800" dirty="0">
                <a:latin typeface="Arial" pitchFamily="34" charset="0"/>
                <a:ea typeface="ＭＳ Ｐゴシック" charset="-128"/>
              </a:rPr>
              <a:t>and </a:t>
            </a:r>
            <a:r>
              <a:rPr lang="en-US" sz="2800" dirty="0" smtClean="0">
                <a:latin typeface="Arial" pitchFamily="34" charset="0"/>
                <a:ea typeface="ＭＳ Ｐゴシック" charset="-128"/>
              </a:rPr>
              <a:t>federal </a:t>
            </a:r>
            <a:r>
              <a:rPr lang="en-US" sz="2800" dirty="0">
                <a:latin typeface="Arial" pitchFamily="34" charset="0"/>
                <a:ea typeface="ＭＳ Ｐゴシック" charset="-128"/>
              </a:rPr>
              <a:t>public health officials</a:t>
            </a:r>
          </a:p>
          <a:p>
            <a:pPr marL="349250" lvl="1" indent="-328613" eaLnBrk="1" hangingPunct="1">
              <a:spcAft>
                <a:spcPct val="0"/>
              </a:spcAft>
            </a:pPr>
            <a:r>
              <a:rPr lang="en-US" sz="2800" dirty="0" smtClean="0">
                <a:latin typeface="Arial" pitchFamily="34" charset="0"/>
                <a:ea typeface="ＭＳ Ｐゴシック" charset="-128"/>
              </a:rPr>
              <a:t>Public health practitioners</a:t>
            </a:r>
          </a:p>
          <a:p>
            <a:pPr marL="349250" lvl="1" indent="-328613" eaLnBrk="1" hangingPunct="1">
              <a:spcAft>
                <a:spcPct val="0"/>
              </a:spcAft>
            </a:pPr>
            <a:r>
              <a:rPr lang="en-US" sz="2800" dirty="0" smtClean="0">
                <a:latin typeface="Arial" pitchFamily="34" charset="0"/>
                <a:ea typeface="ＭＳ Ｐゴシック" charset="-128"/>
              </a:rPr>
              <a:t>Attorneys</a:t>
            </a:r>
          </a:p>
          <a:p>
            <a:pPr marL="349250" lvl="1" indent="-328613" eaLnBrk="1" hangingPunct="1">
              <a:spcAft>
                <a:spcPct val="0"/>
              </a:spcAft>
            </a:pPr>
            <a:r>
              <a:rPr lang="en-US" sz="2800" dirty="0" smtClean="0">
                <a:latin typeface="Arial" pitchFamily="34" charset="0"/>
                <a:ea typeface="ＭＳ Ｐゴシック" charset="-128"/>
              </a:rPr>
              <a:t>Policymakers</a:t>
            </a:r>
            <a:endParaRPr lang="en-US" sz="2800" dirty="0">
              <a:latin typeface="Arial" pitchFamily="34" charset="0"/>
              <a:ea typeface="ＭＳ Ｐゴシック" charset="-128"/>
            </a:endParaRPr>
          </a:p>
          <a:p>
            <a:pPr marL="349250" lvl="1" indent="-328613" eaLnBrk="1" hangingPunct="1">
              <a:spcAft>
                <a:spcPct val="0"/>
              </a:spcAft>
            </a:pPr>
            <a:r>
              <a:rPr lang="en-US" sz="2800" dirty="0" smtClean="0">
                <a:latin typeface="Arial" pitchFamily="34" charset="0"/>
                <a:ea typeface="ＭＳ Ｐゴシック" charset="-128"/>
              </a:rPr>
              <a:t>Advocates</a:t>
            </a:r>
          </a:p>
          <a:p>
            <a:pPr marL="349250" lvl="1" indent="-328613" eaLnBrk="1" hangingPunct="1">
              <a:spcAft>
                <a:spcPct val="0"/>
              </a:spcAft>
            </a:pPr>
            <a:endParaRPr lang="en-US" sz="2800" dirty="0" smtClean="0">
              <a:latin typeface="Arial" pitchFamily="34" charset="0"/>
              <a:ea typeface="ＭＳ Ｐゴシック" charset="-128"/>
            </a:endParaRPr>
          </a:p>
          <a:p>
            <a:pPr marL="20637" lvl="1" indent="0">
              <a:spcAft>
                <a:spcPct val="0"/>
              </a:spcAft>
              <a:buNone/>
            </a:pPr>
            <a:r>
              <a:rPr lang="en-US" sz="2000" dirty="0" smtClean="0">
                <a:latin typeface="Arial" pitchFamily="34" charset="0"/>
                <a:ea typeface="ＭＳ Ｐゴシック" charset="-128"/>
              </a:rPr>
              <a:t>Join the Network at no cost: </a:t>
            </a:r>
            <a:r>
              <a:rPr lang="en-US" sz="2000" dirty="0">
                <a:latin typeface="Arial" pitchFamily="34" charset="0"/>
                <a:ea typeface="ＭＳ Ｐゴシック" charset="-128"/>
                <a:hlinkClick r:id="rId3"/>
              </a:rPr>
              <a:t>http://www.networkforphl.org</a:t>
            </a:r>
            <a:endParaRPr lang="en-US" sz="2000" dirty="0">
              <a:latin typeface="Arial" pitchFamily="34" charset="0"/>
              <a:ea typeface="ＭＳ Ｐゴシック" charset="-128"/>
            </a:endParaRPr>
          </a:p>
          <a:p>
            <a:pPr marL="20637" lvl="1" indent="0" eaLnBrk="1" hangingPunct="1">
              <a:spcAft>
                <a:spcPct val="0"/>
              </a:spcAft>
              <a:buNone/>
            </a:pPr>
            <a:endParaRPr lang="en-US" sz="2800" dirty="0">
              <a:latin typeface="Arial" pitchFamily="34" charset="0"/>
              <a:ea typeface="ＭＳ Ｐゴシック" charset="-128"/>
            </a:endParaRPr>
          </a:p>
          <a:p>
            <a:pPr marL="0" indent="0" eaLnBrk="1" hangingPunct="1">
              <a:spcAft>
                <a:spcPct val="0"/>
              </a:spcAft>
            </a:pPr>
            <a:endParaRPr lang="en-US" dirty="0">
              <a:latin typeface="Arial" pitchFamily="34" charset="0"/>
              <a:ea typeface="ＭＳ Ｐゴシック" charset="-128"/>
            </a:endParaRPr>
          </a:p>
          <a:p>
            <a:pPr lvl="1" eaLnBrk="1" hangingPunct="1">
              <a:spcAft>
                <a:spcPct val="0"/>
              </a:spcAft>
              <a:buFont typeface="Arial" pitchFamily="34" charset="0"/>
              <a:buChar char="–"/>
            </a:pPr>
            <a:endParaRPr lang="en-US" dirty="0">
              <a:latin typeface="Arial" pitchFamily="34" charset="0"/>
              <a:ea typeface="ＭＳ Ｐゴシック" charset="-128"/>
            </a:endParaRPr>
          </a:p>
        </p:txBody>
      </p:sp>
    </p:spTree>
    <p:extLst>
      <p:ext uri="{BB962C8B-B14F-4D97-AF65-F5344CB8AC3E}">
        <p14:creationId xmlns:p14="http://schemas.microsoft.com/office/powerpoint/2010/main" val="24202178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0138" y="2548391"/>
            <a:ext cx="7589520" cy="1538883"/>
          </a:xfrm>
        </p:spPr>
        <p:txBody>
          <a:bodyPr/>
          <a:lstStyle/>
          <a:p>
            <a:r>
              <a:rPr lang="en-US" dirty="0" smtClean="0"/>
              <a:t>The Importance of Demystifying Lobbying</a:t>
            </a:r>
            <a:endParaRPr lang="en-US" dirty="0"/>
          </a:p>
        </p:txBody>
      </p:sp>
    </p:spTree>
    <p:extLst>
      <p:ext uri="{BB962C8B-B14F-4D97-AF65-F5344CB8AC3E}">
        <p14:creationId xmlns:p14="http://schemas.microsoft.com/office/powerpoint/2010/main" val="3802256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52512" y="1317094"/>
            <a:ext cx="7482205" cy="984885"/>
          </a:xfrm>
        </p:spPr>
        <p:txBody>
          <a:bodyPr/>
          <a:lstStyle/>
          <a:p>
            <a:r>
              <a:rPr lang="en-US" sz="3200" dirty="0" smtClean="0"/>
              <a:t>Advocacy v. Lobbying: What’s the Difference?</a:t>
            </a:r>
            <a:endParaRPr lang="en-US" sz="3200" dirty="0"/>
          </a:p>
        </p:txBody>
      </p:sp>
      <p:sp>
        <p:nvSpPr>
          <p:cNvPr id="5" name="Content Placeholder 4"/>
          <p:cNvSpPr>
            <a:spLocks noGrp="1"/>
          </p:cNvSpPr>
          <p:nvPr>
            <p:ph idx="1"/>
          </p:nvPr>
        </p:nvSpPr>
        <p:spPr>
          <a:xfrm>
            <a:off x="3261227" y="2597229"/>
            <a:ext cx="5273490" cy="2652008"/>
          </a:xfrm>
        </p:spPr>
        <p:txBody>
          <a:bodyPr/>
          <a:lstStyle/>
          <a:p>
            <a:r>
              <a:rPr lang="en-US" sz="2400" dirty="0" smtClean="0">
                <a:solidFill>
                  <a:srgbClr val="008877"/>
                </a:solidFill>
              </a:rPr>
              <a:t>Advocacy</a:t>
            </a:r>
            <a:r>
              <a:rPr lang="en-US" sz="2400" b="0" dirty="0" smtClean="0"/>
              <a:t>–“the </a:t>
            </a:r>
            <a:r>
              <a:rPr lang="en-US" sz="2400" b="0" dirty="0"/>
              <a:t>processes by which the </a:t>
            </a:r>
            <a:r>
              <a:rPr lang="en-US" sz="2400" b="0" dirty="0" smtClean="0"/>
              <a:t>actions </a:t>
            </a:r>
            <a:r>
              <a:rPr lang="en-US" sz="2400" b="0" dirty="0"/>
              <a:t>of individuals or groups attempt to bring </a:t>
            </a:r>
            <a:r>
              <a:rPr lang="en-US" sz="2400" b="0" dirty="0" smtClean="0"/>
              <a:t>about </a:t>
            </a:r>
            <a:r>
              <a:rPr lang="en-US" sz="2400" b="0" dirty="0"/>
              <a:t>social and/or </a:t>
            </a:r>
            <a:r>
              <a:rPr lang="en-US" sz="2400" b="0" dirty="0" smtClean="0"/>
              <a:t>organization </a:t>
            </a:r>
            <a:r>
              <a:rPr lang="en-US" sz="2400" b="0" dirty="0"/>
              <a:t>change on behalf </a:t>
            </a:r>
            <a:r>
              <a:rPr lang="en-US" sz="2400" b="0" dirty="0" smtClean="0"/>
              <a:t>of </a:t>
            </a:r>
            <a:r>
              <a:rPr lang="en-US" sz="2400" b="0" dirty="0"/>
              <a:t>a particular health goal, program, interest, or </a:t>
            </a:r>
            <a:r>
              <a:rPr lang="en-US" sz="2400" b="0" dirty="0" smtClean="0"/>
              <a:t>population</a:t>
            </a:r>
            <a:r>
              <a:rPr lang="en-US" sz="2400" b="0" dirty="0"/>
              <a:t>.”</a:t>
            </a:r>
          </a:p>
          <a:p>
            <a:endParaRPr lang="en-US" sz="2000" dirty="0"/>
          </a:p>
        </p:txBody>
      </p:sp>
      <p:sp>
        <p:nvSpPr>
          <p:cNvPr id="8" name="Content Placeholder 7"/>
          <p:cNvSpPr>
            <a:spLocks noGrp="1"/>
          </p:cNvSpPr>
          <p:nvPr>
            <p:ph idx="20"/>
          </p:nvPr>
        </p:nvSpPr>
        <p:spPr>
          <a:xfrm>
            <a:off x="3261227" y="5192315"/>
            <a:ext cx="5425573" cy="738664"/>
          </a:xfrm>
        </p:spPr>
        <p:txBody>
          <a:bodyPr/>
          <a:lstStyle/>
          <a:p>
            <a:r>
              <a:rPr lang="en-US" sz="2400" dirty="0" smtClean="0">
                <a:solidFill>
                  <a:srgbClr val="008877"/>
                </a:solidFill>
              </a:rPr>
              <a:t>Lobbying</a:t>
            </a:r>
            <a:r>
              <a:rPr lang="en-US" sz="2400" b="0" dirty="0" smtClean="0"/>
              <a:t>–</a:t>
            </a:r>
            <a:r>
              <a:rPr lang="en-US" sz="2400" b="0" dirty="0"/>
              <a:t>j</a:t>
            </a:r>
            <a:r>
              <a:rPr lang="en-US" sz="2400" b="0" dirty="0" smtClean="0"/>
              <a:t>ust one tool in the advocacy toolbox</a:t>
            </a:r>
            <a:endParaRPr lang="en-US" sz="2400" b="0" dirty="0"/>
          </a:p>
        </p:txBody>
      </p:sp>
      <p:sp>
        <p:nvSpPr>
          <p:cNvPr id="11" name="AutoShape 4" descr="mage result for toolbox clipart"/>
          <p:cNvSpPr>
            <a:spLocks noChangeAspect="1" noChangeArrowheads="1"/>
          </p:cNvSpPr>
          <p:nvPr/>
        </p:nvSpPr>
        <p:spPr bwMode="auto">
          <a:xfrm>
            <a:off x="0" y="0"/>
            <a:ext cx="2105025" cy="2171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pic>
        <p:nvPicPr>
          <p:cNvPr id="1032" name="Picture 8" descr="oolbox, Metallic, Maintenance, Carrier, Screw Dri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512" y="2690544"/>
            <a:ext cx="1797734" cy="1857057"/>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10" descr="mage result for wrench clipart"/>
          <p:cNvSpPr>
            <a:spLocks noChangeAspect="1" noChangeArrowheads="1"/>
          </p:cNvSpPr>
          <p:nvPr/>
        </p:nvSpPr>
        <p:spPr bwMode="auto">
          <a:xfrm>
            <a:off x="3670300" y="5662746"/>
            <a:ext cx="2933700" cy="3333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pic>
        <p:nvPicPr>
          <p:cNvPr id="1036" name="Picture 12" descr="ools, Spanner, Mechanic, Metall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700069" y="4949578"/>
            <a:ext cx="1076219" cy="1224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6312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916940" y="1302576"/>
            <a:ext cx="7797800" cy="1231106"/>
          </a:xfrm>
        </p:spPr>
        <p:txBody>
          <a:bodyPr/>
          <a:lstStyle/>
          <a:p>
            <a:r>
              <a:rPr lang="en-US" sz="4000" dirty="0" smtClean="0">
                <a:latin typeface="Arial" pitchFamily="34" charset="0"/>
                <a:ea typeface="ＭＳ Ｐゴシック" charset="-128"/>
              </a:rPr>
              <a:t>Guiding Questions: </a:t>
            </a:r>
            <a:r>
              <a:rPr lang="en-US" sz="4000" dirty="0">
                <a:latin typeface="Arial" pitchFamily="34" charset="0"/>
                <a:ea typeface="ＭＳ Ｐゴシック" charset="-128"/>
              </a:rPr>
              <a:t/>
            </a:r>
            <a:br>
              <a:rPr lang="en-US" sz="4000" dirty="0">
                <a:latin typeface="Arial" pitchFamily="34" charset="0"/>
                <a:ea typeface="ＭＳ Ｐゴシック" charset="-128"/>
              </a:rPr>
            </a:br>
            <a:r>
              <a:rPr lang="en-US" sz="4000" dirty="0">
                <a:latin typeface="Arial" pitchFamily="34" charset="0"/>
                <a:ea typeface="ＭＳ Ｐゴシック" charset="-128"/>
              </a:rPr>
              <a:t>What Type of Entity Will Act?</a:t>
            </a:r>
          </a:p>
        </p:txBody>
      </p:sp>
      <p:pic>
        <p:nvPicPr>
          <p:cNvPr id="1029" name="Picture 5" descr="D:\Users\lsemino.ASURITE.001\AppData\Local\Microsoft\Windows\Temporary Internet Files\Content.IE5\P4AU2W81\MC90043873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4150" y="3067049"/>
            <a:ext cx="3619500" cy="271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1945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911606" y="1484313"/>
            <a:ext cx="7797800" cy="1231106"/>
          </a:xfrm>
        </p:spPr>
        <p:txBody>
          <a:bodyPr/>
          <a:lstStyle/>
          <a:p>
            <a:r>
              <a:rPr lang="en-US" sz="4000" dirty="0">
                <a:latin typeface="Arial" pitchFamily="34" charset="0"/>
                <a:ea typeface="ＭＳ Ｐゴシック" charset="-128"/>
              </a:rPr>
              <a:t>Guiding Questions: </a:t>
            </a:r>
            <a:br>
              <a:rPr lang="en-US" sz="4000" dirty="0">
                <a:latin typeface="Arial" pitchFamily="34" charset="0"/>
                <a:ea typeface="ＭＳ Ｐゴシック" charset="-128"/>
              </a:rPr>
            </a:br>
            <a:r>
              <a:rPr lang="en-US" sz="4000" dirty="0">
                <a:latin typeface="Arial" pitchFamily="34" charset="0"/>
                <a:ea typeface="ＭＳ Ｐゴシック" charset="-128"/>
              </a:rPr>
              <a:t>What is the Source of Funding?</a:t>
            </a:r>
          </a:p>
        </p:txBody>
      </p:sp>
      <p:pic>
        <p:nvPicPr>
          <p:cNvPr id="2050" name="Picture 2" descr="D:\Users\lsemino.ASURITE.001\AppData\Local\Microsoft\Windows\Temporary Internet Files\Content.IE5\4BTUVIFO\MP90044238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3067050"/>
            <a:ext cx="4922234" cy="327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6668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7338" y="2979903"/>
            <a:ext cx="7589520" cy="769441"/>
          </a:xfrm>
        </p:spPr>
        <p:txBody>
          <a:bodyPr/>
          <a:lstStyle/>
          <a:p>
            <a:r>
              <a:rPr lang="en-US" dirty="0" smtClean="0"/>
              <a:t>Arizona Law</a:t>
            </a:r>
            <a:endParaRPr lang="en-US" dirty="0"/>
          </a:p>
        </p:txBody>
      </p:sp>
    </p:spTree>
    <p:extLst>
      <p:ext uri="{BB962C8B-B14F-4D97-AF65-F5344CB8AC3E}">
        <p14:creationId xmlns:p14="http://schemas.microsoft.com/office/powerpoint/2010/main" val="11728138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3086703" y="260798"/>
            <a:ext cx="4777137" cy="553998"/>
          </a:xfrm>
        </p:spPr>
        <p:txBody>
          <a:bodyPr/>
          <a:lstStyle/>
          <a:p>
            <a:pPr eaLnBrk="1" hangingPunct="1"/>
            <a:r>
              <a:rPr lang="en-US" sz="3600" dirty="0" smtClean="0">
                <a:latin typeface="Arial" pitchFamily="34" charset="0"/>
                <a:ea typeface="ＭＳ Ｐゴシック" charset="-128"/>
              </a:rPr>
              <a:t>Arizona Law</a:t>
            </a:r>
            <a:endParaRPr lang="en-US" sz="3600" dirty="0">
              <a:latin typeface="Arial" pitchFamily="34" charset="0"/>
              <a:ea typeface="ＭＳ Ｐゴシック" charset="-128"/>
            </a:endParaRPr>
          </a:p>
        </p:txBody>
      </p:sp>
      <p:sp>
        <p:nvSpPr>
          <p:cNvPr id="2" name="Rectangle 1"/>
          <p:cNvSpPr/>
          <p:nvPr/>
        </p:nvSpPr>
        <p:spPr>
          <a:xfrm>
            <a:off x="987425" y="1834744"/>
            <a:ext cx="7772400" cy="1938992"/>
          </a:xfrm>
          <a:prstGeom prst="rect">
            <a:avLst/>
          </a:prstGeom>
        </p:spPr>
        <p:txBody>
          <a:bodyPr wrap="square">
            <a:spAutoFit/>
          </a:bodyPr>
          <a:lstStyle/>
          <a:p>
            <a:r>
              <a:rPr lang="en-US" sz="2400" b="1" dirty="0" smtClean="0">
                <a:solidFill>
                  <a:srgbClr val="008877"/>
                </a:solidFill>
              </a:rPr>
              <a:t>Lobbying</a:t>
            </a:r>
            <a:r>
              <a:rPr lang="en-US" sz="2400" dirty="0" smtClean="0">
                <a:solidFill>
                  <a:srgbClr val="404040"/>
                </a:solidFill>
              </a:rPr>
              <a:t>–attempting to influence (1) the</a:t>
            </a:r>
            <a:r>
              <a:rPr lang="en-US" sz="2400" dirty="0" smtClean="0">
                <a:solidFill>
                  <a:srgbClr val="C00000"/>
                </a:solidFill>
              </a:rPr>
              <a:t> </a:t>
            </a:r>
            <a:r>
              <a:rPr lang="en-US" sz="2400" dirty="0">
                <a:solidFill>
                  <a:srgbClr val="C00000"/>
                </a:solidFill>
              </a:rPr>
              <a:t>passage or defeat </a:t>
            </a:r>
            <a:r>
              <a:rPr lang="en-US" sz="2400" dirty="0">
                <a:solidFill>
                  <a:srgbClr val="404040"/>
                </a:solidFill>
              </a:rPr>
              <a:t>of any </a:t>
            </a:r>
            <a:r>
              <a:rPr lang="en-US" sz="2400" dirty="0">
                <a:solidFill>
                  <a:srgbClr val="C00000"/>
                </a:solidFill>
              </a:rPr>
              <a:t>legislation </a:t>
            </a:r>
            <a:r>
              <a:rPr lang="en-US" sz="2400" i="1" dirty="0">
                <a:solidFill>
                  <a:srgbClr val="404040"/>
                </a:solidFill>
              </a:rPr>
              <a:t>by</a:t>
            </a:r>
            <a:r>
              <a:rPr lang="en-US" sz="2400" dirty="0">
                <a:solidFill>
                  <a:srgbClr val="C00000"/>
                </a:solidFill>
              </a:rPr>
              <a:t> </a:t>
            </a:r>
            <a:r>
              <a:rPr lang="en-US" sz="2400" dirty="0" smtClean="0">
                <a:solidFill>
                  <a:srgbClr val="C00000"/>
                </a:solidFill>
              </a:rPr>
              <a:t>directly </a:t>
            </a:r>
            <a:r>
              <a:rPr lang="en-US" sz="2400" dirty="0">
                <a:solidFill>
                  <a:srgbClr val="C00000"/>
                </a:solidFill>
              </a:rPr>
              <a:t>communicating </a:t>
            </a:r>
            <a:r>
              <a:rPr lang="en-US" sz="2400" dirty="0">
                <a:solidFill>
                  <a:srgbClr val="404040"/>
                </a:solidFill>
              </a:rPr>
              <a:t>with any </a:t>
            </a:r>
            <a:r>
              <a:rPr lang="en-US" sz="2400" dirty="0">
                <a:solidFill>
                  <a:srgbClr val="C00000"/>
                </a:solidFill>
              </a:rPr>
              <a:t>legislator </a:t>
            </a:r>
            <a:r>
              <a:rPr lang="en-US" sz="2400" dirty="0" smtClean="0">
                <a:solidFill>
                  <a:srgbClr val="404040"/>
                </a:solidFill>
              </a:rPr>
              <a:t>or (2)</a:t>
            </a:r>
            <a:r>
              <a:rPr lang="en-US" sz="2400" dirty="0" smtClean="0">
                <a:solidFill>
                  <a:srgbClr val="C00000"/>
                </a:solidFill>
              </a:rPr>
              <a:t> any </a:t>
            </a:r>
            <a:r>
              <a:rPr lang="en-US" sz="2400" dirty="0">
                <a:solidFill>
                  <a:srgbClr val="C00000"/>
                </a:solidFill>
              </a:rPr>
              <a:t>formal rulemaking </a:t>
            </a:r>
            <a:r>
              <a:rPr lang="en-US" sz="2400" dirty="0" smtClean="0">
                <a:solidFill>
                  <a:srgbClr val="C00000"/>
                </a:solidFill>
              </a:rPr>
              <a:t>proceeding </a:t>
            </a:r>
            <a:r>
              <a:rPr lang="en-US" sz="2400" i="1" dirty="0" smtClean="0">
                <a:solidFill>
                  <a:srgbClr val="404040"/>
                </a:solidFill>
              </a:rPr>
              <a:t>by</a:t>
            </a:r>
            <a:r>
              <a:rPr lang="en-US" sz="2400" dirty="0" smtClean="0">
                <a:solidFill>
                  <a:srgbClr val="404040"/>
                </a:solidFill>
              </a:rPr>
              <a:t> </a:t>
            </a:r>
            <a:r>
              <a:rPr lang="en-US" sz="2400" dirty="0">
                <a:solidFill>
                  <a:srgbClr val="404040"/>
                </a:solidFill>
              </a:rPr>
              <a:t>directly communicating with any state officer or employee</a:t>
            </a:r>
            <a:r>
              <a:rPr lang="en-US" sz="2400" dirty="0" smtClean="0">
                <a:solidFill>
                  <a:srgbClr val="404040"/>
                </a:solidFill>
              </a:rPr>
              <a:t>.</a:t>
            </a:r>
            <a:endParaRPr lang="en-US" dirty="0">
              <a:solidFill>
                <a:srgbClr val="404040"/>
              </a:solidFill>
            </a:endParaRPr>
          </a:p>
        </p:txBody>
      </p:sp>
      <p:sp>
        <p:nvSpPr>
          <p:cNvPr id="3" name="TextBox 2"/>
          <p:cNvSpPr txBox="1"/>
          <p:nvPr/>
        </p:nvSpPr>
        <p:spPr>
          <a:xfrm>
            <a:off x="735457" y="6251596"/>
            <a:ext cx="7359650" cy="369877"/>
          </a:xfrm>
          <a:prstGeom prst="rect">
            <a:avLst/>
          </a:prstGeom>
          <a:noFill/>
        </p:spPr>
        <p:txBody>
          <a:bodyPr wrap="square" rtlCol="0">
            <a:spAutoFit/>
          </a:bodyPr>
          <a:lstStyle/>
          <a:p>
            <a:r>
              <a:rPr lang="en-US" dirty="0">
                <a:solidFill>
                  <a:srgbClr val="404040"/>
                </a:solidFill>
              </a:rPr>
              <a:t>A.R.S. § 41-1231(11)</a:t>
            </a:r>
          </a:p>
        </p:txBody>
      </p:sp>
    </p:spTree>
    <p:extLst>
      <p:ext uri="{BB962C8B-B14F-4D97-AF65-F5344CB8AC3E}">
        <p14:creationId xmlns:p14="http://schemas.microsoft.com/office/powerpoint/2010/main" val="1949836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normAutofit/>
          </a:bodyPr>
          <a:lstStyle/>
          <a:p>
            <a:pPr algn="ctr"/>
            <a:r>
              <a:rPr lang="en-US" sz="4000" b="1" dirty="0">
                <a:solidFill>
                  <a:srgbClr val="C00000"/>
                </a:solidFill>
                <a:latin typeface="Cambria" panose="02040503050406030204" pitchFamily="18" charset="0"/>
              </a:rPr>
              <a:t>Agenda</a:t>
            </a:r>
          </a:p>
        </p:txBody>
      </p:sp>
      <p:sp>
        <p:nvSpPr>
          <p:cNvPr id="9" name="TextBox 8"/>
          <p:cNvSpPr txBox="1"/>
          <p:nvPr/>
        </p:nvSpPr>
        <p:spPr>
          <a:xfrm>
            <a:off x="436611" y="1250567"/>
            <a:ext cx="8494046" cy="4555093"/>
          </a:xfrm>
          <a:prstGeom prst="rect">
            <a:avLst/>
          </a:prstGeom>
          <a:noFill/>
        </p:spPr>
        <p:txBody>
          <a:bodyPr wrap="square" rtlCol="0">
            <a:spAutoFit/>
          </a:bodyPr>
          <a:lstStyle/>
          <a:p>
            <a:pPr marL="457200" indent="-457200">
              <a:spcAft>
                <a:spcPts val="1200"/>
              </a:spcAft>
              <a:buFont typeface="Arial"/>
              <a:buChar char="•"/>
            </a:pPr>
            <a:r>
              <a:rPr lang="en-US" sz="2400" dirty="0" err="1">
                <a:latin typeface="Segoe UI Semibold" panose="020B0702040204020203" pitchFamily="34" charset="0"/>
                <a:cs typeface="Segoe UI Semibold" panose="020B0702040204020203" pitchFamily="34" charset="0"/>
              </a:rPr>
              <a:t>Vitalyst</a:t>
            </a:r>
            <a:r>
              <a:rPr lang="en-US" sz="2400" dirty="0">
                <a:latin typeface="Segoe UI Semibold" panose="020B0702040204020203" pitchFamily="34" charset="0"/>
                <a:cs typeface="Segoe UI Semibold" panose="020B0702040204020203" pitchFamily="34" charset="0"/>
              </a:rPr>
              <a:t> Health Foundation </a:t>
            </a:r>
            <a:r>
              <a:rPr lang="en-US" sz="2400" dirty="0" smtClean="0">
                <a:latin typeface="Segoe UI Semibold" panose="020B0702040204020203" pitchFamily="34" charset="0"/>
                <a:cs typeface="Segoe UI Semibold" panose="020B0702040204020203" pitchFamily="34" charset="0"/>
              </a:rPr>
              <a:t>overview</a:t>
            </a:r>
          </a:p>
          <a:p>
            <a:pPr marL="457200" indent="-457200">
              <a:spcAft>
                <a:spcPts val="1200"/>
              </a:spcAft>
              <a:buFont typeface="Arial"/>
              <a:buChar char="•"/>
            </a:pPr>
            <a:r>
              <a:rPr lang="en-US" sz="2400" dirty="0" smtClean="0">
                <a:latin typeface="Segoe UI Semibold" panose="020B0702040204020203" pitchFamily="34" charset="0"/>
                <a:cs typeface="Segoe UI Semibold" panose="020B0702040204020203" pitchFamily="34" charset="0"/>
              </a:rPr>
              <a:t>Introductions</a:t>
            </a:r>
          </a:p>
          <a:p>
            <a:pPr marL="457200" indent="-457200">
              <a:spcAft>
                <a:spcPts val="1200"/>
              </a:spcAft>
              <a:buFont typeface="Arial"/>
              <a:buChar char="•"/>
            </a:pPr>
            <a:r>
              <a:rPr lang="en-US" sz="2400" dirty="0" smtClean="0">
                <a:latin typeface="Segoe UI Semibold" panose="020B0702040204020203" pitchFamily="34" charset="0"/>
                <a:cs typeface="Segoe UI Semibold" panose="020B0702040204020203" pitchFamily="34" charset="0"/>
              </a:rPr>
              <a:t>Marcus Johnson, </a:t>
            </a:r>
            <a:r>
              <a:rPr lang="en-US" sz="2400" dirty="0" err="1" smtClean="0">
                <a:latin typeface="Segoe UI Semibold" panose="020B0702040204020203" pitchFamily="34" charset="0"/>
                <a:cs typeface="Segoe UI Semibold" panose="020B0702040204020203" pitchFamily="34" charset="0"/>
              </a:rPr>
              <a:t>Vitalyst</a:t>
            </a:r>
            <a:r>
              <a:rPr lang="en-US" sz="2400" dirty="0" smtClean="0">
                <a:latin typeface="Segoe UI Semibold" panose="020B0702040204020203" pitchFamily="34" charset="0"/>
                <a:cs typeface="Segoe UI Semibold" panose="020B0702040204020203" pitchFamily="34" charset="0"/>
              </a:rPr>
              <a:t> </a:t>
            </a:r>
            <a:r>
              <a:rPr lang="mr-IN" sz="2400" dirty="0" smtClean="0">
                <a:latin typeface="Segoe UI Semibold" panose="020B0702040204020203" pitchFamily="34" charset="0"/>
                <a:cs typeface="Segoe UI Semibold" panose="020B0702040204020203" pitchFamily="34" charset="0"/>
              </a:rPr>
              <a:t>–</a:t>
            </a:r>
            <a:r>
              <a:rPr lang="en-US" sz="2400" dirty="0" smtClean="0">
                <a:latin typeface="Segoe UI Semibold" panose="020B0702040204020203" pitchFamily="34" charset="0"/>
                <a:cs typeface="Segoe UI Semibold" panose="020B0702040204020203" pitchFamily="34" charset="0"/>
              </a:rPr>
              <a:t> </a:t>
            </a:r>
            <a:r>
              <a:rPr lang="en-US" sz="2400" i="1" dirty="0" smtClean="0">
                <a:latin typeface="Segoe UI Semibold" panose="020B0702040204020203" pitchFamily="34" charset="0"/>
                <a:cs typeface="Segoe UI Semibold" panose="020B0702040204020203" pitchFamily="34" charset="0"/>
              </a:rPr>
              <a:t>What is policy and how does it move?</a:t>
            </a:r>
          </a:p>
          <a:p>
            <a:pPr marL="457200" indent="-457200">
              <a:spcAft>
                <a:spcPts val="1200"/>
              </a:spcAft>
              <a:buFont typeface="Arial"/>
              <a:buChar char="•"/>
            </a:pPr>
            <a:r>
              <a:rPr lang="en-US" sz="2400" dirty="0" smtClean="0">
                <a:latin typeface="Segoe UI Semibold" panose="020B0702040204020203" pitchFamily="34" charset="0"/>
                <a:cs typeface="Segoe UI Semibold" panose="020B0702040204020203" pitchFamily="34" charset="0"/>
              </a:rPr>
              <a:t>Madeline </a:t>
            </a:r>
            <a:r>
              <a:rPr lang="en-US" sz="2400" dirty="0" err="1" smtClean="0">
                <a:latin typeface="Segoe UI Semibold" panose="020B0702040204020203" pitchFamily="34" charset="0"/>
                <a:cs typeface="Segoe UI Semibold" panose="020B0702040204020203" pitchFamily="34" charset="0"/>
              </a:rPr>
              <a:t>Morcelle</a:t>
            </a:r>
            <a:r>
              <a:rPr lang="en-US" sz="2400" dirty="0" smtClean="0">
                <a:latin typeface="Segoe UI Semibold" panose="020B0702040204020203" pitchFamily="34" charset="0"/>
                <a:cs typeface="Segoe UI Semibold" panose="020B0702040204020203" pitchFamily="34" charset="0"/>
              </a:rPr>
              <a:t>, JD, MPH, the Network for Public Health Law </a:t>
            </a:r>
            <a:r>
              <a:rPr lang="mr-IN" sz="2400" dirty="0" smtClean="0">
                <a:latin typeface="Segoe UI Semibold" panose="020B0702040204020203" pitchFamily="34" charset="0"/>
                <a:cs typeface="Segoe UI Semibold" panose="020B0702040204020203" pitchFamily="34" charset="0"/>
              </a:rPr>
              <a:t>–</a:t>
            </a:r>
            <a:r>
              <a:rPr lang="en-US" sz="2400" dirty="0" smtClean="0">
                <a:latin typeface="Segoe UI Semibold" panose="020B0702040204020203" pitchFamily="34" charset="0"/>
                <a:cs typeface="Segoe UI Semibold" panose="020B0702040204020203" pitchFamily="34" charset="0"/>
              </a:rPr>
              <a:t> </a:t>
            </a:r>
            <a:r>
              <a:rPr lang="en-US" sz="2400" i="1" dirty="0" smtClean="0">
                <a:latin typeface="Segoe UI Semibold" panose="020B0702040204020203" pitchFamily="34" charset="0"/>
                <a:cs typeface="Segoe UI Semibold" panose="020B0702040204020203" pitchFamily="34" charset="0"/>
              </a:rPr>
              <a:t>What is lobbying and where do I draw the line?</a:t>
            </a:r>
          </a:p>
          <a:p>
            <a:pPr marL="457200" indent="-457200">
              <a:spcAft>
                <a:spcPts val="1200"/>
              </a:spcAft>
              <a:buFont typeface="Arial"/>
              <a:buChar char="•"/>
            </a:pPr>
            <a:r>
              <a:rPr lang="en-US" sz="2400" dirty="0" smtClean="0">
                <a:latin typeface="Segoe UI Semibold" panose="020B0702040204020203" pitchFamily="34" charset="0"/>
                <a:cs typeface="Segoe UI Semibold" panose="020B0702040204020203" pitchFamily="34" charset="0"/>
              </a:rPr>
              <a:t>Eric Meyer, MD, Former AZ State Representative, </a:t>
            </a:r>
            <a:r>
              <a:rPr lang="en-US" sz="2400" i="1" dirty="0" smtClean="0">
                <a:latin typeface="Segoe UI Semibold" panose="020B0702040204020203" pitchFamily="34" charset="0"/>
                <a:cs typeface="Segoe UI Semibold" panose="020B0702040204020203" pitchFamily="34" charset="0"/>
              </a:rPr>
              <a:t>Connecting with policy makers</a:t>
            </a:r>
          </a:p>
          <a:p>
            <a:pPr marL="457200" indent="-457200">
              <a:spcAft>
                <a:spcPts val="1200"/>
              </a:spcAft>
              <a:buFont typeface="Arial"/>
              <a:buChar char="•"/>
            </a:pPr>
            <a:r>
              <a:rPr lang="en-US" sz="2400" dirty="0" smtClean="0">
                <a:latin typeface="Segoe UI Semibold" panose="020B0702040204020203" pitchFamily="34" charset="0"/>
                <a:cs typeface="Segoe UI Semibold" panose="020B0702040204020203" pitchFamily="34" charset="0"/>
              </a:rPr>
              <a:t> Taking Action: Where are we, where might we go?</a:t>
            </a:r>
          </a:p>
        </p:txBody>
      </p:sp>
      <p:sp>
        <p:nvSpPr>
          <p:cNvPr id="3" name="Date Placeholder 2"/>
          <p:cNvSpPr>
            <a:spLocks noGrp="1"/>
          </p:cNvSpPr>
          <p:nvPr>
            <p:ph type="dt" sz="half" idx="4294967295"/>
          </p:nvPr>
        </p:nvSpPr>
        <p:spPr>
          <a:xfrm>
            <a:off x="5014658" y="6048643"/>
            <a:ext cx="3305332" cy="362435"/>
          </a:xfrm>
          <a:prstGeom prst="rect">
            <a:avLst/>
          </a:prstGeom>
        </p:spPr>
        <p:txBody>
          <a:bodyPr/>
          <a:lstStyle/>
          <a:p>
            <a:pPr algn="r"/>
            <a:r>
              <a:rPr lang="en-US" dirty="0"/>
              <a:t>November 16, 2017</a:t>
            </a:r>
          </a:p>
        </p:txBody>
      </p:sp>
    </p:spTree>
    <p:extLst>
      <p:ext uri="{BB962C8B-B14F-4D97-AF65-F5344CB8AC3E}">
        <p14:creationId xmlns:p14="http://schemas.microsoft.com/office/powerpoint/2010/main" val="40548162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3086703" y="260798"/>
            <a:ext cx="4777137" cy="553998"/>
          </a:xfrm>
        </p:spPr>
        <p:txBody>
          <a:bodyPr/>
          <a:lstStyle/>
          <a:p>
            <a:pPr eaLnBrk="1" hangingPunct="1"/>
            <a:r>
              <a:rPr lang="en-US" sz="3600" dirty="0" smtClean="0">
                <a:latin typeface="Arial" pitchFamily="34" charset="0"/>
                <a:ea typeface="ＭＳ Ｐゴシック" charset="-128"/>
              </a:rPr>
              <a:t>Arizona Law</a:t>
            </a:r>
            <a:endParaRPr lang="en-US" sz="3600" dirty="0">
              <a:latin typeface="Arial" pitchFamily="34" charset="0"/>
              <a:ea typeface="ＭＳ Ｐゴシック" charset="-128"/>
            </a:endParaRPr>
          </a:p>
        </p:txBody>
      </p:sp>
      <p:sp>
        <p:nvSpPr>
          <p:cNvPr id="2" name="Rectangle 1"/>
          <p:cNvSpPr/>
          <p:nvPr/>
        </p:nvSpPr>
        <p:spPr>
          <a:xfrm>
            <a:off x="987425" y="1225144"/>
            <a:ext cx="7772400" cy="5016758"/>
          </a:xfrm>
          <a:prstGeom prst="rect">
            <a:avLst/>
          </a:prstGeom>
        </p:spPr>
        <p:txBody>
          <a:bodyPr wrap="square">
            <a:spAutoFit/>
          </a:bodyPr>
          <a:lstStyle/>
          <a:p>
            <a:r>
              <a:rPr lang="en-US" sz="2000" b="1" dirty="0" smtClean="0">
                <a:solidFill>
                  <a:srgbClr val="008877"/>
                </a:solidFill>
              </a:rPr>
              <a:t>Lobbying</a:t>
            </a:r>
            <a:r>
              <a:rPr lang="en-US" sz="2000" dirty="0" smtClean="0">
                <a:solidFill>
                  <a:srgbClr val="404040"/>
                </a:solidFill>
              </a:rPr>
              <a:t> </a:t>
            </a:r>
            <a:r>
              <a:rPr lang="en-US" sz="2000" dirty="0">
                <a:solidFill>
                  <a:srgbClr val="404040"/>
                </a:solidFill>
              </a:rPr>
              <a:t>does not include:</a:t>
            </a:r>
          </a:p>
          <a:p>
            <a:pPr marL="400050" indent="-400050">
              <a:buFont typeface="+mj-lt"/>
              <a:buAutoNum type="romanLcPeriod"/>
            </a:pPr>
            <a:r>
              <a:rPr lang="en-US" sz="2000" dirty="0" smtClean="0">
                <a:solidFill>
                  <a:srgbClr val="404040"/>
                </a:solidFill>
              </a:rPr>
              <a:t>Interagency </a:t>
            </a:r>
            <a:r>
              <a:rPr lang="en-US" sz="2000" dirty="0">
                <a:solidFill>
                  <a:srgbClr val="404040"/>
                </a:solidFill>
              </a:rPr>
              <a:t>communications between state agency employees.</a:t>
            </a:r>
          </a:p>
          <a:p>
            <a:pPr marL="400050" indent="-400050">
              <a:buFont typeface="+mj-lt"/>
              <a:buAutoNum type="romanLcPeriod"/>
            </a:pPr>
            <a:r>
              <a:rPr lang="en-US" sz="2000" dirty="0" smtClean="0">
                <a:solidFill>
                  <a:srgbClr val="404040"/>
                </a:solidFill>
              </a:rPr>
              <a:t>Communications between: (1) a </a:t>
            </a:r>
            <a:r>
              <a:rPr lang="en-US" sz="2000" dirty="0">
                <a:solidFill>
                  <a:srgbClr val="404040"/>
                </a:solidFill>
              </a:rPr>
              <a:t>public official or employee of a public </a:t>
            </a:r>
            <a:r>
              <a:rPr lang="en-US" sz="2000" dirty="0" smtClean="0">
                <a:solidFill>
                  <a:srgbClr val="404040"/>
                </a:solidFill>
              </a:rPr>
              <a:t>body; (2) designated </a:t>
            </a:r>
            <a:r>
              <a:rPr lang="en-US" sz="2000" dirty="0">
                <a:solidFill>
                  <a:srgbClr val="404040"/>
                </a:solidFill>
              </a:rPr>
              <a:t>public lobbyist or authorized public </a:t>
            </a:r>
            <a:r>
              <a:rPr lang="en-US" sz="2000" dirty="0" smtClean="0">
                <a:solidFill>
                  <a:srgbClr val="404040"/>
                </a:solidFill>
              </a:rPr>
              <a:t>lobbyist; </a:t>
            </a:r>
            <a:r>
              <a:rPr lang="en-US" sz="2000" dirty="0">
                <a:solidFill>
                  <a:srgbClr val="404040"/>
                </a:solidFill>
              </a:rPr>
              <a:t>and </a:t>
            </a:r>
            <a:r>
              <a:rPr lang="en-US" sz="2000" dirty="0" smtClean="0">
                <a:solidFill>
                  <a:srgbClr val="404040"/>
                </a:solidFill>
              </a:rPr>
              <a:t>(3) any </a:t>
            </a:r>
            <a:r>
              <a:rPr lang="en-US" sz="2000" dirty="0">
                <a:solidFill>
                  <a:srgbClr val="404040"/>
                </a:solidFill>
              </a:rPr>
              <a:t>state </a:t>
            </a:r>
            <a:r>
              <a:rPr lang="en-US" sz="2000" dirty="0" smtClean="0">
                <a:solidFill>
                  <a:srgbClr val="404040"/>
                </a:solidFill>
              </a:rPr>
              <a:t>officer, </a:t>
            </a:r>
            <a:r>
              <a:rPr lang="en-US" sz="2000" i="1" dirty="0">
                <a:solidFill>
                  <a:srgbClr val="404040"/>
                </a:solidFill>
              </a:rPr>
              <a:t>except for </a:t>
            </a:r>
            <a:r>
              <a:rPr lang="en-US" sz="2000" dirty="0">
                <a:solidFill>
                  <a:srgbClr val="404040"/>
                </a:solidFill>
              </a:rPr>
              <a:t>a member of the legislature, or an employee of the </a:t>
            </a:r>
            <a:r>
              <a:rPr lang="en-US" sz="2000" dirty="0" smtClean="0">
                <a:solidFill>
                  <a:srgbClr val="404040"/>
                </a:solidFill>
              </a:rPr>
              <a:t>legislature.</a:t>
            </a:r>
            <a:endParaRPr lang="en-US" sz="2000" dirty="0">
              <a:solidFill>
                <a:srgbClr val="404040"/>
              </a:solidFill>
            </a:endParaRPr>
          </a:p>
          <a:p>
            <a:pPr marL="400050" indent="-400050">
              <a:buFont typeface="+mj-lt"/>
              <a:buAutoNum type="romanLcPeriod"/>
            </a:pPr>
            <a:r>
              <a:rPr lang="en-US" sz="2000" dirty="0" smtClean="0">
                <a:solidFill>
                  <a:srgbClr val="404040"/>
                </a:solidFill>
              </a:rPr>
              <a:t>Oral questions or comments made </a:t>
            </a:r>
            <a:r>
              <a:rPr lang="en-US" sz="2000" i="1" dirty="0" smtClean="0">
                <a:solidFill>
                  <a:srgbClr val="404040"/>
                </a:solidFill>
              </a:rPr>
              <a:t>by</a:t>
            </a:r>
            <a:r>
              <a:rPr lang="en-US" sz="2000" dirty="0" smtClean="0">
                <a:solidFill>
                  <a:srgbClr val="404040"/>
                </a:solidFill>
              </a:rPr>
              <a:t> a person </a:t>
            </a:r>
            <a:r>
              <a:rPr lang="en-US" sz="2000" i="1" dirty="0" smtClean="0">
                <a:solidFill>
                  <a:srgbClr val="404040"/>
                </a:solidFill>
              </a:rPr>
              <a:t>to</a:t>
            </a:r>
            <a:r>
              <a:rPr lang="en-US" sz="2000" dirty="0" smtClean="0">
                <a:solidFill>
                  <a:srgbClr val="404040"/>
                </a:solidFill>
              </a:rPr>
              <a:t> a state officer or employee </a:t>
            </a:r>
            <a:r>
              <a:rPr lang="en-US" sz="2000" i="1" dirty="0" smtClean="0">
                <a:solidFill>
                  <a:srgbClr val="404040"/>
                </a:solidFill>
              </a:rPr>
              <a:t>regarding</a:t>
            </a:r>
            <a:r>
              <a:rPr lang="en-US" sz="2000" dirty="0" smtClean="0">
                <a:solidFill>
                  <a:srgbClr val="404040"/>
                </a:solidFill>
              </a:rPr>
              <a:t> a proposed rule and </a:t>
            </a:r>
            <a:r>
              <a:rPr lang="en-US" sz="2000" i="1" dirty="0" smtClean="0">
                <a:solidFill>
                  <a:srgbClr val="404040"/>
                </a:solidFill>
              </a:rPr>
              <a:t>made in public at</a:t>
            </a:r>
            <a:r>
              <a:rPr lang="en-US" sz="2000" dirty="0" smtClean="0">
                <a:solidFill>
                  <a:srgbClr val="404040"/>
                </a:solidFill>
              </a:rPr>
              <a:t> a meeting or workshop . . .open to the public and that is sponsored by a state agency, board, commission, council or office.</a:t>
            </a:r>
          </a:p>
          <a:p>
            <a:pPr marL="400050" indent="-400050">
              <a:buFont typeface="+mj-lt"/>
              <a:buAutoNum type="romanLcPeriod"/>
            </a:pPr>
            <a:r>
              <a:rPr lang="en-US" sz="2000" dirty="0" smtClean="0">
                <a:solidFill>
                  <a:srgbClr val="404040"/>
                </a:solidFill>
              </a:rPr>
              <a:t>Communications between a public body and [person or company] regarding the procurement of materials, services, or construction </a:t>
            </a:r>
          </a:p>
          <a:p>
            <a:pPr marL="857250" lvl="1" indent="-400050">
              <a:buFont typeface="+mj-lt"/>
              <a:buAutoNum type="romanLcPeriod"/>
            </a:pPr>
            <a:r>
              <a:rPr lang="en-US" sz="2000" dirty="0" smtClean="0">
                <a:solidFill>
                  <a:srgbClr val="404040"/>
                </a:solidFill>
              </a:rPr>
              <a:t>Some exceptions relating to other lobbyist registration requirements</a:t>
            </a:r>
            <a:endParaRPr lang="en-US" sz="2000" dirty="0">
              <a:solidFill>
                <a:srgbClr val="404040"/>
              </a:solidFill>
            </a:endParaRPr>
          </a:p>
        </p:txBody>
      </p:sp>
      <p:sp>
        <p:nvSpPr>
          <p:cNvPr id="3" name="TextBox 2"/>
          <p:cNvSpPr txBox="1"/>
          <p:nvPr/>
        </p:nvSpPr>
        <p:spPr>
          <a:xfrm>
            <a:off x="735457" y="6251596"/>
            <a:ext cx="7359650" cy="369877"/>
          </a:xfrm>
          <a:prstGeom prst="rect">
            <a:avLst/>
          </a:prstGeom>
          <a:noFill/>
        </p:spPr>
        <p:txBody>
          <a:bodyPr wrap="square" rtlCol="0">
            <a:spAutoFit/>
          </a:bodyPr>
          <a:lstStyle/>
          <a:p>
            <a:r>
              <a:rPr lang="en-US" dirty="0">
                <a:solidFill>
                  <a:srgbClr val="404040"/>
                </a:solidFill>
              </a:rPr>
              <a:t>A.R.S. § 41-1231(11)</a:t>
            </a:r>
          </a:p>
        </p:txBody>
      </p:sp>
    </p:spTree>
    <p:extLst>
      <p:ext uri="{BB962C8B-B14F-4D97-AF65-F5344CB8AC3E}">
        <p14:creationId xmlns:p14="http://schemas.microsoft.com/office/powerpoint/2010/main" val="41584600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3040665" y="222376"/>
            <a:ext cx="4878039" cy="553998"/>
          </a:xfrm>
        </p:spPr>
        <p:txBody>
          <a:bodyPr/>
          <a:lstStyle/>
          <a:p>
            <a:pPr eaLnBrk="1" hangingPunct="1"/>
            <a:r>
              <a:rPr lang="en-US" sz="3600" dirty="0" smtClean="0">
                <a:latin typeface="Arial" pitchFamily="34" charset="0"/>
                <a:ea typeface="ＭＳ Ｐゴシック" charset="-128"/>
              </a:rPr>
              <a:t>Arizona Law</a:t>
            </a:r>
            <a:endParaRPr lang="en-US" sz="3600" dirty="0">
              <a:latin typeface="Arial" pitchFamily="34" charset="0"/>
              <a:ea typeface="ＭＳ Ｐゴシック" charset="-128"/>
            </a:endParaRPr>
          </a:p>
        </p:txBody>
      </p:sp>
      <p:sp>
        <p:nvSpPr>
          <p:cNvPr id="2" name="Rectangle 1"/>
          <p:cNvSpPr/>
          <p:nvPr/>
        </p:nvSpPr>
        <p:spPr>
          <a:xfrm>
            <a:off x="669925" y="1400999"/>
            <a:ext cx="8420100" cy="4611519"/>
          </a:xfrm>
          <a:prstGeom prst="rect">
            <a:avLst/>
          </a:prstGeom>
        </p:spPr>
        <p:txBody>
          <a:bodyPr wrap="square">
            <a:spAutoFit/>
          </a:bodyPr>
          <a:lstStyle/>
          <a:p>
            <a:pPr marL="342900" indent="-342900">
              <a:spcAft>
                <a:spcPts val="1000"/>
              </a:spcAft>
              <a:buFont typeface="Arial" charset="0"/>
              <a:buChar char="•"/>
            </a:pPr>
            <a:r>
              <a:rPr lang="en-US" b="1" dirty="0" smtClean="0">
                <a:solidFill>
                  <a:srgbClr val="008877"/>
                </a:solidFill>
              </a:rPr>
              <a:t>Principal</a:t>
            </a:r>
            <a:r>
              <a:rPr lang="en-US" dirty="0" smtClean="0">
                <a:solidFill>
                  <a:srgbClr val="404040"/>
                </a:solidFill>
              </a:rPr>
              <a:t>–any person, other than a public body, who employs, retains, engages or uses, with or without compensation, a lobbyist.</a:t>
            </a:r>
          </a:p>
          <a:p>
            <a:pPr marL="342900" indent="-342900">
              <a:spcAft>
                <a:spcPts val="1000"/>
              </a:spcAft>
              <a:buFont typeface="Arial" charset="0"/>
              <a:buChar char="•"/>
            </a:pPr>
            <a:r>
              <a:rPr lang="en-US" b="1" dirty="0" smtClean="0">
                <a:solidFill>
                  <a:srgbClr val="008877"/>
                </a:solidFill>
              </a:rPr>
              <a:t>Public body</a:t>
            </a:r>
            <a:r>
              <a:rPr lang="en-US" dirty="0" smtClean="0">
                <a:solidFill>
                  <a:srgbClr val="404040"/>
                </a:solidFill>
              </a:rPr>
              <a:t>–a public entity that employs, retains, engages, or uses, with or without compensation, a designated or authorized public lobbyist.</a:t>
            </a:r>
          </a:p>
          <a:p>
            <a:pPr marL="342900" indent="-342900">
              <a:spcAft>
                <a:spcPts val="1000"/>
              </a:spcAft>
              <a:buFont typeface="Arial" charset="0"/>
              <a:buChar char="•"/>
            </a:pPr>
            <a:r>
              <a:rPr lang="en-US" b="1" dirty="0" smtClean="0">
                <a:solidFill>
                  <a:srgbClr val="008877"/>
                </a:solidFill>
              </a:rPr>
              <a:t>Designated lobbyist or designated public lobbyist</a:t>
            </a:r>
            <a:r>
              <a:rPr lang="en-US" dirty="0" smtClean="0">
                <a:solidFill>
                  <a:srgbClr val="404040"/>
                </a:solidFill>
              </a:rPr>
              <a:t>–secretary of state’s “point of contact” for the principal or public body.</a:t>
            </a:r>
          </a:p>
          <a:p>
            <a:pPr marL="342900" indent="-342900">
              <a:spcAft>
                <a:spcPts val="1000"/>
              </a:spcAft>
              <a:buFont typeface="Arial" charset="0"/>
              <a:buChar char="•"/>
            </a:pPr>
            <a:r>
              <a:rPr lang="en-US" b="1" dirty="0">
                <a:solidFill>
                  <a:srgbClr val="008877"/>
                </a:solidFill>
              </a:rPr>
              <a:t>Authorized lobbyist or authorized public </a:t>
            </a:r>
            <a:r>
              <a:rPr lang="en-US" b="1" dirty="0" smtClean="0">
                <a:solidFill>
                  <a:srgbClr val="008877"/>
                </a:solidFill>
              </a:rPr>
              <a:t>lobbyist</a:t>
            </a:r>
            <a:r>
              <a:rPr lang="en-US" dirty="0" smtClean="0">
                <a:solidFill>
                  <a:srgbClr val="404040"/>
                </a:solidFill>
              </a:rPr>
              <a:t>–a person other than the designated [public</a:t>
            </a:r>
            <a:r>
              <a:rPr lang="en-US" dirty="0">
                <a:solidFill>
                  <a:srgbClr val="404040"/>
                </a:solidFill>
              </a:rPr>
              <a:t>] lobbyist who is employed by, retained by or representing a public body, </a:t>
            </a:r>
            <a:r>
              <a:rPr lang="en-US" i="1" dirty="0">
                <a:solidFill>
                  <a:srgbClr val="404040"/>
                </a:solidFill>
              </a:rPr>
              <a:t>with or without compensation</a:t>
            </a:r>
            <a:r>
              <a:rPr lang="en-US" dirty="0">
                <a:solidFill>
                  <a:srgbClr val="404040"/>
                </a:solidFill>
              </a:rPr>
              <a:t>, for the </a:t>
            </a:r>
            <a:r>
              <a:rPr lang="en-US" i="1" dirty="0">
                <a:solidFill>
                  <a:srgbClr val="404040"/>
                </a:solidFill>
              </a:rPr>
              <a:t>purpose</a:t>
            </a:r>
            <a:r>
              <a:rPr lang="en-US" dirty="0">
                <a:solidFill>
                  <a:srgbClr val="404040"/>
                </a:solidFill>
              </a:rPr>
              <a:t> of lobbying </a:t>
            </a:r>
            <a:r>
              <a:rPr lang="en-US" i="1" dirty="0">
                <a:solidFill>
                  <a:srgbClr val="404040"/>
                </a:solidFill>
              </a:rPr>
              <a:t>and</a:t>
            </a:r>
            <a:r>
              <a:rPr lang="en-US" dirty="0">
                <a:solidFill>
                  <a:srgbClr val="404040"/>
                </a:solidFill>
              </a:rPr>
              <a:t> who is listed as an authorized </a:t>
            </a:r>
            <a:r>
              <a:rPr lang="en-US" dirty="0" smtClean="0">
                <a:solidFill>
                  <a:srgbClr val="404040"/>
                </a:solidFill>
              </a:rPr>
              <a:t>[public] lobbyist.</a:t>
            </a:r>
          </a:p>
          <a:p>
            <a:pPr marL="342900" indent="-342900">
              <a:spcAft>
                <a:spcPts val="1000"/>
              </a:spcAft>
              <a:buFont typeface="Arial" charset="0"/>
              <a:buChar char="•"/>
            </a:pPr>
            <a:r>
              <a:rPr lang="en-US" b="1" dirty="0" smtClean="0">
                <a:solidFill>
                  <a:srgbClr val="008877"/>
                </a:solidFill>
              </a:rPr>
              <a:t>Lobbyist for compensation</a:t>
            </a:r>
            <a:r>
              <a:rPr lang="en-US" dirty="0" smtClean="0">
                <a:solidFill>
                  <a:srgbClr val="404040"/>
                </a:solidFill>
              </a:rPr>
              <a:t>–a </a:t>
            </a:r>
            <a:r>
              <a:rPr lang="en-US" dirty="0">
                <a:solidFill>
                  <a:srgbClr val="404040"/>
                </a:solidFill>
              </a:rPr>
              <a:t>lobbyist who is compensated for the primary purpose of lobbying on behalf of a principal and who is listed by the principal in its </a:t>
            </a:r>
            <a:r>
              <a:rPr lang="en-US" dirty="0" smtClean="0">
                <a:solidFill>
                  <a:srgbClr val="404040"/>
                </a:solidFill>
              </a:rPr>
              <a:t>registration.</a:t>
            </a:r>
            <a:endParaRPr lang="en-US" dirty="0">
              <a:solidFill>
                <a:srgbClr val="404040"/>
              </a:solidFill>
            </a:endParaRPr>
          </a:p>
          <a:p>
            <a:pPr>
              <a:spcAft>
                <a:spcPts val="1000"/>
              </a:spcAft>
            </a:pPr>
            <a:endParaRPr lang="en-US" dirty="0">
              <a:solidFill>
                <a:srgbClr val="404040"/>
              </a:solidFill>
            </a:endParaRPr>
          </a:p>
        </p:txBody>
      </p:sp>
      <p:sp>
        <p:nvSpPr>
          <p:cNvPr id="4" name="TextBox 3"/>
          <p:cNvSpPr txBox="1"/>
          <p:nvPr/>
        </p:nvSpPr>
        <p:spPr>
          <a:xfrm>
            <a:off x="669925" y="6070061"/>
            <a:ext cx="7699375" cy="461665"/>
          </a:xfrm>
          <a:prstGeom prst="rect">
            <a:avLst/>
          </a:prstGeom>
          <a:noFill/>
        </p:spPr>
        <p:txBody>
          <a:bodyPr wrap="square" rtlCol="0">
            <a:spAutoFit/>
          </a:bodyPr>
          <a:lstStyle/>
          <a:p>
            <a:r>
              <a:rPr lang="en-US" sz="1200" dirty="0">
                <a:solidFill>
                  <a:srgbClr val="404040"/>
                </a:solidFill>
              </a:rPr>
              <a:t>A.R.S. § 41-1231(16); A.R.S. § 41-1231(18); A.R.S. § 41-1231(12); A.R.S. § 41-1231(1); A.R.S. 1231(2);  Arizona Department of State, Office of the Secretary of State, https://</a:t>
            </a:r>
            <a:r>
              <a:rPr lang="en-US" sz="1200" dirty="0" err="1">
                <a:solidFill>
                  <a:srgbClr val="404040"/>
                </a:solidFill>
              </a:rPr>
              <a:t>www.azsos.gov</a:t>
            </a:r>
            <a:r>
              <a:rPr lang="en-US" sz="1200" dirty="0">
                <a:solidFill>
                  <a:srgbClr val="404040"/>
                </a:solidFill>
              </a:rPr>
              <a:t>/elections/lobbyists.</a:t>
            </a:r>
          </a:p>
        </p:txBody>
      </p:sp>
    </p:spTree>
    <p:extLst>
      <p:ext uri="{BB962C8B-B14F-4D97-AF65-F5344CB8AC3E}">
        <p14:creationId xmlns:p14="http://schemas.microsoft.com/office/powerpoint/2010/main" val="15147723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1993" y="190526"/>
            <a:ext cx="7946136" cy="492443"/>
          </a:xfrm>
        </p:spPr>
        <p:txBody>
          <a:bodyPr/>
          <a:lstStyle/>
          <a:p>
            <a:r>
              <a:rPr lang="en-US" sz="3200" dirty="0" smtClean="0"/>
              <a:t>Arizona Law</a:t>
            </a:r>
            <a:endParaRPr lang="en-US" sz="3200" dirty="0"/>
          </a:p>
        </p:txBody>
      </p:sp>
      <p:sp>
        <p:nvSpPr>
          <p:cNvPr id="3" name="Slide Number Placeholder 2"/>
          <p:cNvSpPr>
            <a:spLocks noGrp="1"/>
          </p:cNvSpPr>
          <p:nvPr>
            <p:ph type="sldNum" sz="quarter" idx="12"/>
          </p:nvPr>
        </p:nvSpPr>
        <p:spPr/>
        <p:txBody>
          <a:bodyPr/>
          <a:lstStyle/>
          <a:p>
            <a:fld id="{A4AE216E-30EE-794D-82EB-E7F5CCC91463}" type="slidenum">
              <a:rPr lang="en-US" smtClean="0">
                <a:solidFill>
                  <a:srgbClr val="FEFEFE"/>
                </a:solidFill>
              </a:rPr>
              <a:pPr/>
              <a:t>52</a:t>
            </a:fld>
            <a:endParaRPr lang="en-US">
              <a:solidFill>
                <a:srgbClr val="FEFEFE"/>
              </a:solidFill>
            </a:endParaRPr>
          </a:p>
        </p:txBody>
      </p:sp>
      <p:sp>
        <p:nvSpPr>
          <p:cNvPr id="4" name="Content Placeholder 3"/>
          <p:cNvSpPr>
            <a:spLocks noGrp="1"/>
          </p:cNvSpPr>
          <p:nvPr>
            <p:ph sz="quarter" idx="13"/>
          </p:nvPr>
        </p:nvSpPr>
        <p:spPr>
          <a:xfrm>
            <a:off x="924307" y="1974724"/>
            <a:ext cx="7956550" cy="2154436"/>
          </a:xfrm>
        </p:spPr>
        <p:txBody>
          <a:bodyPr/>
          <a:lstStyle/>
          <a:p>
            <a:r>
              <a:rPr lang="en-US" b="0" dirty="0" smtClean="0"/>
              <a:t>Principals, public bodies, and their lobbyists </a:t>
            </a:r>
            <a:r>
              <a:rPr lang="en-US" b="0" dirty="0" smtClean="0">
                <a:solidFill>
                  <a:srgbClr val="008877"/>
                </a:solidFill>
              </a:rPr>
              <a:t>must register with the Arizona Department of State, Office of the Secretary of State </a:t>
            </a:r>
            <a:r>
              <a:rPr lang="en-US" b="0" i="1" dirty="0" smtClean="0"/>
              <a:t>prior</a:t>
            </a:r>
            <a:r>
              <a:rPr lang="en-US" b="0" dirty="0" smtClean="0"/>
              <a:t> to the first lobbying attempt or, if impracticable, within 5 business days after any lobbying activity.</a:t>
            </a:r>
            <a:endParaRPr lang="en-US" dirty="0"/>
          </a:p>
        </p:txBody>
      </p:sp>
      <p:sp>
        <p:nvSpPr>
          <p:cNvPr id="5" name="TextBox 4"/>
          <p:cNvSpPr txBox="1"/>
          <p:nvPr/>
        </p:nvSpPr>
        <p:spPr>
          <a:xfrm>
            <a:off x="473075" y="6220227"/>
            <a:ext cx="7699375" cy="461665"/>
          </a:xfrm>
          <a:prstGeom prst="rect">
            <a:avLst/>
          </a:prstGeom>
          <a:noFill/>
        </p:spPr>
        <p:txBody>
          <a:bodyPr wrap="square" rtlCol="0">
            <a:spAutoFit/>
          </a:bodyPr>
          <a:lstStyle/>
          <a:p>
            <a:r>
              <a:rPr lang="en-US" sz="1200" dirty="0">
                <a:solidFill>
                  <a:srgbClr val="404040"/>
                </a:solidFill>
              </a:rPr>
              <a:t>A.R.S. 41-1232; Arizona Department of State, Office of the Secretary of State, http://www.azsos.gov/election/lobbyist/lobbyist_reg_reporting.htm.</a:t>
            </a:r>
          </a:p>
        </p:txBody>
      </p:sp>
      <p:sp>
        <p:nvSpPr>
          <p:cNvPr id="6" name="Rectangle 5"/>
          <p:cNvSpPr/>
          <p:nvPr/>
        </p:nvSpPr>
        <p:spPr>
          <a:xfrm>
            <a:off x="758053" y="1325919"/>
            <a:ext cx="4780476" cy="523220"/>
          </a:xfrm>
          <a:prstGeom prst="rect">
            <a:avLst/>
          </a:prstGeom>
        </p:spPr>
        <p:txBody>
          <a:bodyPr wrap="none">
            <a:spAutoFit/>
          </a:bodyPr>
          <a:lstStyle/>
          <a:p>
            <a:r>
              <a:rPr lang="en-US" sz="2800" b="1" dirty="0">
                <a:solidFill>
                  <a:srgbClr val="404040"/>
                </a:solidFill>
              </a:rPr>
              <a:t>Registration Requirements</a:t>
            </a:r>
          </a:p>
        </p:txBody>
      </p:sp>
    </p:spTree>
    <p:extLst>
      <p:ext uri="{BB962C8B-B14F-4D97-AF65-F5344CB8AC3E}">
        <p14:creationId xmlns:p14="http://schemas.microsoft.com/office/powerpoint/2010/main" val="37287074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3029182" y="210385"/>
            <a:ext cx="6683153" cy="553998"/>
          </a:xfrm>
        </p:spPr>
        <p:txBody>
          <a:bodyPr/>
          <a:lstStyle/>
          <a:p>
            <a:pPr eaLnBrk="1" hangingPunct="1"/>
            <a:r>
              <a:rPr lang="en-US" sz="3600" smtClean="0">
                <a:latin typeface="Arial" pitchFamily="34" charset="0"/>
                <a:ea typeface="ＭＳ Ｐゴシック" charset="-128"/>
              </a:rPr>
              <a:t>Arizona Law</a:t>
            </a:r>
            <a:endParaRPr lang="en-US" sz="3600" dirty="0">
              <a:latin typeface="Arial" pitchFamily="34" charset="0"/>
              <a:ea typeface="ＭＳ Ｐゴシック" charset="-128"/>
            </a:endParaRPr>
          </a:p>
        </p:txBody>
      </p:sp>
      <p:sp>
        <p:nvSpPr>
          <p:cNvPr id="5" name="Rectangle 4"/>
          <p:cNvSpPr/>
          <p:nvPr/>
        </p:nvSpPr>
        <p:spPr>
          <a:xfrm>
            <a:off x="704849" y="1228038"/>
            <a:ext cx="7823200" cy="4719241"/>
          </a:xfrm>
          <a:prstGeom prst="rect">
            <a:avLst/>
          </a:prstGeom>
        </p:spPr>
        <p:txBody>
          <a:bodyPr wrap="square">
            <a:spAutoFit/>
          </a:bodyPr>
          <a:lstStyle/>
          <a:p>
            <a:pPr marL="17462">
              <a:spcAft>
                <a:spcPts val="200"/>
              </a:spcAft>
            </a:pPr>
            <a:r>
              <a:rPr lang="en-US" sz="2400" b="1" dirty="0" smtClean="0">
                <a:solidFill>
                  <a:srgbClr val="404040"/>
                </a:solidFill>
              </a:rPr>
              <a:t>Registration is not required for:</a:t>
            </a:r>
          </a:p>
          <a:p>
            <a:pPr marL="234950" indent="-217488">
              <a:spcAft>
                <a:spcPts val="200"/>
              </a:spcAft>
              <a:buFont typeface="Arial" pitchFamily="34" charset="0"/>
              <a:buChar char="•"/>
            </a:pPr>
            <a:r>
              <a:rPr lang="en-US" sz="1900" dirty="0" smtClean="0">
                <a:solidFill>
                  <a:srgbClr val="404040"/>
                </a:solidFill>
              </a:rPr>
              <a:t>Person appearing </a:t>
            </a:r>
            <a:r>
              <a:rPr lang="en-US" sz="1900" u="sng" dirty="0" smtClean="0">
                <a:solidFill>
                  <a:srgbClr val="404040"/>
                </a:solidFill>
              </a:rPr>
              <a:t>on her on behalf</a:t>
            </a:r>
            <a:r>
              <a:rPr lang="en-US" sz="1900" dirty="0" smtClean="0">
                <a:solidFill>
                  <a:srgbClr val="404040"/>
                </a:solidFill>
              </a:rPr>
              <a:t>.</a:t>
            </a:r>
          </a:p>
          <a:p>
            <a:pPr marL="234950" indent="-217488">
              <a:spcAft>
                <a:spcPts val="200"/>
              </a:spcAft>
              <a:buFont typeface="Arial" pitchFamily="34" charset="0"/>
              <a:buChar char="•"/>
            </a:pPr>
            <a:r>
              <a:rPr lang="en-US" sz="1900" dirty="0" smtClean="0">
                <a:solidFill>
                  <a:srgbClr val="404040"/>
                </a:solidFill>
              </a:rPr>
              <a:t>Duly </a:t>
            </a:r>
            <a:r>
              <a:rPr lang="en-US" sz="1900" dirty="0">
                <a:solidFill>
                  <a:srgbClr val="404040"/>
                </a:solidFill>
              </a:rPr>
              <a:t>elected or retained public official, acting in </a:t>
            </a:r>
            <a:r>
              <a:rPr lang="en-US" sz="1900" dirty="0" smtClean="0">
                <a:solidFill>
                  <a:srgbClr val="404040"/>
                </a:solidFill>
              </a:rPr>
              <a:t>her </a:t>
            </a:r>
            <a:r>
              <a:rPr lang="en-US" sz="1900" u="sng" dirty="0" smtClean="0">
                <a:solidFill>
                  <a:srgbClr val="404040"/>
                </a:solidFill>
              </a:rPr>
              <a:t>official </a:t>
            </a:r>
            <a:r>
              <a:rPr lang="en-US" sz="1900" u="sng" dirty="0">
                <a:solidFill>
                  <a:srgbClr val="404040"/>
                </a:solidFill>
              </a:rPr>
              <a:t>capacity </a:t>
            </a:r>
            <a:r>
              <a:rPr lang="en-US" sz="1900" dirty="0">
                <a:solidFill>
                  <a:srgbClr val="404040"/>
                </a:solidFill>
              </a:rPr>
              <a:t>on </a:t>
            </a:r>
            <a:r>
              <a:rPr lang="en-US" sz="1900" u="sng" dirty="0">
                <a:solidFill>
                  <a:srgbClr val="404040"/>
                </a:solidFill>
              </a:rPr>
              <a:t>matters pertaining to </a:t>
            </a:r>
            <a:r>
              <a:rPr lang="en-US" sz="1900" u="sng" dirty="0" smtClean="0">
                <a:solidFill>
                  <a:srgbClr val="404040"/>
                </a:solidFill>
              </a:rPr>
              <a:t>her position</a:t>
            </a:r>
            <a:r>
              <a:rPr lang="en-US" sz="1900" dirty="0">
                <a:solidFill>
                  <a:srgbClr val="404040"/>
                </a:solidFill>
              </a:rPr>
              <a:t>. </a:t>
            </a:r>
          </a:p>
          <a:p>
            <a:pPr marL="234950" indent="-217488">
              <a:spcAft>
                <a:spcPts val="200"/>
              </a:spcAft>
              <a:buFont typeface="Arial" pitchFamily="34" charset="0"/>
              <a:buChar char="•"/>
            </a:pPr>
            <a:r>
              <a:rPr lang="en-US" sz="1900" dirty="0" smtClean="0">
                <a:solidFill>
                  <a:srgbClr val="404040"/>
                </a:solidFill>
              </a:rPr>
              <a:t>Person </a:t>
            </a:r>
            <a:r>
              <a:rPr lang="en-US" sz="1900" dirty="0">
                <a:solidFill>
                  <a:srgbClr val="404040"/>
                </a:solidFill>
              </a:rPr>
              <a:t>who provides </a:t>
            </a:r>
            <a:r>
              <a:rPr lang="en-US" sz="1900" u="sng" dirty="0">
                <a:solidFill>
                  <a:srgbClr val="404040"/>
                </a:solidFill>
              </a:rPr>
              <a:t>technical assistance at the request of a lobbyist</a:t>
            </a:r>
            <a:r>
              <a:rPr lang="en-US" sz="1900" dirty="0">
                <a:solidFill>
                  <a:srgbClr val="404040"/>
                </a:solidFill>
              </a:rPr>
              <a:t>, and who makes </a:t>
            </a:r>
            <a:r>
              <a:rPr lang="en-US" sz="1900" u="sng" dirty="0">
                <a:solidFill>
                  <a:srgbClr val="404040"/>
                </a:solidFill>
              </a:rPr>
              <a:t>no expenditures</a:t>
            </a:r>
            <a:r>
              <a:rPr lang="en-US" sz="1900" dirty="0">
                <a:solidFill>
                  <a:srgbClr val="404040"/>
                </a:solidFill>
              </a:rPr>
              <a:t> required to be </a:t>
            </a:r>
            <a:r>
              <a:rPr lang="en-US" sz="1900" dirty="0" smtClean="0">
                <a:solidFill>
                  <a:srgbClr val="404040"/>
                </a:solidFill>
              </a:rPr>
              <a:t>reported.</a:t>
            </a:r>
            <a:endParaRPr lang="en-US" sz="1900" dirty="0">
              <a:solidFill>
                <a:srgbClr val="404040"/>
              </a:solidFill>
            </a:endParaRPr>
          </a:p>
          <a:p>
            <a:pPr marL="234950" indent="-217488">
              <a:spcAft>
                <a:spcPts val="200"/>
              </a:spcAft>
              <a:buFont typeface="Arial" pitchFamily="34" charset="0"/>
              <a:buChar char="•"/>
            </a:pPr>
            <a:r>
              <a:rPr lang="en-US" sz="1900" dirty="0" smtClean="0">
                <a:solidFill>
                  <a:srgbClr val="404040"/>
                </a:solidFill>
              </a:rPr>
              <a:t>Person </a:t>
            </a:r>
            <a:r>
              <a:rPr lang="en-US" sz="1900" dirty="0">
                <a:solidFill>
                  <a:srgbClr val="404040"/>
                </a:solidFill>
              </a:rPr>
              <a:t>who performs </a:t>
            </a:r>
            <a:r>
              <a:rPr lang="en-US" sz="1900" u="sng" dirty="0">
                <a:solidFill>
                  <a:srgbClr val="404040"/>
                </a:solidFill>
              </a:rPr>
              <a:t>professional services</a:t>
            </a:r>
            <a:r>
              <a:rPr lang="en-US" sz="1900" dirty="0">
                <a:solidFill>
                  <a:srgbClr val="404040"/>
                </a:solidFill>
              </a:rPr>
              <a:t> in drafting bills or in advising opinions to clients as to construction and effect of the potential legislation. </a:t>
            </a:r>
          </a:p>
          <a:p>
            <a:pPr marL="234950" indent="-217488">
              <a:spcAft>
                <a:spcPts val="200"/>
              </a:spcAft>
              <a:buFont typeface="Arial" pitchFamily="34" charset="0"/>
              <a:buChar char="•"/>
            </a:pPr>
            <a:r>
              <a:rPr lang="en-US" sz="1900" dirty="0" smtClean="0">
                <a:solidFill>
                  <a:srgbClr val="404040"/>
                </a:solidFill>
              </a:rPr>
              <a:t>Person who contacts state officer or employee </a:t>
            </a:r>
            <a:r>
              <a:rPr lang="en-US" sz="1900" u="sng" dirty="0" smtClean="0">
                <a:solidFill>
                  <a:srgbClr val="404040"/>
                </a:solidFill>
              </a:rPr>
              <a:t>solely for purposes of acquiring information</a:t>
            </a:r>
            <a:r>
              <a:rPr lang="en-US" sz="1900" dirty="0" smtClean="0">
                <a:solidFill>
                  <a:srgbClr val="404040"/>
                </a:solidFill>
              </a:rPr>
              <a:t>.</a:t>
            </a:r>
          </a:p>
          <a:p>
            <a:pPr marL="234950" indent="-217488">
              <a:spcAft>
                <a:spcPts val="200"/>
              </a:spcAft>
              <a:buFont typeface="Arial" pitchFamily="34" charset="0"/>
              <a:buChar char="•"/>
            </a:pPr>
            <a:r>
              <a:rPr lang="en-US" sz="1900" dirty="0" smtClean="0">
                <a:solidFill>
                  <a:srgbClr val="404040"/>
                </a:solidFill>
              </a:rPr>
              <a:t>Person who is a member of an association, but not a LFC/DL/AL for the association and who does not make any expenditures that would be required to be reported if the person were a LFC/DL/AL. </a:t>
            </a:r>
          </a:p>
          <a:p>
            <a:endParaRPr lang="en-US" dirty="0">
              <a:solidFill>
                <a:srgbClr val="404040"/>
              </a:solidFill>
            </a:endParaRPr>
          </a:p>
        </p:txBody>
      </p:sp>
      <p:sp>
        <p:nvSpPr>
          <p:cNvPr id="2" name="TextBox 1"/>
          <p:cNvSpPr txBox="1"/>
          <p:nvPr/>
        </p:nvSpPr>
        <p:spPr>
          <a:xfrm>
            <a:off x="704849" y="6320591"/>
            <a:ext cx="7686675" cy="369332"/>
          </a:xfrm>
          <a:prstGeom prst="rect">
            <a:avLst/>
          </a:prstGeom>
          <a:noFill/>
        </p:spPr>
        <p:txBody>
          <a:bodyPr wrap="square" rtlCol="0">
            <a:spAutoFit/>
          </a:bodyPr>
          <a:lstStyle/>
          <a:p>
            <a:r>
              <a:rPr lang="en-US" dirty="0">
                <a:solidFill>
                  <a:srgbClr val="404040"/>
                </a:solidFill>
              </a:rPr>
              <a:t>A.R.S. § 41-1232.04</a:t>
            </a:r>
          </a:p>
        </p:txBody>
      </p:sp>
    </p:spTree>
    <p:extLst>
      <p:ext uri="{BB962C8B-B14F-4D97-AF65-F5344CB8AC3E}">
        <p14:creationId xmlns:p14="http://schemas.microsoft.com/office/powerpoint/2010/main" val="1678253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377" y="250879"/>
            <a:ext cx="7946136" cy="553998"/>
          </a:xfrm>
        </p:spPr>
        <p:txBody>
          <a:bodyPr/>
          <a:lstStyle/>
          <a:p>
            <a:r>
              <a:rPr lang="en-US" dirty="0" smtClean="0"/>
              <a:t>Arizona Law</a:t>
            </a:r>
            <a:endParaRPr lang="en-US" dirty="0"/>
          </a:p>
        </p:txBody>
      </p:sp>
      <p:sp>
        <p:nvSpPr>
          <p:cNvPr id="3" name="Slide Number Placeholder 2"/>
          <p:cNvSpPr>
            <a:spLocks noGrp="1"/>
          </p:cNvSpPr>
          <p:nvPr>
            <p:ph type="sldNum" sz="quarter" idx="12"/>
          </p:nvPr>
        </p:nvSpPr>
        <p:spPr/>
        <p:txBody>
          <a:bodyPr/>
          <a:lstStyle/>
          <a:p>
            <a:fld id="{A4AE216E-30EE-794D-82EB-E7F5CCC91463}" type="slidenum">
              <a:rPr lang="en-US" smtClean="0">
                <a:solidFill>
                  <a:srgbClr val="FEFEFE"/>
                </a:solidFill>
              </a:rPr>
              <a:pPr/>
              <a:t>54</a:t>
            </a:fld>
            <a:endParaRPr lang="en-US">
              <a:solidFill>
                <a:srgbClr val="FEFEFE"/>
              </a:solidFill>
            </a:endParaRPr>
          </a:p>
        </p:txBody>
      </p:sp>
      <p:sp>
        <p:nvSpPr>
          <p:cNvPr id="4" name="Content Placeholder 3"/>
          <p:cNvSpPr>
            <a:spLocks noGrp="1"/>
          </p:cNvSpPr>
          <p:nvPr>
            <p:ph sz="quarter" idx="13"/>
          </p:nvPr>
        </p:nvSpPr>
        <p:spPr>
          <a:xfrm>
            <a:off x="692149" y="1992141"/>
            <a:ext cx="8128001" cy="2898229"/>
          </a:xfrm>
        </p:spPr>
        <p:txBody>
          <a:bodyPr/>
          <a:lstStyle/>
          <a:p>
            <a:pPr marL="476250" indent="-436563">
              <a:buFont typeface="Arial" pitchFamily="34" charset="0"/>
              <a:buChar char="•"/>
            </a:pPr>
            <a:r>
              <a:rPr lang="en-US" sz="2400" b="0" dirty="0" smtClean="0"/>
              <a:t>The state </a:t>
            </a:r>
            <a:r>
              <a:rPr lang="en-US" sz="2400" b="0" dirty="0"/>
              <a:t>and the counties, cities, towns, school districts, community college districts, and universities within the state must not </a:t>
            </a:r>
            <a:r>
              <a:rPr lang="en-US" sz="2400" b="0" i="1" dirty="0"/>
              <a:t>use or spend public resources</a:t>
            </a:r>
            <a:r>
              <a:rPr lang="en-US" sz="2400" b="0" dirty="0"/>
              <a:t>, including money, </a:t>
            </a:r>
            <a:r>
              <a:rPr lang="en-US" sz="2400" b="0" i="1" dirty="0"/>
              <a:t>for the purpose of influencing the outcome of </a:t>
            </a:r>
            <a:r>
              <a:rPr lang="en-US" sz="2400" b="0" i="1" dirty="0" smtClean="0"/>
              <a:t>elections</a:t>
            </a:r>
            <a:endParaRPr lang="en-US" sz="2400" b="0" i="1" dirty="0"/>
          </a:p>
          <a:p>
            <a:pPr marL="704850" lvl="1" indent="-436563">
              <a:buFont typeface="Arial" pitchFamily="34" charset="0"/>
              <a:buChar char="•"/>
            </a:pPr>
            <a:r>
              <a:rPr lang="en-US" sz="2000" b="0" dirty="0"/>
              <a:t>Influencing the outcomes of </a:t>
            </a:r>
            <a:r>
              <a:rPr lang="en-US" sz="2000" b="0" dirty="0" smtClean="0"/>
              <a:t>elections</a:t>
            </a:r>
            <a:r>
              <a:rPr lang="en-US" sz="2000" b="0" dirty="0" smtClean="0">
                <a:solidFill>
                  <a:schemeClr val="tx1"/>
                </a:solidFill>
              </a:rPr>
              <a:t>—supporting </a:t>
            </a:r>
            <a:r>
              <a:rPr lang="en-US" sz="2000" b="0" dirty="0">
                <a:solidFill>
                  <a:schemeClr val="tx1"/>
                </a:solidFill>
              </a:rPr>
              <a:t>or opposing a candidate for nomination or election, the recall of a public officer, or a ballot measure, question, or proposition. </a:t>
            </a:r>
          </a:p>
        </p:txBody>
      </p:sp>
      <p:sp>
        <p:nvSpPr>
          <p:cNvPr id="5" name="TextBox 4"/>
          <p:cNvSpPr txBox="1"/>
          <p:nvPr/>
        </p:nvSpPr>
        <p:spPr>
          <a:xfrm>
            <a:off x="657225" y="6077634"/>
            <a:ext cx="8162925" cy="369332"/>
          </a:xfrm>
          <a:prstGeom prst="rect">
            <a:avLst/>
          </a:prstGeom>
          <a:noFill/>
        </p:spPr>
        <p:txBody>
          <a:bodyPr wrap="square" rtlCol="0">
            <a:spAutoFit/>
          </a:bodyPr>
          <a:lstStyle/>
          <a:p>
            <a:r>
              <a:rPr lang="en-US" dirty="0">
                <a:solidFill>
                  <a:srgbClr val="404040"/>
                </a:solidFill>
              </a:rPr>
              <a:t>A.R.S. § 15-1633(A); A.R.S. § 16-192</a:t>
            </a:r>
          </a:p>
        </p:txBody>
      </p:sp>
      <p:sp>
        <p:nvSpPr>
          <p:cNvPr id="6" name="Title 1"/>
          <p:cNvSpPr txBox="1">
            <a:spLocks/>
          </p:cNvSpPr>
          <p:nvPr/>
        </p:nvSpPr>
        <p:spPr>
          <a:xfrm>
            <a:off x="970363" y="1328620"/>
            <a:ext cx="7946136" cy="492443"/>
          </a:xfrm>
          <a:prstGeom prst="rect">
            <a:avLst/>
          </a:prstGeom>
        </p:spPr>
        <p:txBody>
          <a:bodyPr vert="horz" wrap="square" lIns="0" tIns="0" rIns="0" bIns="0" rtlCol="0" anchor="t">
            <a:spAutoFit/>
          </a:bodyPr>
          <a:lstStyle>
            <a:lvl1pPr algn="l" defTabSz="457200" rtl="0" eaLnBrk="1" latinLnBrk="0" hangingPunct="1">
              <a:spcBef>
                <a:spcPct val="0"/>
              </a:spcBef>
              <a:buNone/>
              <a:defRPr sz="3600" b="1" kern="1200">
                <a:solidFill>
                  <a:schemeClr val="tx1"/>
                </a:solidFill>
                <a:latin typeface="Arial"/>
                <a:ea typeface="+mj-ea"/>
                <a:cs typeface="+mj-cs"/>
              </a:defRPr>
            </a:lvl1pPr>
          </a:lstStyle>
          <a:p>
            <a:r>
              <a:rPr lang="en-US" sz="3200" dirty="0" smtClean="0">
                <a:solidFill>
                  <a:srgbClr val="404040"/>
                </a:solidFill>
              </a:rPr>
              <a:t>Public Resources</a:t>
            </a:r>
            <a:endParaRPr lang="en-US" sz="3200" dirty="0">
              <a:solidFill>
                <a:srgbClr val="404040"/>
              </a:solidFill>
            </a:endParaRPr>
          </a:p>
        </p:txBody>
      </p:sp>
    </p:spTree>
    <p:extLst>
      <p:ext uri="{BB962C8B-B14F-4D97-AF65-F5344CB8AC3E}">
        <p14:creationId xmlns:p14="http://schemas.microsoft.com/office/powerpoint/2010/main" val="23705508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7338" y="2979903"/>
            <a:ext cx="7589520" cy="769441"/>
          </a:xfrm>
        </p:spPr>
        <p:txBody>
          <a:bodyPr/>
          <a:lstStyle/>
          <a:p>
            <a:r>
              <a:rPr lang="en-US" dirty="0"/>
              <a:t>Federal Law</a:t>
            </a:r>
          </a:p>
        </p:txBody>
      </p:sp>
    </p:spTree>
    <p:extLst>
      <p:ext uri="{BB962C8B-B14F-4D97-AF65-F5344CB8AC3E}">
        <p14:creationId xmlns:p14="http://schemas.microsoft.com/office/powerpoint/2010/main" val="14340772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245" y="1181100"/>
            <a:ext cx="7946136" cy="553998"/>
          </a:xfrm>
        </p:spPr>
        <p:txBody>
          <a:bodyPr/>
          <a:lstStyle/>
          <a:p>
            <a:r>
              <a:rPr lang="en-US" dirty="0"/>
              <a:t>Restrictions on Federal Funds</a:t>
            </a:r>
          </a:p>
        </p:txBody>
      </p:sp>
      <p:sp>
        <p:nvSpPr>
          <p:cNvPr id="3" name="Slide Number Placeholder 2"/>
          <p:cNvSpPr>
            <a:spLocks noGrp="1"/>
          </p:cNvSpPr>
          <p:nvPr>
            <p:ph type="sldNum" sz="quarter" idx="12"/>
          </p:nvPr>
        </p:nvSpPr>
        <p:spPr/>
        <p:txBody>
          <a:bodyPr/>
          <a:lstStyle/>
          <a:p>
            <a:fld id="{A4AE216E-30EE-794D-82EB-E7F5CCC91463}" type="slidenum">
              <a:rPr lang="en-US" smtClean="0">
                <a:solidFill>
                  <a:srgbClr val="FEFEFE"/>
                </a:solidFill>
              </a:rPr>
              <a:pPr/>
              <a:t>56</a:t>
            </a:fld>
            <a:endParaRPr lang="en-US">
              <a:solidFill>
                <a:srgbClr val="FEFEFE"/>
              </a:solidFill>
            </a:endParaRPr>
          </a:p>
        </p:txBody>
      </p:sp>
      <p:sp>
        <p:nvSpPr>
          <p:cNvPr id="4" name="Content Placeholder 3"/>
          <p:cNvSpPr>
            <a:spLocks noGrp="1"/>
          </p:cNvSpPr>
          <p:nvPr>
            <p:ph sz="quarter" idx="13"/>
          </p:nvPr>
        </p:nvSpPr>
        <p:spPr>
          <a:xfrm>
            <a:off x="730630" y="2150616"/>
            <a:ext cx="8032751" cy="3272691"/>
          </a:xfrm>
        </p:spPr>
        <p:txBody>
          <a:bodyPr/>
          <a:lstStyle/>
          <a:p>
            <a:pPr marL="455613" indent="-455613">
              <a:buFont typeface="Arial" pitchFamily="34" charset="0"/>
              <a:buChar char="•"/>
            </a:pPr>
            <a:r>
              <a:rPr lang="en-US" dirty="0">
                <a:solidFill>
                  <a:srgbClr val="008877"/>
                </a:solidFill>
              </a:rPr>
              <a:t>Direct </a:t>
            </a:r>
            <a:r>
              <a:rPr lang="en-US" dirty="0" smtClean="0">
                <a:solidFill>
                  <a:srgbClr val="008877"/>
                </a:solidFill>
              </a:rPr>
              <a:t>lobbying</a:t>
            </a:r>
            <a:r>
              <a:rPr lang="en-US" b="0" dirty="0"/>
              <a:t>–</a:t>
            </a:r>
            <a:r>
              <a:rPr lang="en-US" b="0" dirty="0" smtClean="0"/>
              <a:t>advocating </a:t>
            </a:r>
            <a:r>
              <a:rPr lang="en-US" b="0" dirty="0"/>
              <a:t>for or against legislation</a:t>
            </a:r>
          </a:p>
          <a:p>
            <a:pPr marL="455613" indent="-455613">
              <a:buFont typeface="Arial" pitchFamily="34" charset="0"/>
              <a:buChar char="•"/>
            </a:pPr>
            <a:r>
              <a:rPr lang="en-US" dirty="0" smtClean="0">
                <a:solidFill>
                  <a:srgbClr val="008877"/>
                </a:solidFill>
              </a:rPr>
              <a:t>Grassroots lobbying</a:t>
            </a:r>
            <a:r>
              <a:rPr lang="en-US" b="0" dirty="0" smtClean="0"/>
              <a:t>–making a direct appeal to the general public in support of or opposition to proposed or pending legislation</a:t>
            </a:r>
          </a:p>
          <a:p>
            <a:pPr marL="455613" indent="-455613">
              <a:buFont typeface="Arial" pitchFamily="34" charset="0"/>
              <a:buChar char="•"/>
            </a:pPr>
            <a:r>
              <a:rPr lang="en-US" dirty="0" smtClean="0">
                <a:solidFill>
                  <a:srgbClr val="008877"/>
                </a:solidFill>
              </a:rPr>
              <a:t>Legislative liaison activities</a:t>
            </a:r>
            <a:r>
              <a:rPr lang="en-US" b="0" dirty="0" smtClean="0"/>
              <a:t>–activities done in preparation for lobbying</a:t>
            </a:r>
            <a:endParaRPr lang="en-US" b="0" dirty="0"/>
          </a:p>
        </p:txBody>
      </p:sp>
      <p:sp>
        <p:nvSpPr>
          <p:cNvPr id="5" name="TextBox 4"/>
          <p:cNvSpPr txBox="1"/>
          <p:nvPr/>
        </p:nvSpPr>
        <p:spPr>
          <a:xfrm>
            <a:off x="504825" y="5838825"/>
            <a:ext cx="7715250" cy="923330"/>
          </a:xfrm>
          <a:prstGeom prst="rect">
            <a:avLst/>
          </a:prstGeom>
          <a:noFill/>
        </p:spPr>
        <p:txBody>
          <a:bodyPr wrap="square" rtlCol="0">
            <a:spAutoFit/>
          </a:bodyPr>
          <a:lstStyle/>
          <a:p>
            <a:r>
              <a:rPr lang="en-US" dirty="0">
                <a:solidFill>
                  <a:srgbClr val="404040"/>
                </a:solidFill>
              </a:rPr>
              <a:t>Change Lab Solutions: http://changelabsolutions.org/sites/default/files/Memorandum%20M%20%20Ashe%2006082012%20re%20CAA%20Section%20503.pdf</a:t>
            </a:r>
          </a:p>
        </p:txBody>
      </p:sp>
      <p:sp>
        <p:nvSpPr>
          <p:cNvPr id="6" name="Title 1"/>
          <p:cNvSpPr txBox="1">
            <a:spLocks/>
          </p:cNvSpPr>
          <p:nvPr/>
        </p:nvSpPr>
        <p:spPr>
          <a:xfrm>
            <a:off x="3299009" y="205274"/>
            <a:ext cx="7946136" cy="553998"/>
          </a:xfrm>
          <a:prstGeom prst="rect">
            <a:avLst/>
          </a:prstGeom>
        </p:spPr>
        <p:txBody>
          <a:bodyPr vert="horz" wrap="square" lIns="0" tIns="0" rIns="0" bIns="0" rtlCol="0" anchor="t">
            <a:spAutoFit/>
          </a:bodyPr>
          <a:lstStyle>
            <a:lvl1pPr algn="l" defTabSz="457200" rtl="0" eaLnBrk="1" latinLnBrk="0" hangingPunct="1">
              <a:spcBef>
                <a:spcPct val="0"/>
              </a:spcBef>
              <a:buNone/>
              <a:defRPr sz="3600" b="1" kern="1200">
                <a:solidFill>
                  <a:schemeClr val="tx1"/>
                </a:solidFill>
                <a:latin typeface="Arial"/>
                <a:ea typeface="+mj-ea"/>
                <a:cs typeface="+mj-cs"/>
              </a:defRPr>
            </a:lvl1pPr>
          </a:lstStyle>
          <a:p>
            <a:r>
              <a:rPr lang="en-US" smtClean="0">
                <a:solidFill>
                  <a:srgbClr val="404040"/>
                </a:solidFill>
              </a:rPr>
              <a:t>Federal Law</a:t>
            </a:r>
            <a:endParaRPr lang="en-US" dirty="0">
              <a:solidFill>
                <a:srgbClr val="404040"/>
              </a:solidFill>
            </a:endParaRPr>
          </a:p>
        </p:txBody>
      </p:sp>
    </p:spTree>
    <p:extLst>
      <p:ext uri="{BB962C8B-B14F-4D97-AF65-F5344CB8AC3E}">
        <p14:creationId xmlns:p14="http://schemas.microsoft.com/office/powerpoint/2010/main" val="39867328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68095-6F63-412B-8049-E1443DFC3A6F}"/>
              </a:ext>
            </a:extLst>
          </p:cNvPr>
          <p:cNvSpPr>
            <a:spLocks noGrp="1"/>
          </p:cNvSpPr>
          <p:nvPr>
            <p:ph type="title"/>
          </p:nvPr>
        </p:nvSpPr>
        <p:spPr>
          <a:xfrm>
            <a:off x="2130528" y="248264"/>
            <a:ext cx="7946136" cy="430887"/>
          </a:xfrm>
        </p:spPr>
        <p:txBody>
          <a:bodyPr/>
          <a:lstStyle/>
          <a:p>
            <a:pPr algn="ctr"/>
            <a:r>
              <a:rPr lang="en-US" sz="2800" dirty="0"/>
              <a:t>Tax Rules for </a:t>
            </a:r>
            <a:r>
              <a:rPr lang="en-US" sz="2800" dirty="0" smtClean="0"/>
              <a:t>Nonprofit</a:t>
            </a:r>
            <a:r>
              <a:rPr lang="en-US" sz="2800" b="0" dirty="0" smtClean="0"/>
              <a:t> </a:t>
            </a:r>
            <a:r>
              <a:rPr lang="en-US" sz="2800" dirty="0" smtClean="0"/>
              <a:t>Lobbying</a:t>
            </a:r>
            <a:r>
              <a:rPr lang="en-US" sz="2800" dirty="0"/>
              <a:t>	</a:t>
            </a:r>
          </a:p>
        </p:txBody>
      </p:sp>
      <p:sp>
        <p:nvSpPr>
          <p:cNvPr id="3" name="Slide Number Placeholder 2">
            <a:extLst>
              <a:ext uri="{FF2B5EF4-FFF2-40B4-BE49-F238E27FC236}">
                <a16:creationId xmlns:a16="http://schemas.microsoft.com/office/drawing/2014/main" id="{2AE56854-7467-4676-8437-4036654833D3}"/>
              </a:ext>
            </a:extLst>
          </p:cNvPr>
          <p:cNvSpPr>
            <a:spLocks noGrp="1"/>
          </p:cNvSpPr>
          <p:nvPr>
            <p:ph type="sldNum" sz="quarter" idx="12"/>
          </p:nvPr>
        </p:nvSpPr>
        <p:spPr/>
        <p:txBody>
          <a:bodyPr/>
          <a:lstStyle/>
          <a:p>
            <a:fld id="{A4AE216E-30EE-794D-82EB-E7F5CCC91463}" type="slidenum">
              <a:rPr lang="en-US" smtClean="0">
                <a:solidFill>
                  <a:srgbClr val="FEFEFE"/>
                </a:solidFill>
              </a:rPr>
              <a:pPr/>
              <a:t>57</a:t>
            </a:fld>
            <a:endParaRPr lang="en-US">
              <a:solidFill>
                <a:srgbClr val="FEFEFE"/>
              </a:solidFill>
            </a:endParaRPr>
          </a:p>
        </p:txBody>
      </p:sp>
      <p:sp>
        <p:nvSpPr>
          <p:cNvPr id="4" name="Content Placeholder 3">
            <a:extLst>
              <a:ext uri="{FF2B5EF4-FFF2-40B4-BE49-F238E27FC236}">
                <a16:creationId xmlns:a16="http://schemas.microsoft.com/office/drawing/2014/main" id="{833CA181-DA25-4BE2-A85C-F99734C3A347}"/>
              </a:ext>
            </a:extLst>
          </p:cNvPr>
          <p:cNvSpPr>
            <a:spLocks noGrp="1"/>
          </p:cNvSpPr>
          <p:nvPr>
            <p:ph sz="quarter" idx="13"/>
          </p:nvPr>
        </p:nvSpPr>
        <p:spPr>
          <a:xfrm>
            <a:off x="715618" y="1154464"/>
            <a:ext cx="7946672" cy="4975721"/>
          </a:xfrm>
        </p:spPr>
        <p:txBody>
          <a:bodyPr/>
          <a:lstStyle/>
          <a:p>
            <a:pPr marL="455613" indent="-455613">
              <a:buFont typeface="Arial" panose="020B0604020202020204" pitchFamily="34" charset="0"/>
              <a:buChar char="•"/>
            </a:pPr>
            <a:r>
              <a:rPr lang="en-US" dirty="0"/>
              <a:t>Lobbying is an </a:t>
            </a:r>
            <a:r>
              <a:rPr lang="en-US" dirty="0" smtClean="0"/>
              <a:t>organization’s attempt </a:t>
            </a:r>
            <a:r>
              <a:rPr lang="en-US" dirty="0"/>
              <a:t>to influence legislation</a:t>
            </a:r>
          </a:p>
          <a:p>
            <a:pPr marL="812800" lvl="4" indent="-317500">
              <a:buFont typeface="Arial" panose="020B0604020202020204" pitchFamily="34" charset="0"/>
              <a:buChar char="•"/>
            </a:pPr>
            <a:r>
              <a:rPr lang="en-US" b="1" dirty="0" smtClean="0"/>
              <a:t>Legislation</a:t>
            </a:r>
            <a:r>
              <a:rPr lang="en-US" dirty="0" smtClean="0"/>
              <a:t>–federal</a:t>
            </a:r>
            <a:r>
              <a:rPr lang="en-US" dirty="0"/>
              <a:t>, state, and local actions by legislators, councils, public votes, or similar procedures. It does not include executive, judicial, or administrative actions. </a:t>
            </a:r>
            <a:endParaRPr lang="en-US" dirty="0" smtClean="0"/>
          </a:p>
          <a:p>
            <a:pPr marL="812800" lvl="4" indent="-317500">
              <a:buFont typeface="Arial" panose="020B0604020202020204" pitchFamily="34" charset="0"/>
              <a:buChar char="•"/>
            </a:pPr>
            <a:r>
              <a:rPr lang="en-US" b="1" dirty="0"/>
              <a:t>Attempting to influence legislation–</a:t>
            </a:r>
            <a:r>
              <a:rPr lang="en-US" dirty="0"/>
              <a:t>organization (1) contacts, or urges the public to contact, members or employees of a legislative body for the purpose of proposing, supporting, or opposing legislation; or (2) advocates the adoption or rejection of legislation</a:t>
            </a:r>
            <a:r>
              <a:rPr lang="en-US" dirty="0" smtClean="0"/>
              <a:t>.</a:t>
            </a:r>
            <a:endParaRPr lang="en-US" dirty="0"/>
          </a:p>
          <a:p>
            <a:pPr marL="812800" lvl="4" indent="-317500">
              <a:buFont typeface="Arial" panose="020B0604020202020204" pitchFamily="34" charset="0"/>
              <a:buChar char="•"/>
            </a:pPr>
            <a:r>
              <a:rPr lang="en-US" b="1" dirty="0" smtClean="0"/>
              <a:t>Not lobbying</a:t>
            </a:r>
            <a:r>
              <a:rPr lang="en-US" dirty="0" smtClean="0"/>
              <a:t>—Organizations </a:t>
            </a:r>
            <a:r>
              <a:rPr lang="en-US" i="1" dirty="0"/>
              <a:t>are permitted </a:t>
            </a:r>
            <a:r>
              <a:rPr lang="en-US" dirty="0"/>
              <a:t>to engage in </a:t>
            </a:r>
            <a:r>
              <a:rPr lang="en-US" dirty="0" smtClean="0"/>
              <a:t>educational </a:t>
            </a:r>
            <a:r>
              <a:rPr lang="en-US" dirty="0"/>
              <a:t>meetings, distribute educational materials, or otherwise consider public policy issues in an educational </a:t>
            </a:r>
            <a:r>
              <a:rPr lang="en-US" dirty="0" smtClean="0"/>
              <a:t>manner</a:t>
            </a:r>
            <a:endParaRPr lang="en-US" dirty="0"/>
          </a:p>
          <a:p>
            <a:endParaRPr lang="en-US" dirty="0"/>
          </a:p>
        </p:txBody>
      </p:sp>
      <p:sp>
        <p:nvSpPr>
          <p:cNvPr id="5" name="Rectangle 4">
            <a:extLst>
              <a:ext uri="{FF2B5EF4-FFF2-40B4-BE49-F238E27FC236}">
                <a16:creationId xmlns:a16="http://schemas.microsoft.com/office/drawing/2014/main" id="{0F9F4F82-8F92-4F82-B642-757EC028BEFB}"/>
              </a:ext>
            </a:extLst>
          </p:cNvPr>
          <p:cNvSpPr/>
          <p:nvPr/>
        </p:nvSpPr>
        <p:spPr>
          <a:xfrm>
            <a:off x="457201" y="6490900"/>
            <a:ext cx="5129560" cy="276999"/>
          </a:xfrm>
          <a:prstGeom prst="rect">
            <a:avLst/>
          </a:prstGeom>
        </p:spPr>
        <p:txBody>
          <a:bodyPr wrap="square">
            <a:spAutoFit/>
          </a:bodyPr>
          <a:lstStyle/>
          <a:p>
            <a:r>
              <a:rPr lang="en-US" sz="1200" dirty="0">
                <a:solidFill>
                  <a:srgbClr val="404040"/>
                </a:solidFill>
              </a:rPr>
              <a:t>https://www.irs.gov/charities-non-profits/lobbying</a:t>
            </a:r>
          </a:p>
        </p:txBody>
      </p:sp>
    </p:spTree>
    <p:extLst>
      <p:ext uri="{BB962C8B-B14F-4D97-AF65-F5344CB8AC3E}">
        <p14:creationId xmlns:p14="http://schemas.microsoft.com/office/powerpoint/2010/main" val="25023861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E9ECC-F1C4-45F5-A6CD-2BC010E755B1}"/>
              </a:ext>
            </a:extLst>
          </p:cNvPr>
          <p:cNvSpPr>
            <a:spLocks noGrp="1"/>
          </p:cNvSpPr>
          <p:nvPr>
            <p:ph type="title"/>
          </p:nvPr>
        </p:nvSpPr>
        <p:spPr>
          <a:xfrm>
            <a:off x="2092385" y="223211"/>
            <a:ext cx="7946136" cy="430887"/>
          </a:xfrm>
        </p:spPr>
        <p:txBody>
          <a:bodyPr/>
          <a:lstStyle/>
          <a:p>
            <a:pPr algn="ctr"/>
            <a:r>
              <a:rPr lang="en-US" sz="2800" dirty="0" smtClean="0"/>
              <a:t>Tax Rules for Nonprofit</a:t>
            </a:r>
            <a:r>
              <a:rPr lang="en-US" sz="2800" b="0" dirty="0"/>
              <a:t>	</a:t>
            </a:r>
            <a:r>
              <a:rPr lang="en-US" sz="2800" dirty="0"/>
              <a:t>Lobbying	</a:t>
            </a:r>
          </a:p>
        </p:txBody>
      </p:sp>
      <p:sp>
        <p:nvSpPr>
          <p:cNvPr id="3" name="Slide Number Placeholder 2">
            <a:extLst>
              <a:ext uri="{FF2B5EF4-FFF2-40B4-BE49-F238E27FC236}">
                <a16:creationId xmlns:a16="http://schemas.microsoft.com/office/drawing/2014/main" id="{0F9C052E-54F0-4D33-B134-6B12BB579155}"/>
              </a:ext>
            </a:extLst>
          </p:cNvPr>
          <p:cNvSpPr>
            <a:spLocks noGrp="1"/>
          </p:cNvSpPr>
          <p:nvPr>
            <p:ph type="sldNum" sz="quarter" idx="12"/>
          </p:nvPr>
        </p:nvSpPr>
        <p:spPr/>
        <p:txBody>
          <a:bodyPr/>
          <a:lstStyle/>
          <a:p>
            <a:fld id="{A4AE216E-30EE-794D-82EB-E7F5CCC91463}" type="slidenum">
              <a:rPr lang="en-US" smtClean="0">
                <a:solidFill>
                  <a:srgbClr val="FEFEFE"/>
                </a:solidFill>
              </a:rPr>
              <a:pPr/>
              <a:t>58</a:t>
            </a:fld>
            <a:endParaRPr lang="en-US">
              <a:solidFill>
                <a:srgbClr val="FEFEFE"/>
              </a:solidFill>
            </a:endParaRPr>
          </a:p>
        </p:txBody>
      </p:sp>
      <p:sp>
        <p:nvSpPr>
          <p:cNvPr id="4" name="Content Placeholder 3">
            <a:extLst>
              <a:ext uri="{FF2B5EF4-FFF2-40B4-BE49-F238E27FC236}">
                <a16:creationId xmlns:a16="http://schemas.microsoft.com/office/drawing/2014/main" id="{C7DD2CF0-189D-4C18-B15C-64C4D94FDDF7}"/>
              </a:ext>
            </a:extLst>
          </p:cNvPr>
          <p:cNvSpPr>
            <a:spLocks noGrp="1"/>
          </p:cNvSpPr>
          <p:nvPr>
            <p:ph sz="quarter" idx="13"/>
          </p:nvPr>
        </p:nvSpPr>
        <p:spPr>
          <a:xfrm>
            <a:off x="704169" y="1013684"/>
            <a:ext cx="7464425" cy="5027530"/>
          </a:xfrm>
        </p:spPr>
        <p:txBody>
          <a:bodyPr/>
          <a:lstStyle/>
          <a:p>
            <a:pPr marL="468313" indent="-430213">
              <a:buFont typeface="Arial" panose="020B0604020202020204" pitchFamily="34" charset="0"/>
              <a:buChar char="•"/>
            </a:pPr>
            <a:r>
              <a:rPr lang="en-US" sz="2200" dirty="0">
                <a:solidFill>
                  <a:srgbClr val="008877"/>
                </a:solidFill>
              </a:rPr>
              <a:t>501(c)(</a:t>
            </a:r>
            <a:r>
              <a:rPr lang="en-US" sz="2200" dirty="0" smtClean="0">
                <a:solidFill>
                  <a:srgbClr val="008877"/>
                </a:solidFill>
              </a:rPr>
              <a:t>3)</a:t>
            </a:r>
            <a:r>
              <a:rPr lang="en-US" sz="2200" b="0" dirty="0" smtClean="0"/>
              <a:t>–</a:t>
            </a:r>
            <a:r>
              <a:rPr lang="en-US" sz="2200" b="0" dirty="0"/>
              <a:t>p</a:t>
            </a:r>
            <a:r>
              <a:rPr lang="en-US" sz="2200" b="0" dirty="0" smtClean="0"/>
              <a:t>rohibited </a:t>
            </a:r>
            <a:r>
              <a:rPr lang="en-US" sz="2200" b="0" dirty="0"/>
              <a:t>from engaging in political campaign </a:t>
            </a:r>
            <a:r>
              <a:rPr lang="en-US" sz="2200" b="0" dirty="0" smtClean="0"/>
              <a:t>activities, allowed to engage in other lobbying activities</a:t>
            </a:r>
          </a:p>
          <a:p>
            <a:pPr marL="858838" lvl="1" indent="-390525">
              <a:buFont typeface="Arial" panose="020B0604020202020204" pitchFamily="34" charset="0"/>
              <a:buChar char="•"/>
            </a:pPr>
            <a:r>
              <a:rPr lang="en-US" sz="2200" dirty="0" smtClean="0">
                <a:solidFill>
                  <a:srgbClr val="008877"/>
                </a:solidFill>
              </a:rPr>
              <a:t>“Substantial </a:t>
            </a:r>
            <a:r>
              <a:rPr lang="en-US" sz="2200" dirty="0">
                <a:solidFill>
                  <a:srgbClr val="008877"/>
                </a:solidFill>
              </a:rPr>
              <a:t>part” </a:t>
            </a:r>
            <a:r>
              <a:rPr lang="en-US" sz="2200" dirty="0" smtClean="0">
                <a:solidFill>
                  <a:srgbClr val="008877"/>
                </a:solidFill>
              </a:rPr>
              <a:t>test</a:t>
            </a:r>
            <a:r>
              <a:rPr lang="en-US" sz="2200" b="0" dirty="0" smtClean="0">
                <a:solidFill>
                  <a:schemeClr val="tx1"/>
                </a:solidFill>
              </a:rPr>
              <a:t>–lobbying </a:t>
            </a:r>
            <a:r>
              <a:rPr lang="en-US" sz="2200" b="0" dirty="0">
                <a:solidFill>
                  <a:schemeClr val="tx1"/>
                </a:solidFill>
              </a:rPr>
              <a:t>is permitted </a:t>
            </a:r>
            <a:r>
              <a:rPr lang="en-US" sz="2200" b="0" dirty="0" smtClean="0">
                <a:solidFill>
                  <a:schemeClr val="tx1"/>
                </a:solidFill>
              </a:rPr>
              <a:t>and does not risk status if </a:t>
            </a:r>
            <a:r>
              <a:rPr lang="en-US" sz="2200" b="0" dirty="0">
                <a:solidFill>
                  <a:schemeClr val="tx1"/>
                </a:solidFill>
              </a:rPr>
              <a:t>it is not a substantial part of the organization’s total activities</a:t>
            </a:r>
            <a:r>
              <a:rPr lang="en-US" sz="2200" b="0" dirty="0" smtClean="0">
                <a:solidFill>
                  <a:schemeClr val="tx1"/>
                </a:solidFill>
              </a:rPr>
              <a:t>.</a:t>
            </a:r>
          </a:p>
          <a:p>
            <a:pPr marL="858838" lvl="2" indent="-390525">
              <a:buFont typeface="Arial" panose="020B0604020202020204" pitchFamily="34" charset="0"/>
              <a:buChar char="•"/>
            </a:pPr>
            <a:r>
              <a:rPr lang="en-US" sz="2200" b="1" dirty="0" smtClean="0">
                <a:solidFill>
                  <a:srgbClr val="008877"/>
                </a:solidFill>
              </a:rPr>
              <a:t>“</a:t>
            </a:r>
            <a:r>
              <a:rPr lang="en-US" sz="2200" b="1" dirty="0">
                <a:solidFill>
                  <a:srgbClr val="008877"/>
                </a:solidFill>
              </a:rPr>
              <a:t>Expenditure” </a:t>
            </a:r>
            <a:r>
              <a:rPr lang="en-US" sz="2200" b="1" dirty="0" smtClean="0">
                <a:solidFill>
                  <a:srgbClr val="008877"/>
                </a:solidFill>
              </a:rPr>
              <a:t>test</a:t>
            </a:r>
            <a:r>
              <a:rPr lang="en-US" sz="2200" dirty="0" smtClean="0"/>
              <a:t>–optional alternative measure for lobbying activity available to 501(c)(3) organizations other than churches and private foundations </a:t>
            </a:r>
          </a:p>
          <a:p>
            <a:pPr marL="228600" indent="-457200">
              <a:buFont typeface="Arial" panose="020B0604020202020204" pitchFamily="34" charset="0"/>
              <a:buChar char="•"/>
            </a:pPr>
            <a:r>
              <a:rPr lang="en-US" sz="2200" dirty="0" smtClean="0">
                <a:solidFill>
                  <a:srgbClr val="008877"/>
                </a:solidFill>
              </a:rPr>
              <a:t>501(c)(6)–</a:t>
            </a:r>
            <a:r>
              <a:rPr lang="en-US" sz="2200" dirty="0" smtClean="0"/>
              <a:t>unlimited </a:t>
            </a:r>
            <a:r>
              <a:rPr lang="en-US" sz="2200" dirty="0"/>
              <a:t>lobbying permitted</a:t>
            </a:r>
          </a:p>
          <a:p>
            <a:pPr marL="858838" lvl="3" indent="-390525">
              <a:lnSpc>
                <a:spcPct val="100000"/>
              </a:lnSpc>
              <a:buFont typeface="Arial" panose="020B0604020202020204" pitchFamily="34" charset="0"/>
              <a:buChar char="•"/>
            </a:pPr>
            <a:r>
              <a:rPr lang="en-US" sz="2200" dirty="0"/>
              <a:t>Political campaign activities are permitted if they are not the organization’s primary </a:t>
            </a:r>
            <a:r>
              <a:rPr lang="en-US" sz="2200" dirty="0" smtClean="0"/>
              <a:t>activity, though subject to campaign </a:t>
            </a:r>
            <a:r>
              <a:rPr lang="en-US" sz="2200" dirty="0"/>
              <a:t>finance laws</a:t>
            </a:r>
          </a:p>
        </p:txBody>
      </p:sp>
      <p:sp>
        <p:nvSpPr>
          <p:cNvPr id="5" name="TextBox 4">
            <a:extLst>
              <a:ext uri="{FF2B5EF4-FFF2-40B4-BE49-F238E27FC236}">
                <a16:creationId xmlns:a16="http://schemas.microsoft.com/office/drawing/2014/main" id="{D3C15280-88A4-49E5-9019-8CAF59B7195C}"/>
              </a:ext>
            </a:extLst>
          </p:cNvPr>
          <p:cNvSpPr txBox="1"/>
          <p:nvPr/>
        </p:nvSpPr>
        <p:spPr>
          <a:xfrm>
            <a:off x="457201" y="6400800"/>
            <a:ext cx="8686799" cy="400110"/>
          </a:xfrm>
          <a:prstGeom prst="rect">
            <a:avLst/>
          </a:prstGeom>
          <a:noFill/>
        </p:spPr>
        <p:txBody>
          <a:bodyPr wrap="square" rtlCol="0">
            <a:spAutoFit/>
          </a:bodyPr>
          <a:lstStyle/>
          <a:p>
            <a:r>
              <a:rPr lang="en-US" sz="1000" dirty="0">
                <a:solidFill>
                  <a:srgbClr val="404040"/>
                </a:solidFill>
              </a:rPr>
              <a:t>https://www.irs.gov/charities-non-profits/measuring-lobbying-activity-expenditure-test; https://www.venable.com/files/publication/57ac7c83-4d49-4b33-8176-7241aa1b09a0/presentation/publicationattachment/8671b6ea-1232-4bec-b618-76c2ef1b48f5/cooperation_works_webinar_12-13-11.pdf</a:t>
            </a:r>
          </a:p>
        </p:txBody>
      </p:sp>
    </p:spTree>
    <p:extLst>
      <p:ext uri="{BB962C8B-B14F-4D97-AF65-F5344CB8AC3E}">
        <p14:creationId xmlns:p14="http://schemas.microsoft.com/office/powerpoint/2010/main" val="21491447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4523" y="2201246"/>
            <a:ext cx="8545484" cy="2274341"/>
          </a:xfrm>
        </p:spPr>
        <p:txBody>
          <a:bodyPr/>
          <a:lstStyle/>
          <a:p>
            <a:r>
              <a:rPr lang="en-US" sz="4400" dirty="0" smtClean="0"/>
              <a:t>Consolidated Appropriations Act of 2012</a:t>
            </a:r>
            <a:br>
              <a:rPr lang="en-US" sz="4400" dirty="0" smtClean="0"/>
            </a:br>
            <a:r>
              <a:rPr lang="en-US" sz="4400" b="0" i="1" dirty="0" smtClean="0">
                <a:latin typeface="Garamond" charset="0"/>
                <a:ea typeface="Garamond" charset="0"/>
                <a:cs typeface="Garamond" charset="0"/>
              </a:rPr>
              <a:t>Section 503</a:t>
            </a:r>
            <a:endParaRPr lang="en-US" sz="4400" b="0" i="1" dirty="0">
              <a:latin typeface="Garamond" charset="0"/>
              <a:ea typeface="Garamond" charset="0"/>
              <a:cs typeface="Garamond" charset="0"/>
            </a:endParaRPr>
          </a:p>
        </p:txBody>
      </p:sp>
    </p:spTree>
    <p:extLst>
      <p:ext uri="{BB962C8B-B14F-4D97-AF65-F5344CB8AC3E}">
        <p14:creationId xmlns:p14="http://schemas.microsoft.com/office/powerpoint/2010/main" val="3007189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ements of healthy communit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591" y="1376573"/>
            <a:ext cx="4291449" cy="4296094"/>
          </a:xfrm>
          <a:prstGeom prst="rect">
            <a:avLst/>
          </a:prstGeom>
        </p:spPr>
      </p:pic>
      <p:sp>
        <p:nvSpPr>
          <p:cNvPr id="4" name="Title 1"/>
          <p:cNvSpPr txBox="1">
            <a:spLocks/>
          </p:cNvSpPr>
          <p:nvPr/>
        </p:nvSpPr>
        <p:spPr>
          <a:xfrm>
            <a:off x="747591" y="322412"/>
            <a:ext cx="7886700" cy="1325563"/>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a:solidFill>
                  <a:srgbClr val="C00000"/>
                </a:solidFill>
                <a:latin typeface="Cambria" panose="02040503050406030204" pitchFamily="18" charset="0"/>
              </a:rPr>
              <a:t>Table Introductions</a:t>
            </a:r>
          </a:p>
        </p:txBody>
      </p:sp>
      <p:sp>
        <p:nvSpPr>
          <p:cNvPr id="3" name="Rectangle 2"/>
          <p:cNvSpPr/>
          <p:nvPr/>
        </p:nvSpPr>
        <p:spPr>
          <a:xfrm>
            <a:off x="5452534" y="2001126"/>
            <a:ext cx="3181757" cy="3046988"/>
          </a:xfrm>
          <a:prstGeom prst="rect">
            <a:avLst/>
          </a:prstGeom>
        </p:spPr>
        <p:txBody>
          <a:bodyPr wrap="square">
            <a:spAutoFit/>
          </a:bodyPr>
          <a:lstStyle/>
          <a:p>
            <a:r>
              <a:rPr lang="en-US" sz="2400" dirty="0"/>
              <a:t>Name</a:t>
            </a:r>
          </a:p>
          <a:p>
            <a:endParaRPr lang="en-US" sz="2400" dirty="0"/>
          </a:p>
          <a:p>
            <a:r>
              <a:rPr lang="en-US" sz="2400" dirty="0"/>
              <a:t>Organization/Affiliation</a:t>
            </a:r>
          </a:p>
          <a:p>
            <a:endParaRPr lang="en-US" sz="2400" dirty="0"/>
          </a:p>
          <a:p>
            <a:r>
              <a:rPr lang="en-US" sz="2400" dirty="0"/>
              <a:t>Briefly describe where  your work fits into the Elements of Healthy Community</a:t>
            </a:r>
          </a:p>
        </p:txBody>
      </p:sp>
      <p:sp>
        <p:nvSpPr>
          <p:cNvPr id="6" name="Rectangle 5"/>
          <p:cNvSpPr/>
          <p:nvPr/>
        </p:nvSpPr>
        <p:spPr>
          <a:xfrm>
            <a:off x="6738093" y="6161155"/>
            <a:ext cx="1700969" cy="369332"/>
          </a:xfrm>
          <a:prstGeom prst="rect">
            <a:avLst/>
          </a:prstGeom>
        </p:spPr>
        <p:txBody>
          <a:bodyPr wrap="none">
            <a:spAutoFit/>
          </a:bodyPr>
          <a:lstStyle/>
          <a:p>
            <a:pPr algn="r"/>
            <a:r>
              <a:rPr lang="en-US" dirty="0"/>
              <a:t>August 24, 2017</a:t>
            </a:r>
          </a:p>
        </p:txBody>
      </p:sp>
    </p:spTree>
    <p:extLst>
      <p:ext uri="{BB962C8B-B14F-4D97-AF65-F5344CB8AC3E}">
        <p14:creationId xmlns:p14="http://schemas.microsoft.com/office/powerpoint/2010/main" val="25885526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390" y="1217652"/>
            <a:ext cx="7946136" cy="553998"/>
          </a:xfrm>
        </p:spPr>
        <p:txBody>
          <a:bodyPr/>
          <a:lstStyle/>
          <a:p>
            <a:r>
              <a:rPr lang="en-US" dirty="0"/>
              <a:t>Section 503 Restrictions</a:t>
            </a:r>
          </a:p>
        </p:txBody>
      </p:sp>
      <p:sp>
        <p:nvSpPr>
          <p:cNvPr id="3" name="Slide Number Placeholder 2"/>
          <p:cNvSpPr>
            <a:spLocks noGrp="1"/>
          </p:cNvSpPr>
          <p:nvPr>
            <p:ph type="sldNum" sz="quarter" idx="12"/>
          </p:nvPr>
        </p:nvSpPr>
        <p:spPr/>
        <p:txBody>
          <a:bodyPr/>
          <a:lstStyle/>
          <a:p>
            <a:fld id="{A4AE216E-30EE-794D-82EB-E7F5CCC91463}" type="slidenum">
              <a:rPr lang="en-US" smtClean="0">
                <a:solidFill>
                  <a:srgbClr val="FEFEFE"/>
                </a:solidFill>
              </a:rPr>
              <a:pPr/>
              <a:t>60</a:t>
            </a:fld>
            <a:endParaRPr lang="en-US">
              <a:solidFill>
                <a:srgbClr val="FEFEFE"/>
              </a:solidFill>
            </a:endParaRPr>
          </a:p>
        </p:txBody>
      </p:sp>
      <p:sp>
        <p:nvSpPr>
          <p:cNvPr id="5" name="TextBox 4"/>
          <p:cNvSpPr txBox="1"/>
          <p:nvPr/>
        </p:nvSpPr>
        <p:spPr>
          <a:xfrm>
            <a:off x="666751" y="6077634"/>
            <a:ext cx="8105775" cy="646331"/>
          </a:xfrm>
          <a:prstGeom prst="rect">
            <a:avLst/>
          </a:prstGeom>
          <a:noFill/>
        </p:spPr>
        <p:txBody>
          <a:bodyPr wrap="square" rtlCol="0">
            <a:spAutoFit/>
          </a:bodyPr>
          <a:lstStyle/>
          <a:p>
            <a:r>
              <a:rPr lang="en-US" sz="1200" dirty="0">
                <a:solidFill>
                  <a:srgbClr val="404040"/>
                </a:solidFill>
              </a:rPr>
              <a:t>CDC: Anti-Lobbying Restrictions for CDC Grantees, July 2012, http://www.cdc.gov/od/pgo/funding/grants/Anti-Lobbying_Restrictions_for_CDC_Grantees_July_2012.pdf.; https://www.networkforphl.org/resources_collection/2017/02/02/861/federal_laws_regarding_lobbying_and_advocacy </a:t>
            </a:r>
          </a:p>
        </p:txBody>
      </p:sp>
      <p:sp>
        <p:nvSpPr>
          <p:cNvPr id="6" name="Text Box 3"/>
          <p:cNvSpPr txBox="1">
            <a:spLocks noChangeArrowheads="1"/>
          </p:cNvSpPr>
          <p:nvPr/>
        </p:nvSpPr>
        <p:spPr bwMode="auto">
          <a:xfrm>
            <a:off x="666751" y="1771650"/>
            <a:ext cx="7553324" cy="3239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spcAft>
                <a:spcPts val="300"/>
              </a:spcAft>
            </a:pPr>
            <a:endParaRPr lang="en-US" sz="1200" dirty="0">
              <a:solidFill>
                <a:srgbClr val="404040"/>
              </a:solidFill>
            </a:endParaRPr>
          </a:p>
          <a:p>
            <a:pPr marL="342900" indent="-342900">
              <a:spcAft>
                <a:spcPts val="300"/>
              </a:spcAft>
              <a:buFont typeface="Arial" pitchFamily="34" charset="0"/>
              <a:buChar char="•"/>
            </a:pPr>
            <a:r>
              <a:rPr lang="en-US" sz="2000" dirty="0">
                <a:solidFill>
                  <a:srgbClr val="404040"/>
                </a:solidFill>
              </a:rPr>
              <a:t>Extends restrictions to local </a:t>
            </a:r>
            <a:r>
              <a:rPr lang="en-US" sz="2000" dirty="0" smtClean="0">
                <a:solidFill>
                  <a:srgbClr val="404040"/>
                </a:solidFill>
              </a:rPr>
              <a:t>governments</a:t>
            </a:r>
            <a:endParaRPr lang="en-US" sz="2000" dirty="0">
              <a:solidFill>
                <a:srgbClr val="404040"/>
              </a:solidFill>
            </a:endParaRPr>
          </a:p>
          <a:p>
            <a:pPr marL="342900" indent="-342900">
              <a:spcAft>
                <a:spcPts val="300"/>
              </a:spcAft>
              <a:buFont typeface="Arial" pitchFamily="34" charset="0"/>
              <a:buChar char="•"/>
            </a:pPr>
            <a:r>
              <a:rPr lang="en-US" sz="2000" dirty="0">
                <a:solidFill>
                  <a:srgbClr val="404040"/>
                </a:solidFill>
              </a:rPr>
              <a:t>Covers pending or proposed regulation, administrative action, or order by executive branch of a state or local </a:t>
            </a:r>
            <a:r>
              <a:rPr lang="en-US" sz="2000" dirty="0" smtClean="0">
                <a:solidFill>
                  <a:srgbClr val="404040"/>
                </a:solidFill>
              </a:rPr>
              <a:t>government</a:t>
            </a:r>
            <a:endParaRPr lang="en-US" sz="2000" dirty="0">
              <a:solidFill>
                <a:srgbClr val="404040"/>
              </a:solidFill>
            </a:endParaRPr>
          </a:p>
          <a:p>
            <a:pPr marL="342900" indent="-342900">
              <a:spcAft>
                <a:spcPts val="300"/>
              </a:spcAft>
              <a:buFont typeface="Arial" pitchFamily="34" charset="0"/>
              <a:buChar char="•"/>
            </a:pPr>
            <a:r>
              <a:rPr lang="en-US" sz="2000" dirty="0">
                <a:solidFill>
                  <a:srgbClr val="404040"/>
                </a:solidFill>
              </a:rPr>
              <a:t>Includes any activity to advocate or promote a proposed, pending, or future federal, state, or local tax increase or restriction on a legal consumer </a:t>
            </a:r>
            <a:r>
              <a:rPr lang="en-US" sz="2000" dirty="0" smtClean="0">
                <a:solidFill>
                  <a:srgbClr val="404040"/>
                </a:solidFill>
              </a:rPr>
              <a:t>product</a:t>
            </a:r>
            <a:endParaRPr lang="en-US" sz="2000" dirty="0">
              <a:solidFill>
                <a:srgbClr val="404040"/>
              </a:solidFill>
            </a:endParaRPr>
          </a:p>
          <a:p>
            <a:pPr marL="342900" indent="-342900">
              <a:spcAft>
                <a:spcPts val="300"/>
              </a:spcAft>
              <a:buFont typeface="Arial" pitchFamily="34" charset="0"/>
              <a:buChar char="•"/>
            </a:pPr>
            <a:r>
              <a:rPr lang="en-US" sz="2000" dirty="0">
                <a:solidFill>
                  <a:srgbClr val="404040"/>
                </a:solidFill>
              </a:rPr>
              <a:t>Covers activities funded by appropriations transferred from the Prevention and Public Health Fund</a:t>
            </a:r>
          </a:p>
          <a:p>
            <a:pPr marL="342900" indent="-342900">
              <a:buFont typeface="Arial" pitchFamily="34" charset="0"/>
              <a:buChar char="•"/>
            </a:pPr>
            <a:endParaRPr lang="en-US" sz="2000" b="1" dirty="0">
              <a:solidFill>
                <a:srgbClr val="000000"/>
              </a:solidFill>
            </a:endParaRPr>
          </a:p>
        </p:txBody>
      </p:sp>
    </p:spTree>
    <p:extLst>
      <p:ext uri="{BB962C8B-B14F-4D97-AF65-F5344CB8AC3E}">
        <p14:creationId xmlns:p14="http://schemas.microsoft.com/office/powerpoint/2010/main" val="17832911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771525" y="1220788"/>
            <a:ext cx="4178300" cy="615553"/>
          </a:xfrm>
        </p:spPr>
        <p:txBody>
          <a:bodyPr/>
          <a:lstStyle/>
          <a:p>
            <a:r>
              <a:rPr lang="en-US" sz="4000" dirty="0"/>
              <a:t>Direct Lobbying</a:t>
            </a:r>
            <a:endParaRPr lang="en-US" sz="4000" dirty="0">
              <a:latin typeface="Arial" pitchFamily="34" charset="0"/>
              <a:ea typeface="ＭＳ Ｐゴシック" charset="-128"/>
            </a:endParaRPr>
          </a:p>
        </p:txBody>
      </p:sp>
      <p:sp>
        <p:nvSpPr>
          <p:cNvPr id="22530" name="Content Placeholder 2"/>
          <p:cNvSpPr>
            <a:spLocks noGrp="1"/>
          </p:cNvSpPr>
          <p:nvPr>
            <p:ph idx="1"/>
          </p:nvPr>
        </p:nvSpPr>
        <p:spPr>
          <a:xfrm>
            <a:off x="731838" y="2243257"/>
            <a:ext cx="8018462" cy="2841804"/>
          </a:xfrm>
        </p:spPr>
        <p:txBody>
          <a:bodyPr/>
          <a:lstStyle/>
          <a:p>
            <a:pPr lvl="1">
              <a:buNone/>
            </a:pPr>
            <a:r>
              <a:rPr lang="en-US" sz="2000" b="0" dirty="0"/>
              <a:t>   </a:t>
            </a:r>
            <a:r>
              <a:rPr lang="en-US" sz="2400" b="0" dirty="0">
                <a:solidFill>
                  <a:srgbClr val="C00000"/>
                </a:solidFill>
              </a:rPr>
              <a:t>Other than in the context of a normal and recognized executive-legislative relationship</a:t>
            </a:r>
            <a:r>
              <a:rPr lang="en-US" sz="2400" b="0" dirty="0">
                <a:solidFill>
                  <a:schemeClr val="tx1"/>
                </a:solidFill>
              </a:rPr>
              <a:t>, grantees are </a:t>
            </a:r>
            <a:r>
              <a:rPr lang="en-US" sz="2400" b="0" i="1" dirty="0" smtClean="0">
                <a:solidFill>
                  <a:schemeClr val="tx1"/>
                </a:solidFill>
              </a:rPr>
              <a:t>restricted </a:t>
            </a:r>
            <a:r>
              <a:rPr lang="en-US" sz="2400" b="0" dirty="0" smtClean="0">
                <a:solidFill>
                  <a:schemeClr val="tx1"/>
                </a:solidFill>
              </a:rPr>
              <a:t>from </a:t>
            </a:r>
            <a:r>
              <a:rPr lang="en-US" sz="2400" b="0" u="sng" dirty="0">
                <a:solidFill>
                  <a:schemeClr val="tx1"/>
                </a:solidFill>
              </a:rPr>
              <a:t>using federal funds </a:t>
            </a:r>
            <a:r>
              <a:rPr lang="en-US" sz="2400" b="0" dirty="0">
                <a:solidFill>
                  <a:schemeClr val="tx1"/>
                </a:solidFill>
              </a:rPr>
              <a:t>to attempt </a:t>
            </a:r>
            <a:r>
              <a:rPr lang="en-US" sz="2400" b="0" i="1" dirty="0">
                <a:solidFill>
                  <a:schemeClr val="tx1"/>
                </a:solidFill>
              </a:rPr>
              <a:t>to influence deliberations or actions</a:t>
            </a:r>
            <a:r>
              <a:rPr lang="en-US" sz="2400" b="0" dirty="0">
                <a:solidFill>
                  <a:schemeClr val="tx1"/>
                </a:solidFill>
              </a:rPr>
              <a:t> by Federal, state, or local legislative or executive branches. </a:t>
            </a:r>
          </a:p>
          <a:p>
            <a:pPr lvl="1">
              <a:buNone/>
            </a:pPr>
            <a:endParaRPr lang="en-US" sz="2400" dirty="0">
              <a:solidFill>
                <a:srgbClr val="404040"/>
              </a:solidFill>
            </a:endParaRPr>
          </a:p>
          <a:p>
            <a:pPr lvl="1">
              <a:buNone/>
            </a:pPr>
            <a:r>
              <a:rPr lang="en-US" sz="2400" dirty="0">
                <a:solidFill>
                  <a:srgbClr val="404040"/>
                </a:solidFill>
              </a:rPr>
              <a:t>	</a:t>
            </a:r>
            <a:endParaRPr lang="en-US" sz="2400" dirty="0">
              <a:latin typeface="Arial" pitchFamily="34" charset="0"/>
              <a:ea typeface="ＭＳ Ｐゴシック" charset="-128"/>
            </a:endParaRPr>
          </a:p>
        </p:txBody>
      </p:sp>
      <p:sp>
        <p:nvSpPr>
          <p:cNvPr id="6" name="TextBox 5"/>
          <p:cNvSpPr txBox="1"/>
          <p:nvPr/>
        </p:nvSpPr>
        <p:spPr>
          <a:xfrm>
            <a:off x="2501900" y="3606800"/>
            <a:ext cx="184666" cy="369332"/>
          </a:xfrm>
          <a:prstGeom prst="rect">
            <a:avLst/>
          </a:prstGeom>
          <a:noFill/>
        </p:spPr>
        <p:txBody>
          <a:bodyPr wrap="none" rtlCol="0">
            <a:spAutoFit/>
          </a:bodyPr>
          <a:lstStyle/>
          <a:p>
            <a:endParaRPr lang="en-US" dirty="0">
              <a:solidFill>
                <a:srgbClr val="404040"/>
              </a:solidFill>
            </a:endParaRPr>
          </a:p>
        </p:txBody>
      </p:sp>
      <p:sp>
        <p:nvSpPr>
          <p:cNvPr id="5" name="TextBox 4"/>
          <p:cNvSpPr txBox="1"/>
          <p:nvPr/>
        </p:nvSpPr>
        <p:spPr>
          <a:xfrm>
            <a:off x="771525" y="6305550"/>
            <a:ext cx="8105775" cy="461665"/>
          </a:xfrm>
          <a:prstGeom prst="rect">
            <a:avLst/>
          </a:prstGeom>
          <a:noFill/>
        </p:spPr>
        <p:txBody>
          <a:bodyPr wrap="square" rtlCol="0">
            <a:spAutoFit/>
          </a:bodyPr>
          <a:lstStyle/>
          <a:p>
            <a:r>
              <a:rPr lang="en-US" sz="1200" dirty="0">
                <a:solidFill>
                  <a:srgbClr val="404040"/>
                </a:solidFill>
              </a:rPr>
              <a:t>CDC: Anti-Lobbying Restrictions for CDC Grantees, July 2012, http://www.cdc.gov/od/pgo/funding/grants/Anti-Lobbying_Restrictions_for_CDC_Grantees_July_2012.pdf.</a:t>
            </a:r>
          </a:p>
        </p:txBody>
      </p:sp>
    </p:spTree>
    <p:extLst>
      <p:ext uri="{BB962C8B-B14F-4D97-AF65-F5344CB8AC3E}">
        <p14:creationId xmlns:p14="http://schemas.microsoft.com/office/powerpoint/2010/main" val="16978947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825500" y="1284288"/>
            <a:ext cx="7797800" cy="1231106"/>
          </a:xfrm>
        </p:spPr>
        <p:txBody>
          <a:bodyPr/>
          <a:lstStyle/>
          <a:p>
            <a:r>
              <a:rPr lang="en-US" sz="4000" dirty="0"/>
              <a:t>Grassroots Lobbying</a:t>
            </a:r>
            <a:br>
              <a:rPr lang="en-US" sz="4000" dirty="0"/>
            </a:br>
            <a:endParaRPr lang="en-US" sz="4000" dirty="0">
              <a:latin typeface="Arial" pitchFamily="34" charset="0"/>
              <a:ea typeface="ＭＳ Ｐゴシック" charset="-128"/>
            </a:endParaRPr>
          </a:p>
        </p:txBody>
      </p:sp>
      <p:sp>
        <p:nvSpPr>
          <p:cNvPr id="22530" name="Content Placeholder 2"/>
          <p:cNvSpPr>
            <a:spLocks noGrp="1"/>
          </p:cNvSpPr>
          <p:nvPr>
            <p:ph idx="1"/>
          </p:nvPr>
        </p:nvSpPr>
        <p:spPr>
          <a:xfrm>
            <a:off x="815181" y="2186186"/>
            <a:ext cx="8018462" cy="2585323"/>
          </a:xfrm>
        </p:spPr>
        <p:txBody>
          <a:bodyPr/>
          <a:lstStyle/>
          <a:p>
            <a:pPr lvl="1">
              <a:buNone/>
            </a:pPr>
            <a:r>
              <a:rPr lang="en-US" sz="2400" b="0" dirty="0">
                <a:solidFill>
                  <a:srgbClr val="008877"/>
                </a:solidFill>
              </a:rPr>
              <a:t>  </a:t>
            </a:r>
            <a:r>
              <a:rPr lang="en-US" sz="2400" b="0" dirty="0">
                <a:solidFill>
                  <a:schemeClr val="tx1"/>
                </a:solidFill>
              </a:rPr>
              <a:t>	No appropriated federal funds may be used by grantees for activities directed at </a:t>
            </a:r>
            <a:r>
              <a:rPr lang="en-US" sz="2400" b="0" i="1" dirty="0">
                <a:solidFill>
                  <a:schemeClr val="tx1"/>
                </a:solidFill>
              </a:rPr>
              <a:t>inducing</a:t>
            </a:r>
            <a:r>
              <a:rPr lang="en-US" sz="2400" b="0" dirty="0">
                <a:solidFill>
                  <a:schemeClr val="tx1"/>
                </a:solidFill>
              </a:rPr>
              <a:t> members of the public </a:t>
            </a:r>
            <a:r>
              <a:rPr lang="en-US" sz="2400" b="0" i="1" dirty="0">
                <a:solidFill>
                  <a:schemeClr val="tx1"/>
                </a:solidFill>
              </a:rPr>
              <a:t>to contact </a:t>
            </a:r>
            <a:r>
              <a:rPr lang="en-US" sz="2400" b="0" dirty="0">
                <a:solidFill>
                  <a:schemeClr val="tx1"/>
                </a:solidFill>
              </a:rPr>
              <a:t>their elected representatives </a:t>
            </a:r>
            <a:r>
              <a:rPr lang="en-US" sz="2400" b="0" i="1" dirty="0">
                <a:solidFill>
                  <a:schemeClr val="tx1"/>
                </a:solidFill>
              </a:rPr>
              <a:t>to urge support of, or opposition to</a:t>
            </a:r>
            <a:r>
              <a:rPr lang="en-US" sz="2400" b="0" dirty="0">
                <a:solidFill>
                  <a:schemeClr val="tx1"/>
                </a:solidFill>
              </a:rPr>
              <a:t>, </a:t>
            </a:r>
            <a:r>
              <a:rPr lang="en-US" sz="2400" b="0" dirty="0">
                <a:solidFill>
                  <a:srgbClr val="C00000"/>
                </a:solidFill>
              </a:rPr>
              <a:t>proposed or pending legislation or appropriations or any regulation, administrative action, or order issued by the executive branch of any Federal, state or local government.</a:t>
            </a:r>
            <a:endParaRPr lang="en-US" sz="2400" b="0" dirty="0">
              <a:solidFill>
                <a:srgbClr val="C00000"/>
              </a:solidFill>
              <a:latin typeface="Arial" pitchFamily="34" charset="0"/>
              <a:ea typeface="ＭＳ Ｐゴシック" charset="-128"/>
            </a:endParaRPr>
          </a:p>
        </p:txBody>
      </p:sp>
      <p:sp>
        <p:nvSpPr>
          <p:cNvPr id="6" name="TextBox 5"/>
          <p:cNvSpPr txBox="1"/>
          <p:nvPr/>
        </p:nvSpPr>
        <p:spPr>
          <a:xfrm>
            <a:off x="2501900" y="3606800"/>
            <a:ext cx="184666" cy="369332"/>
          </a:xfrm>
          <a:prstGeom prst="rect">
            <a:avLst/>
          </a:prstGeom>
          <a:noFill/>
        </p:spPr>
        <p:txBody>
          <a:bodyPr wrap="none" rtlCol="0">
            <a:spAutoFit/>
          </a:bodyPr>
          <a:lstStyle/>
          <a:p>
            <a:endParaRPr lang="en-US" dirty="0">
              <a:solidFill>
                <a:srgbClr val="404040"/>
              </a:solidFill>
            </a:endParaRPr>
          </a:p>
        </p:txBody>
      </p:sp>
      <p:sp>
        <p:nvSpPr>
          <p:cNvPr id="5" name="TextBox 4"/>
          <p:cNvSpPr txBox="1"/>
          <p:nvPr/>
        </p:nvSpPr>
        <p:spPr>
          <a:xfrm>
            <a:off x="771525" y="6305550"/>
            <a:ext cx="8105775" cy="461665"/>
          </a:xfrm>
          <a:prstGeom prst="rect">
            <a:avLst/>
          </a:prstGeom>
          <a:noFill/>
        </p:spPr>
        <p:txBody>
          <a:bodyPr wrap="square" rtlCol="0">
            <a:spAutoFit/>
          </a:bodyPr>
          <a:lstStyle/>
          <a:p>
            <a:r>
              <a:rPr lang="en-US" sz="1200" dirty="0">
                <a:solidFill>
                  <a:srgbClr val="404040"/>
                </a:solidFill>
              </a:rPr>
              <a:t>CDC: Anti-Lobbying Restrictions for CDC Grantees, July 2012, http://www.cdc.gov/od/pgo/funding/grants/Anti-Lobbying_Restrictions_for_CDC_Grantees_July_2012.pdf.</a:t>
            </a:r>
          </a:p>
        </p:txBody>
      </p:sp>
    </p:spTree>
    <p:extLst>
      <p:ext uri="{BB962C8B-B14F-4D97-AF65-F5344CB8AC3E}">
        <p14:creationId xmlns:p14="http://schemas.microsoft.com/office/powerpoint/2010/main" val="15680769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4523" y="2409794"/>
            <a:ext cx="7060277" cy="2274341"/>
          </a:xfrm>
        </p:spPr>
        <p:txBody>
          <a:bodyPr/>
          <a:lstStyle/>
          <a:p>
            <a:r>
              <a:rPr lang="en-US" sz="4400" dirty="0"/>
              <a:t>Recap: </a:t>
            </a:r>
            <a:r>
              <a:rPr lang="en-US" sz="4400" dirty="0" smtClean="0"/>
              <a:t/>
            </a:r>
            <a:br>
              <a:rPr lang="en-US" sz="4400" dirty="0" smtClean="0"/>
            </a:br>
            <a:r>
              <a:rPr lang="en-US" sz="4400" b="0" i="1" dirty="0" smtClean="0">
                <a:latin typeface="Garamond" charset="0"/>
                <a:ea typeface="Garamond" charset="0"/>
                <a:cs typeface="Garamond" charset="0"/>
              </a:rPr>
              <a:t>Restrictions </a:t>
            </a:r>
            <a:r>
              <a:rPr lang="en-US" sz="4400" b="0" i="1" dirty="0">
                <a:latin typeface="Garamond" charset="0"/>
                <a:ea typeface="Garamond" charset="0"/>
                <a:cs typeface="Garamond" charset="0"/>
              </a:rPr>
              <a:t>on and Opportunities for Public Health Advocacy</a:t>
            </a:r>
          </a:p>
        </p:txBody>
      </p:sp>
    </p:spTree>
    <p:extLst>
      <p:ext uri="{BB962C8B-B14F-4D97-AF65-F5344CB8AC3E}">
        <p14:creationId xmlns:p14="http://schemas.microsoft.com/office/powerpoint/2010/main" val="8339060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825500" y="1284288"/>
            <a:ext cx="7797800" cy="615553"/>
          </a:xfrm>
        </p:spPr>
        <p:txBody>
          <a:bodyPr/>
          <a:lstStyle/>
          <a:p>
            <a:r>
              <a:rPr lang="en-US" sz="4000" dirty="0">
                <a:latin typeface="Arial" pitchFamily="34" charset="0"/>
                <a:ea typeface="ＭＳ Ｐゴシック" charset="-128"/>
              </a:rPr>
              <a:t>Lobbying</a:t>
            </a:r>
          </a:p>
        </p:txBody>
      </p:sp>
      <p:sp>
        <p:nvSpPr>
          <p:cNvPr id="22530" name="Content Placeholder 2"/>
          <p:cNvSpPr>
            <a:spLocks noGrp="1"/>
          </p:cNvSpPr>
          <p:nvPr>
            <p:ph idx="1"/>
          </p:nvPr>
        </p:nvSpPr>
        <p:spPr>
          <a:xfrm>
            <a:off x="757238" y="1989257"/>
            <a:ext cx="8018462" cy="3821559"/>
          </a:xfrm>
        </p:spPr>
        <p:txBody>
          <a:bodyPr/>
          <a:lstStyle/>
          <a:p>
            <a:pPr lvl="1"/>
            <a:r>
              <a:rPr lang="en-US" sz="2000" dirty="0"/>
              <a:t>Encouraging the public or other entities </a:t>
            </a:r>
            <a:r>
              <a:rPr lang="en-US" sz="2000" dirty="0" smtClean="0"/>
              <a:t>to support or oppose </a:t>
            </a:r>
          </a:p>
          <a:p>
            <a:pPr marL="514350" lvl="2" indent="-285750">
              <a:buFont typeface="Arial" charset="0"/>
              <a:buChar char="•"/>
            </a:pPr>
            <a:r>
              <a:rPr lang="en-US" sz="2000" dirty="0" smtClean="0"/>
              <a:t>specific </a:t>
            </a:r>
            <a:r>
              <a:rPr lang="en-US" sz="2000" dirty="0"/>
              <a:t>action proposed or pending before the U.S. </a:t>
            </a:r>
            <a:r>
              <a:rPr lang="en-US" sz="2000" dirty="0" smtClean="0"/>
              <a:t>government</a:t>
            </a:r>
          </a:p>
          <a:p>
            <a:pPr marL="514350" lvl="2" indent="-285750">
              <a:buFont typeface="Arial" charset="0"/>
              <a:buChar char="•"/>
            </a:pPr>
            <a:r>
              <a:rPr lang="en-US" sz="2000" dirty="0" smtClean="0"/>
              <a:t>specific </a:t>
            </a:r>
            <a:r>
              <a:rPr lang="en-US" sz="2000" dirty="0"/>
              <a:t>legislation or executive action proposed or pending before the state or local government</a:t>
            </a:r>
          </a:p>
          <a:p>
            <a:pPr lvl="1"/>
            <a:r>
              <a:rPr lang="en-US" sz="2000" dirty="0"/>
              <a:t>Direct lobbying of the US Congress, or its members</a:t>
            </a:r>
          </a:p>
          <a:p>
            <a:pPr lvl="1"/>
            <a:r>
              <a:rPr lang="en-US" sz="2000" dirty="0"/>
              <a:t>Direct lobbying of a state or local legislature, except for normal executive-legislative relationships</a:t>
            </a:r>
          </a:p>
          <a:p>
            <a:pPr lvl="1"/>
            <a:r>
              <a:rPr lang="en-US" sz="2000" dirty="0"/>
              <a:t>Advocacy to perpetuate or increase their own funding from the federal government</a:t>
            </a:r>
          </a:p>
          <a:p>
            <a:pPr lvl="1"/>
            <a:endParaRPr lang="en-US" sz="1800" dirty="0">
              <a:latin typeface="Arial" pitchFamily="34" charset="0"/>
              <a:ea typeface="ＭＳ Ｐゴシック" charset="-128"/>
            </a:endParaRPr>
          </a:p>
        </p:txBody>
      </p:sp>
      <p:sp>
        <p:nvSpPr>
          <p:cNvPr id="6" name="TextBox 5"/>
          <p:cNvSpPr txBox="1"/>
          <p:nvPr/>
        </p:nvSpPr>
        <p:spPr>
          <a:xfrm>
            <a:off x="2501900" y="3606800"/>
            <a:ext cx="184666" cy="369332"/>
          </a:xfrm>
          <a:prstGeom prst="rect">
            <a:avLst/>
          </a:prstGeom>
          <a:noFill/>
        </p:spPr>
        <p:txBody>
          <a:bodyPr wrap="none" rtlCol="0">
            <a:spAutoFit/>
          </a:bodyPr>
          <a:lstStyle/>
          <a:p>
            <a:endParaRPr lang="en-US" dirty="0">
              <a:solidFill>
                <a:srgbClr val="404040"/>
              </a:solidFill>
            </a:endParaRPr>
          </a:p>
        </p:txBody>
      </p:sp>
      <p:sp>
        <p:nvSpPr>
          <p:cNvPr id="2" name="Rectangle 1"/>
          <p:cNvSpPr/>
          <p:nvPr/>
        </p:nvSpPr>
        <p:spPr>
          <a:xfrm>
            <a:off x="676275" y="6175802"/>
            <a:ext cx="8210550" cy="461665"/>
          </a:xfrm>
          <a:prstGeom prst="rect">
            <a:avLst/>
          </a:prstGeom>
        </p:spPr>
        <p:txBody>
          <a:bodyPr wrap="square">
            <a:spAutoFit/>
          </a:bodyPr>
          <a:lstStyle/>
          <a:p>
            <a:r>
              <a:rPr lang="en-US" sz="1200" dirty="0">
                <a:solidFill>
                  <a:srgbClr val="404040"/>
                </a:solidFill>
              </a:rPr>
              <a:t>CDC: Anti-Lobbying Restrictions for CDC Grantees, July 2012, http://www.cdc.gov/od/pgo/funding/grants/Anti-Lobbying_Restrictions_for_CDC_Grantees_July_2012.pdf.</a:t>
            </a:r>
          </a:p>
        </p:txBody>
      </p:sp>
      <p:pic>
        <p:nvPicPr>
          <p:cNvPr id="4098" name="Picture 2" descr="D:\Users\lsemino.ASURITE.001\AppData\Local\Microsoft\Windows\Temporary Internet Files\Content.IE5\P4AU2W81\MC900439584[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6634" y="1066800"/>
            <a:ext cx="1222362" cy="1034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6225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825500" y="1151366"/>
            <a:ext cx="7797800" cy="615553"/>
          </a:xfrm>
        </p:spPr>
        <p:txBody>
          <a:bodyPr/>
          <a:lstStyle/>
          <a:p>
            <a:pPr>
              <a:tabLst>
                <a:tab pos="2162175" algn="l"/>
              </a:tabLst>
            </a:pPr>
            <a:r>
              <a:rPr lang="en-US" sz="4000" dirty="0" smtClean="0"/>
              <a:t>Allowable Advocacy</a:t>
            </a:r>
            <a:endParaRPr lang="en-US" sz="4000" dirty="0">
              <a:latin typeface="Arial" pitchFamily="34" charset="0"/>
              <a:ea typeface="ＭＳ Ｐゴシック" charset="-128"/>
            </a:endParaRPr>
          </a:p>
        </p:txBody>
      </p:sp>
      <p:sp>
        <p:nvSpPr>
          <p:cNvPr id="22530" name="Content Placeholder 2"/>
          <p:cNvSpPr>
            <a:spLocks noGrp="1"/>
          </p:cNvSpPr>
          <p:nvPr>
            <p:ph idx="1"/>
          </p:nvPr>
        </p:nvSpPr>
        <p:spPr>
          <a:xfrm>
            <a:off x="825500" y="1914822"/>
            <a:ext cx="8018462" cy="5758499"/>
          </a:xfrm>
        </p:spPr>
        <p:txBody>
          <a:bodyPr/>
          <a:lstStyle/>
          <a:p>
            <a:pPr lvl="1">
              <a:spcAft>
                <a:spcPts val="0"/>
              </a:spcAft>
              <a:buNone/>
            </a:pPr>
            <a:r>
              <a:rPr lang="en-US" sz="1800" dirty="0">
                <a:solidFill>
                  <a:srgbClr val="404040"/>
                </a:solidFill>
              </a:rPr>
              <a:t>»</a:t>
            </a:r>
            <a:r>
              <a:rPr lang="en-US" sz="1800" dirty="0"/>
              <a:t> </a:t>
            </a:r>
            <a:r>
              <a:rPr lang="en-US" sz="1800" b="0" i="1" dirty="0">
                <a:solidFill>
                  <a:schemeClr val="tx1"/>
                </a:solidFill>
              </a:rPr>
              <a:t>Upon formal, written request</a:t>
            </a:r>
            <a:r>
              <a:rPr lang="en-US" sz="1800" b="0" dirty="0">
                <a:solidFill>
                  <a:schemeClr val="tx1"/>
                </a:solidFill>
              </a:rPr>
              <a:t>, providing </a:t>
            </a:r>
            <a:r>
              <a:rPr lang="en-US" sz="1800" dirty="0">
                <a:solidFill>
                  <a:srgbClr val="008877"/>
                </a:solidFill>
              </a:rPr>
              <a:t>technical assistance</a:t>
            </a:r>
            <a:r>
              <a:rPr lang="en-US" sz="1800" b="0" dirty="0">
                <a:solidFill>
                  <a:schemeClr val="tx1"/>
                </a:solidFill>
              </a:rPr>
              <a:t>, including to public </a:t>
            </a:r>
            <a:r>
              <a:rPr lang="en-US" sz="1800" b="0" dirty="0" smtClean="0">
                <a:solidFill>
                  <a:schemeClr val="tx1"/>
                </a:solidFill>
              </a:rPr>
              <a:t>officials</a:t>
            </a:r>
            <a:br>
              <a:rPr lang="en-US" sz="1800" b="0" dirty="0" smtClean="0">
                <a:solidFill>
                  <a:schemeClr val="tx1"/>
                </a:solidFill>
              </a:rPr>
            </a:br>
            <a:endParaRPr lang="en-US" sz="700" dirty="0" smtClean="0">
              <a:solidFill>
                <a:srgbClr val="404040"/>
              </a:solidFill>
            </a:endParaRPr>
          </a:p>
          <a:p>
            <a:pPr lvl="1">
              <a:spcAft>
                <a:spcPts val="0"/>
              </a:spcAft>
              <a:buNone/>
            </a:pPr>
            <a:r>
              <a:rPr lang="en-US" sz="1800" dirty="0" smtClean="0">
                <a:solidFill>
                  <a:srgbClr val="404040"/>
                </a:solidFill>
              </a:rPr>
              <a:t>»</a:t>
            </a:r>
            <a:r>
              <a:rPr lang="en-US" sz="1800" dirty="0" smtClean="0"/>
              <a:t> Research:</a:t>
            </a:r>
          </a:p>
          <a:p>
            <a:pPr marL="523875" lvl="2" indent="-285750">
              <a:spcAft>
                <a:spcPts val="0"/>
              </a:spcAft>
              <a:buFont typeface="Arial" charset="0"/>
              <a:buChar char="•"/>
            </a:pPr>
            <a:r>
              <a:rPr lang="en-US" sz="1800" dirty="0" smtClean="0"/>
              <a:t>Analysis of programs or policy </a:t>
            </a:r>
            <a:r>
              <a:rPr lang="en-US" sz="1800" dirty="0"/>
              <a:t>alternatives and their </a:t>
            </a:r>
            <a:r>
              <a:rPr lang="en-US" sz="1800" dirty="0" smtClean="0"/>
              <a:t>impact on public health</a:t>
            </a:r>
          </a:p>
          <a:p>
            <a:pPr marL="523875" lvl="2" indent="-285750">
              <a:spcAft>
                <a:spcPts val="0"/>
              </a:spcAft>
              <a:buFont typeface="Arial" charset="0"/>
              <a:buChar char="•"/>
            </a:pPr>
            <a:r>
              <a:rPr lang="en-US" sz="1800" dirty="0" smtClean="0"/>
              <a:t>Polling on public opinion, policymaker perceptions</a:t>
            </a:r>
          </a:p>
          <a:p>
            <a:pPr marL="523875" lvl="2" indent="-285750">
              <a:spcAft>
                <a:spcPts val="0"/>
              </a:spcAft>
              <a:buFont typeface="Arial" charset="0"/>
              <a:buChar char="•"/>
            </a:pPr>
            <a:r>
              <a:rPr lang="en-US" sz="1800" dirty="0" smtClean="0"/>
              <a:t>Compiling and communicating the results of research on public health and public health law and policy issues</a:t>
            </a:r>
            <a:br>
              <a:rPr lang="en-US" sz="1800" dirty="0" smtClean="0"/>
            </a:br>
            <a:endParaRPr lang="en-US" sz="600" dirty="0" smtClean="0"/>
          </a:p>
          <a:p>
            <a:pPr marL="174625" lvl="2" indent="-158750">
              <a:spcAft>
                <a:spcPts val="0"/>
              </a:spcAft>
            </a:pPr>
            <a:r>
              <a:rPr lang="en-US" sz="1800" b="1" dirty="0" smtClean="0">
                <a:solidFill>
                  <a:srgbClr val="404040"/>
                </a:solidFill>
              </a:rPr>
              <a:t>»</a:t>
            </a:r>
            <a:r>
              <a:rPr lang="en-US" sz="1800" b="1" dirty="0" smtClean="0"/>
              <a:t> </a:t>
            </a:r>
            <a:r>
              <a:rPr lang="en-US" sz="1800" b="1" dirty="0" smtClean="0">
                <a:solidFill>
                  <a:srgbClr val="008877"/>
                </a:solidFill>
              </a:rPr>
              <a:t>Educating </a:t>
            </a:r>
            <a:r>
              <a:rPr lang="en-US" sz="1800" b="1" dirty="0">
                <a:solidFill>
                  <a:srgbClr val="008877"/>
                </a:solidFill>
              </a:rPr>
              <a:t>the </a:t>
            </a:r>
            <a:r>
              <a:rPr lang="en-US" sz="1800" b="1" dirty="0" smtClean="0">
                <a:solidFill>
                  <a:srgbClr val="008877"/>
                </a:solidFill>
              </a:rPr>
              <a:t>public (e.g., through social media, op-eds, education campaigns) on: </a:t>
            </a:r>
            <a:endParaRPr lang="en-US" sz="1800" b="1" dirty="0">
              <a:solidFill>
                <a:srgbClr val="008877"/>
              </a:solidFill>
            </a:endParaRPr>
          </a:p>
          <a:p>
            <a:pPr marL="523875" lvl="2" indent="-285750">
              <a:spcAft>
                <a:spcPts val="0"/>
              </a:spcAft>
              <a:buFont typeface="Arial" charset="0"/>
              <a:buChar char="•"/>
            </a:pPr>
            <a:r>
              <a:rPr lang="en-US" sz="1800" dirty="0" smtClean="0"/>
              <a:t>Health issues (e.g., healthy behaviors) and their </a:t>
            </a:r>
            <a:r>
              <a:rPr lang="en-US" sz="1800" i="1" dirty="0" smtClean="0"/>
              <a:t>public health consequences</a:t>
            </a:r>
          </a:p>
          <a:p>
            <a:pPr marL="523875" lvl="2" indent="-285750">
              <a:spcAft>
                <a:spcPts val="0"/>
              </a:spcAft>
              <a:buFont typeface="Arial" charset="0"/>
              <a:buChar char="•"/>
            </a:pPr>
            <a:r>
              <a:rPr lang="en-US" sz="1800" i="1" dirty="0" smtClean="0"/>
              <a:t>Evidence</a:t>
            </a:r>
            <a:r>
              <a:rPr lang="en-US" sz="1800" dirty="0" smtClean="0"/>
              <a:t> associated with potential policy solutions to health issues</a:t>
            </a:r>
          </a:p>
          <a:p>
            <a:pPr lvl="1">
              <a:spcAft>
                <a:spcPts val="0"/>
              </a:spcAft>
              <a:buNone/>
            </a:pPr>
            <a:endParaRPr lang="en-US" sz="1800" dirty="0"/>
          </a:p>
          <a:p>
            <a:pPr lvl="1">
              <a:spcAft>
                <a:spcPts val="0"/>
              </a:spcAft>
              <a:buNone/>
            </a:pPr>
            <a:endParaRPr lang="en-US" sz="1800" dirty="0"/>
          </a:p>
          <a:p>
            <a:pPr lvl="1">
              <a:spcAft>
                <a:spcPts val="0"/>
              </a:spcAft>
              <a:buNone/>
            </a:pPr>
            <a:endParaRPr lang="en-US" sz="1800" dirty="0"/>
          </a:p>
          <a:p>
            <a:pPr lvl="1">
              <a:spcAft>
                <a:spcPts val="0"/>
              </a:spcAft>
              <a:buNone/>
            </a:pPr>
            <a:endParaRPr lang="en-US" sz="1800" dirty="0"/>
          </a:p>
          <a:p>
            <a:pPr lvl="1">
              <a:spcAft>
                <a:spcPts val="0"/>
              </a:spcAft>
              <a:buNone/>
            </a:pPr>
            <a:endParaRPr lang="en-US" sz="1800" dirty="0">
              <a:solidFill>
                <a:srgbClr val="404040"/>
              </a:solidFill>
              <a:latin typeface="Arial" pitchFamily="34" charset="0"/>
              <a:ea typeface="ＭＳ Ｐゴシック" charset="-128"/>
            </a:endParaRPr>
          </a:p>
        </p:txBody>
      </p:sp>
      <p:sp>
        <p:nvSpPr>
          <p:cNvPr id="6" name="TextBox 5"/>
          <p:cNvSpPr txBox="1"/>
          <p:nvPr/>
        </p:nvSpPr>
        <p:spPr>
          <a:xfrm>
            <a:off x="2501900" y="3606800"/>
            <a:ext cx="184666" cy="369332"/>
          </a:xfrm>
          <a:prstGeom prst="rect">
            <a:avLst/>
          </a:prstGeom>
          <a:noFill/>
        </p:spPr>
        <p:txBody>
          <a:bodyPr wrap="none" rtlCol="0">
            <a:spAutoFit/>
          </a:bodyPr>
          <a:lstStyle/>
          <a:p>
            <a:endParaRPr lang="en-US" dirty="0">
              <a:solidFill>
                <a:srgbClr val="404040"/>
              </a:solidFill>
            </a:endParaRPr>
          </a:p>
        </p:txBody>
      </p:sp>
      <p:sp>
        <p:nvSpPr>
          <p:cNvPr id="5" name="Rectangle 4"/>
          <p:cNvSpPr/>
          <p:nvPr/>
        </p:nvSpPr>
        <p:spPr>
          <a:xfrm>
            <a:off x="676275" y="6175802"/>
            <a:ext cx="8210550" cy="461665"/>
          </a:xfrm>
          <a:prstGeom prst="rect">
            <a:avLst/>
          </a:prstGeom>
        </p:spPr>
        <p:txBody>
          <a:bodyPr wrap="square">
            <a:spAutoFit/>
          </a:bodyPr>
          <a:lstStyle/>
          <a:p>
            <a:r>
              <a:rPr lang="en-US" sz="1200" dirty="0">
                <a:solidFill>
                  <a:srgbClr val="404040"/>
                </a:solidFill>
              </a:rPr>
              <a:t>CDC: Anti-Lobbying Restrictions for CDC Grantees, July 2012, http://www.cdc.gov/od/pgo/funding/grants/Anti-Lobbying_Restrictions_for_CDC_Grantees_July_2012.pdf.</a:t>
            </a:r>
          </a:p>
        </p:txBody>
      </p:sp>
      <p:pic>
        <p:nvPicPr>
          <p:cNvPr id="3074" name="Picture 2" descr="D:\Users\lsemino.ASURITE.001\AppData\Local\Microsoft\Windows\Temporary Internet Files\Content.IE5\4BTUVIFO\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0724" y="835255"/>
            <a:ext cx="1247774" cy="1247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6548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825500" y="1284288"/>
            <a:ext cx="7797800" cy="615553"/>
          </a:xfrm>
        </p:spPr>
        <p:txBody>
          <a:bodyPr/>
          <a:lstStyle/>
          <a:p>
            <a:r>
              <a:rPr lang="en-US" sz="4000" dirty="0"/>
              <a:t>Allowable Advocacy</a:t>
            </a:r>
            <a:endParaRPr lang="en-US" sz="4000" dirty="0">
              <a:latin typeface="Arial" pitchFamily="34" charset="0"/>
              <a:ea typeface="ＭＳ Ｐゴシック" charset="-128"/>
            </a:endParaRPr>
          </a:p>
        </p:txBody>
      </p:sp>
      <p:sp>
        <p:nvSpPr>
          <p:cNvPr id="22530" name="Content Placeholder 2"/>
          <p:cNvSpPr>
            <a:spLocks noGrp="1"/>
          </p:cNvSpPr>
          <p:nvPr>
            <p:ph idx="1"/>
          </p:nvPr>
        </p:nvSpPr>
        <p:spPr>
          <a:xfrm>
            <a:off x="782638" y="2144961"/>
            <a:ext cx="8018462" cy="5027017"/>
          </a:xfrm>
        </p:spPr>
        <p:txBody>
          <a:bodyPr/>
          <a:lstStyle/>
          <a:p>
            <a:pPr lvl="1">
              <a:buNone/>
            </a:pPr>
            <a:r>
              <a:rPr lang="en-US" sz="2000" dirty="0" smtClean="0">
                <a:solidFill>
                  <a:schemeClr val="tx1"/>
                </a:solidFill>
              </a:rPr>
              <a:t>» </a:t>
            </a:r>
            <a:r>
              <a:rPr lang="en-US" sz="2000" dirty="0" smtClean="0">
                <a:solidFill>
                  <a:srgbClr val="008877"/>
                </a:solidFill>
              </a:rPr>
              <a:t>Within government:</a:t>
            </a:r>
          </a:p>
          <a:p>
            <a:pPr marL="523875" lvl="1" indent="-222250">
              <a:buFont typeface="Arial" charset="0"/>
              <a:buChar char="•"/>
            </a:pPr>
            <a:r>
              <a:rPr lang="en-US" sz="2000" b="0" dirty="0" smtClean="0">
                <a:solidFill>
                  <a:schemeClr val="tx1"/>
                </a:solidFill>
              </a:rPr>
              <a:t>Normal </a:t>
            </a:r>
            <a:r>
              <a:rPr lang="en-US" sz="2000" b="0" dirty="0">
                <a:solidFill>
                  <a:schemeClr val="tx1"/>
                </a:solidFill>
              </a:rPr>
              <a:t>and recognized communications in an executive- legislative relationship at the state or local government </a:t>
            </a:r>
            <a:r>
              <a:rPr lang="en-US" sz="2000" b="0" dirty="0" smtClean="0">
                <a:solidFill>
                  <a:schemeClr val="tx1"/>
                </a:solidFill>
              </a:rPr>
              <a:t>level</a:t>
            </a:r>
          </a:p>
          <a:p>
            <a:pPr marL="523875" lvl="1" indent="-222250">
              <a:buFont typeface="Arial" charset="0"/>
              <a:buChar char="•"/>
            </a:pPr>
            <a:r>
              <a:rPr lang="en-US" sz="2000" b="0" dirty="0" smtClean="0">
                <a:solidFill>
                  <a:schemeClr val="tx1"/>
                </a:solidFill>
              </a:rPr>
              <a:t>Working </a:t>
            </a:r>
            <a:r>
              <a:rPr lang="en-US" sz="2000" b="0" dirty="0">
                <a:solidFill>
                  <a:schemeClr val="tx1"/>
                </a:solidFill>
              </a:rPr>
              <a:t>as part of normal executive-legislative relationships with own  state  or  local  government’s legislative body on policy approaches to health </a:t>
            </a:r>
            <a:r>
              <a:rPr lang="en-US" sz="2000" b="0" dirty="0" smtClean="0">
                <a:solidFill>
                  <a:schemeClr val="tx1"/>
                </a:solidFill>
              </a:rPr>
              <a:t>issues</a:t>
            </a:r>
          </a:p>
          <a:p>
            <a:pPr marL="523875" lvl="1" indent="-222250">
              <a:buFont typeface="Arial" charset="0"/>
              <a:buChar char="•"/>
            </a:pPr>
            <a:r>
              <a:rPr lang="en-US" sz="2000" b="0" dirty="0" smtClean="0">
                <a:solidFill>
                  <a:schemeClr val="tx1"/>
                </a:solidFill>
              </a:rPr>
              <a:t>Working </a:t>
            </a:r>
            <a:r>
              <a:rPr lang="en-US" sz="2000" b="0" dirty="0">
                <a:solidFill>
                  <a:schemeClr val="tx1"/>
                </a:solidFill>
              </a:rPr>
              <a:t>with other executive branch agencies on policy approaches and implementation</a:t>
            </a:r>
          </a:p>
          <a:p>
            <a:pPr lvl="1">
              <a:buNone/>
            </a:pPr>
            <a:endParaRPr lang="en-US" sz="2000" dirty="0"/>
          </a:p>
          <a:p>
            <a:pPr lvl="1">
              <a:buNone/>
            </a:pPr>
            <a:endParaRPr lang="en-US" sz="2000" dirty="0"/>
          </a:p>
          <a:p>
            <a:pPr lvl="1">
              <a:buNone/>
            </a:pPr>
            <a:endParaRPr lang="en-US" sz="2000" dirty="0"/>
          </a:p>
          <a:p>
            <a:pPr lvl="1">
              <a:buNone/>
            </a:pPr>
            <a:endParaRPr lang="en-US" sz="2000" dirty="0"/>
          </a:p>
          <a:p>
            <a:pPr lvl="1">
              <a:buNone/>
            </a:pPr>
            <a:endParaRPr lang="en-US" sz="2000" dirty="0">
              <a:solidFill>
                <a:srgbClr val="404040"/>
              </a:solidFill>
              <a:latin typeface="Arial" pitchFamily="34" charset="0"/>
              <a:ea typeface="ＭＳ Ｐゴシック" charset="-128"/>
            </a:endParaRPr>
          </a:p>
        </p:txBody>
      </p:sp>
      <p:sp>
        <p:nvSpPr>
          <p:cNvPr id="6" name="TextBox 5"/>
          <p:cNvSpPr txBox="1"/>
          <p:nvPr/>
        </p:nvSpPr>
        <p:spPr>
          <a:xfrm>
            <a:off x="2501900" y="3606800"/>
            <a:ext cx="184666" cy="369332"/>
          </a:xfrm>
          <a:prstGeom prst="rect">
            <a:avLst/>
          </a:prstGeom>
          <a:noFill/>
        </p:spPr>
        <p:txBody>
          <a:bodyPr wrap="none" rtlCol="0">
            <a:spAutoFit/>
          </a:bodyPr>
          <a:lstStyle/>
          <a:p>
            <a:endParaRPr lang="en-US" dirty="0">
              <a:solidFill>
                <a:srgbClr val="404040"/>
              </a:solidFill>
            </a:endParaRPr>
          </a:p>
        </p:txBody>
      </p:sp>
      <p:sp>
        <p:nvSpPr>
          <p:cNvPr id="5" name="Rectangle 4"/>
          <p:cNvSpPr/>
          <p:nvPr/>
        </p:nvSpPr>
        <p:spPr>
          <a:xfrm>
            <a:off x="676275" y="6175802"/>
            <a:ext cx="8210550" cy="461665"/>
          </a:xfrm>
          <a:prstGeom prst="rect">
            <a:avLst/>
          </a:prstGeom>
        </p:spPr>
        <p:txBody>
          <a:bodyPr wrap="square">
            <a:spAutoFit/>
          </a:bodyPr>
          <a:lstStyle/>
          <a:p>
            <a:r>
              <a:rPr lang="en-US" sz="1200" dirty="0">
                <a:solidFill>
                  <a:srgbClr val="404040"/>
                </a:solidFill>
              </a:rPr>
              <a:t>CDC: Anti-Lobbying Restrictions for CDC Grantees, July 2012, http://www.cdc.gov/od/pgo/funding/grants/Anti-Lobbying_Restrictions_for_CDC_Grantees_July_2012.pdf.</a:t>
            </a:r>
          </a:p>
        </p:txBody>
      </p:sp>
      <p:pic>
        <p:nvPicPr>
          <p:cNvPr id="7" name="Picture 2" descr="D:\Users\lsemino.ASURITE.001\AppData\Local\Microsoft\Windows\Temporary Internet Files\Content.IE5\4BTUVIFO\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3669" y="963862"/>
            <a:ext cx="1181099" cy="1181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8617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825500" y="1284288"/>
            <a:ext cx="7797800" cy="615553"/>
          </a:xfrm>
        </p:spPr>
        <p:txBody>
          <a:bodyPr/>
          <a:lstStyle/>
          <a:p>
            <a:r>
              <a:rPr lang="en-US" sz="4000" dirty="0"/>
              <a:t>Conclusion</a:t>
            </a:r>
            <a:endParaRPr lang="en-US" sz="4000" dirty="0">
              <a:latin typeface="Arial" pitchFamily="34" charset="0"/>
              <a:ea typeface="ＭＳ Ｐゴシック" charset="-128"/>
            </a:endParaRPr>
          </a:p>
        </p:txBody>
      </p:sp>
      <p:sp>
        <p:nvSpPr>
          <p:cNvPr id="22530" name="Content Placeholder 2"/>
          <p:cNvSpPr>
            <a:spLocks noGrp="1"/>
          </p:cNvSpPr>
          <p:nvPr>
            <p:ph idx="1"/>
          </p:nvPr>
        </p:nvSpPr>
        <p:spPr>
          <a:xfrm>
            <a:off x="825500" y="2107222"/>
            <a:ext cx="8096250" cy="5452775"/>
          </a:xfrm>
        </p:spPr>
        <p:txBody>
          <a:bodyPr/>
          <a:lstStyle/>
          <a:p>
            <a:pPr lvl="1">
              <a:buNone/>
            </a:pPr>
            <a:r>
              <a:rPr lang="en-US" sz="2400" dirty="0">
                <a:solidFill>
                  <a:srgbClr val="404040"/>
                </a:solidFill>
              </a:rPr>
              <a:t>»</a:t>
            </a:r>
            <a:r>
              <a:rPr lang="en-US" sz="2400" dirty="0"/>
              <a:t> </a:t>
            </a:r>
            <a:r>
              <a:rPr lang="en-US" sz="2400" b="0" dirty="0">
                <a:solidFill>
                  <a:schemeClr val="tx1"/>
                </a:solidFill>
              </a:rPr>
              <a:t>Impermissible lobbying may have serious negative consequences, BUT education and advocacy are basic tools of public health</a:t>
            </a:r>
          </a:p>
          <a:p>
            <a:pPr lvl="1">
              <a:buNone/>
            </a:pPr>
            <a:r>
              <a:rPr lang="en-US" sz="2400" b="0" dirty="0">
                <a:solidFill>
                  <a:schemeClr val="tx1"/>
                </a:solidFill>
              </a:rPr>
              <a:t>» Talk to your managing official(s) in advance regarding situations that may be controversial</a:t>
            </a:r>
          </a:p>
          <a:p>
            <a:pPr lvl="1">
              <a:buNone/>
            </a:pPr>
            <a:r>
              <a:rPr lang="en-US" sz="2400" b="0" dirty="0">
                <a:solidFill>
                  <a:schemeClr val="tx1"/>
                </a:solidFill>
              </a:rPr>
              <a:t>» </a:t>
            </a:r>
            <a:r>
              <a:rPr lang="en-US" sz="2400" b="0" dirty="0" smtClean="0">
                <a:solidFill>
                  <a:schemeClr val="tx1"/>
                </a:solidFill>
              </a:rPr>
              <a:t>For specific legal questions, consult </a:t>
            </a:r>
            <a:r>
              <a:rPr lang="en-US" sz="2400" b="0" dirty="0">
                <a:solidFill>
                  <a:schemeClr val="tx1"/>
                </a:solidFill>
              </a:rPr>
              <a:t>an </a:t>
            </a:r>
            <a:r>
              <a:rPr lang="en-US" sz="2400" b="0" dirty="0" smtClean="0">
                <a:solidFill>
                  <a:schemeClr val="tx1"/>
                </a:solidFill>
              </a:rPr>
              <a:t>attorney; the grant, cooperative agreement, or procurement contract; and/or </a:t>
            </a:r>
            <a:r>
              <a:rPr lang="en-US" sz="2400" b="0" dirty="0">
                <a:solidFill>
                  <a:schemeClr val="tx1"/>
                </a:solidFill>
              </a:rPr>
              <a:t>the contract </a:t>
            </a:r>
            <a:r>
              <a:rPr lang="en-US" sz="2400" b="0" dirty="0" smtClean="0">
                <a:solidFill>
                  <a:schemeClr val="tx1"/>
                </a:solidFill>
              </a:rPr>
              <a:t>administrator</a:t>
            </a:r>
            <a:endParaRPr lang="en-US" sz="2400" b="0" dirty="0">
              <a:solidFill>
                <a:schemeClr val="tx1"/>
              </a:solidFill>
            </a:endParaRPr>
          </a:p>
          <a:p>
            <a:pPr lvl="1">
              <a:buNone/>
            </a:pPr>
            <a:endParaRPr lang="en-US" sz="2400" dirty="0"/>
          </a:p>
          <a:p>
            <a:pPr lvl="1">
              <a:buNone/>
            </a:pPr>
            <a:endParaRPr lang="en-US" sz="2000" dirty="0"/>
          </a:p>
          <a:p>
            <a:pPr lvl="1">
              <a:buNone/>
            </a:pPr>
            <a:endParaRPr lang="en-US" sz="2000" dirty="0"/>
          </a:p>
          <a:p>
            <a:pPr lvl="1">
              <a:buNone/>
            </a:pPr>
            <a:endParaRPr lang="en-US" sz="2000" dirty="0"/>
          </a:p>
          <a:p>
            <a:pPr lvl="1">
              <a:buNone/>
            </a:pPr>
            <a:endParaRPr lang="en-US" sz="2000" dirty="0">
              <a:solidFill>
                <a:srgbClr val="404040"/>
              </a:solidFill>
              <a:latin typeface="Arial" pitchFamily="34" charset="0"/>
              <a:ea typeface="ＭＳ Ｐゴシック" charset="-128"/>
            </a:endParaRPr>
          </a:p>
        </p:txBody>
      </p:sp>
      <p:sp>
        <p:nvSpPr>
          <p:cNvPr id="6" name="TextBox 5"/>
          <p:cNvSpPr txBox="1"/>
          <p:nvPr/>
        </p:nvSpPr>
        <p:spPr>
          <a:xfrm>
            <a:off x="2501900" y="3606800"/>
            <a:ext cx="184666" cy="369332"/>
          </a:xfrm>
          <a:prstGeom prst="rect">
            <a:avLst/>
          </a:prstGeom>
          <a:noFill/>
        </p:spPr>
        <p:txBody>
          <a:bodyPr wrap="none" rtlCol="0">
            <a:spAutoFit/>
          </a:bodyPr>
          <a:lstStyle/>
          <a:p>
            <a:endParaRPr lang="en-US" dirty="0">
              <a:solidFill>
                <a:srgbClr val="404040"/>
              </a:solidFill>
            </a:endParaRPr>
          </a:p>
        </p:txBody>
      </p:sp>
    </p:spTree>
    <p:extLst>
      <p:ext uri="{BB962C8B-B14F-4D97-AF65-F5344CB8AC3E}">
        <p14:creationId xmlns:p14="http://schemas.microsoft.com/office/powerpoint/2010/main" val="28975271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9503" y="4296998"/>
            <a:ext cx="5112235" cy="1538883"/>
          </a:xfrm>
        </p:spPr>
        <p:txBody>
          <a:bodyPr/>
          <a:lstStyle/>
          <a:p>
            <a:r>
              <a:rPr lang="en-US" sz="2000" dirty="0" smtClean="0"/>
              <a:t>Law, Policy, and Equity Division Meeting</a:t>
            </a:r>
            <a:br>
              <a:rPr lang="en-US" sz="2000" dirty="0" smtClean="0"/>
            </a:br>
            <a:r>
              <a:rPr lang="en-US" sz="2000" b="0" dirty="0"/>
              <a:t>November 29, </a:t>
            </a:r>
            <a:r>
              <a:rPr lang="en-US" sz="2000" b="0" dirty="0" smtClean="0"/>
              <a:t>2017, 9-12, ASU Law</a:t>
            </a:r>
            <a:br>
              <a:rPr lang="en-US" sz="2000" b="0" dirty="0" smtClean="0"/>
            </a:br>
            <a:r>
              <a:rPr lang="en-US" sz="2000" b="0" dirty="0" smtClean="0"/>
              <a:t/>
            </a:r>
            <a:br>
              <a:rPr lang="en-US" sz="2000" b="0" dirty="0" smtClean="0"/>
            </a:br>
            <a:r>
              <a:rPr lang="en-US" sz="2000" dirty="0"/>
              <a:t/>
            </a:r>
            <a:br>
              <a:rPr lang="en-US" sz="2000" dirty="0"/>
            </a:br>
            <a:endParaRPr lang="en-US" sz="2000" dirty="0"/>
          </a:p>
        </p:txBody>
      </p:sp>
      <p:sp>
        <p:nvSpPr>
          <p:cNvPr id="3" name="Content Placeholder 2"/>
          <p:cNvSpPr>
            <a:spLocks noGrp="1"/>
          </p:cNvSpPr>
          <p:nvPr>
            <p:ph idx="1"/>
          </p:nvPr>
        </p:nvSpPr>
        <p:spPr>
          <a:xfrm>
            <a:off x="1067167" y="2317724"/>
            <a:ext cx="6624508" cy="1523494"/>
          </a:xfrm>
        </p:spPr>
        <p:txBody>
          <a:bodyPr/>
          <a:lstStyle/>
          <a:p>
            <a:r>
              <a:rPr lang="en-US" sz="2000" dirty="0" smtClean="0"/>
              <a:t>Western Region Leaders</a:t>
            </a:r>
          </a:p>
          <a:p>
            <a:pPr marL="57150" indent="-285750">
              <a:buFont typeface="Arial" charset="0"/>
              <a:buChar char="•"/>
            </a:pPr>
            <a:r>
              <a:rPr lang="en-US" sz="1800" b="0" dirty="0" smtClean="0"/>
              <a:t>James Hodge, Jr., JD, LLM–</a:t>
            </a:r>
            <a:r>
              <a:rPr lang="en-US" sz="1800" b="0" dirty="0" smtClean="0">
                <a:hlinkClick r:id="rId3"/>
              </a:rPr>
              <a:t>James.Hodge.1@asu.edu</a:t>
            </a:r>
            <a:endParaRPr lang="en-US" sz="1800" b="0" dirty="0" smtClean="0"/>
          </a:p>
          <a:p>
            <a:pPr marL="57150" indent="-285750">
              <a:buFont typeface="Arial" charset="0"/>
              <a:buChar char="•"/>
            </a:pPr>
            <a:r>
              <a:rPr lang="en-US" sz="1800" b="0" dirty="0" smtClean="0"/>
              <a:t>Madeline Morcelle, JD, MPH–</a:t>
            </a:r>
            <a:r>
              <a:rPr lang="en-US" sz="1800" b="0" dirty="0" smtClean="0">
                <a:hlinkClick r:id="rId4"/>
              </a:rPr>
              <a:t>mmorcelle@networkforphl.org</a:t>
            </a:r>
            <a:endParaRPr lang="en-US" sz="1800" b="0" dirty="0"/>
          </a:p>
          <a:p>
            <a:pPr marL="57150" indent="-285750">
              <a:buFont typeface="Arial" charset="0"/>
              <a:buChar char="•"/>
            </a:pPr>
            <a:r>
              <a:rPr lang="en-US" sz="1800" b="0" dirty="0" smtClean="0"/>
              <a:t>Sarah Wetter, JD–</a:t>
            </a:r>
            <a:r>
              <a:rPr lang="en-US" sz="1800" b="0" dirty="0" smtClean="0">
                <a:hlinkClick r:id="rId5"/>
              </a:rPr>
              <a:t>swetter@networkforphl.org</a:t>
            </a:r>
            <a:endParaRPr lang="en-US" sz="1800" b="0" dirty="0" smtClean="0"/>
          </a:p>
        </p:txBody>
      </p:sp>
      <p:pic>
        <p:nvPicPr>
          <p:cNvPr id="2054" name="Picture 6" descr="mage result for arizona wellbeing comm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256" y="4292904"/>
            <a:ext cx="3466501" cy="207533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mage result for network for public health law"/>
          <p:cNvSpPr>
            <a:spLocks noChangeAspect="1" noChangeArrowheads="1"/>
          </p:cNvSpPr>
          <p:nvPr/>
        </p:nvSpPr>
        <p:spPr bwMode="auto">
          <a:xfrm>
            <a:off x="0" y="0"/>
            <a:ext cx="2895600" cy="647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pic>
        <p:nvPicPr>
          <p:cNvPr id="2060" name="Picture 12" descr="ttps://malph.org/sites/default/files/images/Resources%20Images/Print%20-%20The%20Network%20-%20Hom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938" y="1092394"/>
            <a:ext cx="4717100" cy="104492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599503" y="4944111"/>
            <a:ext cx="4572000" cy="1200329"/>
          </a:xfrm>
          <a:prstGeom prst="rect">
            <a:avLst/>
          </a:prstGeom>
        </p:spPr>
        <p:txBody>
          <a:bodyPr>
            <a:spAutoFit/>
          </a:bodyPr>
          <a:lstStyle/>
          <a:p>
            <a:pPr marL="285750" indent="-285750">
              <a:buFont typeface="Arial" charset="0"/>
              <a:buChar char="•"/>
            </a:pPr>
            <a:r>
              <a:rPr lang="en-US" dirty="0">
                <a:solidFill>
                  <a:srgbClr val="404040"/>
                </a:solidFill>
              </a:rPr>
              <a:t>Exploring opportunities to move the needle in AZ health law, policy, and </a:t>
            </a:r>
            <a:r>
              <a:rPr lang="en-US" dirty="0" smtClean="0">
                <a:solidFill>
                  <a:srgbClr val="404040"/>
                </a:solidFill>
              </a:rPr>
              <a:t>equity</a:t>
            </a:r>
          </a:p>
          <a:p>
            <a:pPr marL="285750" indent="-285750">
              <a:buFont typeface="Arial" charset="0"/>
              <a:buChar char="•"/>
            </a:pPr>
            <a:r>
              <a:rPr lang="en-US" dirty="0" smtClean="0">
                <a:solidFill>
                  <a:srgbClr val="404040"/>
                </a:solidFill>
              </a:rPr>
              <a:t>Email </a:t>
            </a:r>
            <a:r>
              <a:rPr lang="en-US" dirty="0">
                <a:solidFill>
                  <a:srgbClr val="404040"/>
                </a:solidFill>
              </a:rPr>
              <a:t>for registration information</a:t>
            </a:r>
          </a:p>
        </p:txBody>
      </p:sp>
    </p:spTree>
    <p:extLst>
      <p:ext uri="{BB962C8B-B14F-4D97-AF65-F5344CB8AC3E}">
        <p14:creationId xmlns:p14="http://schemas.microsoft.com/office/powerpoint/2010/main" val="12427858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egoe UI Semibold" panose="020B0702040204020203" pitchFamily="34" charset="0"/>
                <a:cs typeface="Segoe UI Semibold" panose="020B0702040204020203" pitchFamily="34" charset="0"/>
              </a:rPr>
              <a:t>Connecting with </a:t>
            </a:r>
            <a:r>
              <a:rPr lang="en-US" dirty="0" smtClean="0">
                <a:latin typeface="Segoe UI Semibold" panose="020B0702040204020203" pitchFamily="34" charset="0"/>
                <a:cs typeface="Segoe UI Semibold" panose="020B0702040204020203" pitchFamily="34" charset="0"/>
              </a:rPr>
              <a:t>Policy Makers</a:t>
            </a:r>
            <a:r>
              <a:rPr lang="en-US" dirty="0">
                <a:latin typeface="Segoe UI Semibold" panose="020B0702040204020203" pitchFamily="34" charset="0"/>
                <a:cs typeface="Segoe UI Semibold" panose="020B0702040204020203" pitchFamily="34" charset="0"/>
              </a:rPr>
              <a:t/>
            </a:r>
            <a:br>
              <a:rPr lang="en-US" dirty="0">
                <a:latin typeface="Segoe UI Semibold" panose="020B0702040204020203" pitchFamily="34" charset="0"/>
                <a:cs typeface="Segoe UI Semibold" panose="020B0702040204020203" pitchFamily="34" charset="0"/>
              </a:rPr>
            </a:br>
            <a:endParaRPr lang="en-US" dirty="0"/>
          </a:p>
        </p:txBody>
      </p:sp>
      <p:sp>
        <p:nvSpPr>
          <p:cNvPr id="3" name="Content Placeholder 2"/>
          <p:cNvSpPr>
            <a:spLocks noGrp="1"/>
          </p:cNvSpPr>
          <p:nvPr>
            <p:ph idx="1"/>
          </p:nvPr>
        </p:nvSpPr>
        <p:spPr/>
        <p:txBody>
          <a:bodyPr/>
          <a:lstStyle/>
          <a:p>
            <a:r>
              <a:rPr lang="en-US" dirty="0">
                <a:latin typeface="Segoe UI Semibold" panose="020B0702040204020203" pitchFamily="34" charset="0"/>
                <a:cs typeface="Segoe UI Semibold" panose="020B0702040204020203" pitchFamily="34" charset="0"/>
              </a:rPr>
              <a:t>Eric Meyer, MD, Former AZ State </a:t>
            </a:r>
            <a:r>
              <a:rPr lang="en-US" dirty="0" smtClean="0">
                <a:latin typeface="Segoe UI Semibold" panose="020B0702040204020203" pitchFamily="34" charset="0"/>
                <a:cs typeface="Segoe UI Semibold" panose="020B0702040204020203" pitchFamily="34" charset="0"/>
              </a:rPr>
              <a:t>Representative </a:t>
            </a:r>
            <a:endParaRPr lang="en-US" dirty="0"/>
          </a:p>
        </p:txBody>
      </p:sp>
    </p:spTree>
    <p:extLst>
      <p:ext uri="{BB962C8B-B14F-4D97-AF65-F5344CB8AC3E}">
        <p14:creationId xmlns:p14="http://schemas.microsoft.com/office/powerpoint/2010/main" val="15083673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oAutofit/>
          </a:bodyPr>
          <a:lstStyle/>
          <a:p>
            <a:pPr algn="ctr"/>
            <a:r>
              <a:rPr lang="en-US" sz="4000" dirty="0">
                <a:solidFill>
                  <a:srgbClr val="C00000"/>
                </a:solidFill>
                <a:latin typeface="Cambria" panose="02040503050406030204" pitchFamily="18" charset="0"/>
              </a:rPr>
              <a:t>Specific Desired Results </a:t>
            </a:r>
            <a:br>
              <a:rPr lang="en-US" sz="4000" dirty="0">
                <a:solidFill>
                  <a:srgbClr val="C00000"/>
                </a:solidFill>
                <a:latin typeface="Cambria" panose="02040503050406030204" pitchFamily="18" charset="0"/>
              </a:rPr>
            </a:br>
            <a:r>
              <a:rPr lang="en-US" sz="4000" dirty="0">
                <a:solidFill>
                  <a:srgbClr val="C00000"/>
                </a:solidFill>
                <a:latin typeface="Cambria" panose="02040503050406030204" pitchFamily="18" charset="0"/>
              </a:rPr>
              <a:t>of Today’s Session</a:t>
            </a:r>
          </a:p>
        </p:txBody>
      </p:sp>
      <p:sp>
        <p:nvSpPr>
          <p:cNvPr id="6" name="Content Placeholder 5"/>
          <p:cNvSpPr>
            <a:spLocks noGrp="1"/>
          </p:cNvSpPr>
          <p:nvPr>
            <p:ph idx="1"/>
          </p:nvPr>
        </p:nvSpPr>
        <p:spPr>
          <a:xfrm>
            <a:off x="952603" y="1766454"/>
            <a:ext cx="7367388" cy="4359709"/>
          </a:xfrm>
        </p:spPr>
        <p:txBody>
          <a:bodyPr/>
          <a:lstStyle/>
          <a:p>
            <a:r>
              <a:rPr lang="en-US" dirty="0" smtClean="0"/>
              <a:t>Clarify role in public policy and advocacy</a:t>
            </a:r>
          </a:p>
          <a:p>
            <a:r>
              <a:rPr lang="en-US" dirty="0" smtClean="0"/>
              <a:t>Understand what constitutes “lobbying”</a:t>
            </a:r>
          </a:p>
          <a:p>
            <a:r>
              <a:rPr lang="en-US" dirty="0" smtClean="0"/>
              <a:t>Learn how to craft a message that resonates with decision makers</a:t>
            </a:r>
          </a:p>
          <a:p>
            <a:r>
              <a:rPr lang="en-US" dirty="0" smtClean="0"/>
              <a:t>Identify various strategies to move policy</a:t>
            </a:r>
          </a:p>
          <a:p>
            <a:r>
              <a:rPr lang="en-US" dirty="0" smtClean="0"/>
              <a:t>Understand how and when to engage policy makers</a:t>
            </a:r>
            <a:endParaRPr lang="en-US" dirty="0"/>
          </a:p>
        </p:txBody>
      </p:sp>
      <p:sp>
        <p:nvSpPr>
          <p:cNvPr id="3" name="Date Placeholder 2"/>
          <p:cNvSpPr>
            <a:spLocks noGrp="1"/>
          </p:cNvSpPr>
          <p:nvPr>
            <p:ph type="dt" sz="half" idx="4294967295"/>
          </p:nvPr>
        </p:nvSpPr>
        <p:spPr>
          <a:xfrm>
            <a:off x="5014658" y="6048643"/>
            <a:ext cx="3305332" cy="362435"/>
          </a:xfrm>
          <a:prstGeom prst="rect">
            <a:avLst/>
          </a:prstGeom>
        </p:spPr>
        <p:txBody>
          <a:bodyPr/>
          <a:lstStyle/>
          <a:p>
            <a:pPr algn="r"/>
            <a:fld id="{DCC073E9-426F-4A2C-9E9E-E26DDF1DBD2B}" type="datetime1">
              <a:rPr lang="en-US" smtClean="0"/>
              <a:t>8/5/2019</a:t>
            </a:fld>
            <a:endParaRPr lang="en-US" dirty="0"/>
          </a:p>
        </p:txBody>
      </p:sp>
    </p:spTree>
    <p:extLst>
      <p:ext uri="{BB962C8B-B14F-4D97-AF65-F5344CB8AC3E}">
        <p14:creationId xmlns:p14="http://schemas.microsoft.com/office/powerpoint/2010/main" val="54930805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1808"/>
            <a:ext cx="8229600" cy="1143000"/>
          </a:xfrm>
        </p:spPr>
        <p:txBody>
          <a:bodyPr/>
          <a:lstStyle/>
          <a:p>
            <a:r>
              <a:rPr lang="en-US" sz="4000" b="1" dirty="0" smtClean="0"/>
              <a:t>Taking Action</a:t>
            </a:r>
            <a:r>
              <a:rPr lang="en-US" sz="4000" dirty="0" smtClean="0"/>
              <a:t>: Where Are We, </a:t>
            </a:r>
            <a:br>
              <a:rPr lang="en-US" sz="4000" dirty="0" smtClean="0"/>
            </a:br>
            <a:r>
              <a:rPr lang="en-US" sz="4000" dirty="0" smtClean="0"/>
              <a:t>Where Might We Go?</a:t>
            </a:r>
            <a:endParaRPr lang="en-US" sz="4000" dirty="0"/>
          </a:p>
        </p:txBody>
      </p:sp>
      <p:sp>
        <p:nvSpPr>
          <p:cNvPr id="4" name="TextBox 3"/>
          <p:cNvSpPr txBox="1"/>
          <p:nvPr/>
        </p:nvSpPr>
        <p:spPr>
          <a:xfrm>
            <a:off x="377190" y="1637708"/>
            <a:ext cx="838962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Take 1 Half-Sheet</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smtClean="0"/>
              <a:t>WRITE</a:t>
            </a:r>
          </a:p>
          <a:p>
            <a:pPr marL="742950" lvl="1" indent="-285750">
              <a:buFont typeface="Arial" panose="020B0604020202020204" pitchFamily="34" charset="0"/>
              <a:buChar char="•"/>
            </a:pPr>
            <a:r>
              <a:rPr lang="en-US" sz="2800" dirty="0" smtClean="0"/>
              <a:t>TOP OF SHEEET: </a:t>
            </a:r>
            <a:r>
              <a:rPr lang="en-US" sz="2800" b="1" u="sng" dirty="0" smtClean="0"/>
              <a:t>Name of your organization</a:t>
            </a:r>
          </a:p>
          <a:p>
            <a:pPr marL="742950" lvl="1" indent="-285750">
              <a:buFont typeface="Arial" panose="020B0604020202020204" pitchFamily="34" charset="0"/>
              <a:buChar char="•"/>
            </a:pPr>
            <a:endParaRPr lang="en-US" sz="2800" dirty="0" smtClean="0"/>
          </a:p>
          <a:p>
            <a:pPr marL="742950" lvl="1"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336776170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1808"/>
            <a:ext cx="8229600" cy="1143000"/>
          </a:xfrm>
        </p:spPr>
        <p:txBody>
          <a:bodyPr/>
          <a:lstStyle/>
          <a:p>
            <a:r>
              <a:rPr lang="en-US" sz="4000" b="1" dirty="0" smtClean="0"/>
              <a:t>Taking Action</a:t>
            </a:r>
            <a:r>
              <a:rPr lang="en-US" sz="4000" dirty="0" smtClean="0"/>
              <a:t>: Where Are We, </a:t>
            </a:r>
            <a:br>
              <a:rPr lang="en-US" sz="4000" dirty="0" smtClean="0"/>
            </a:br>
            <a:r>
              <a:rPr lang="en-US" sz="4000" dirty="0" smtClean="0"/>
              <a:t>Where Might We Go?</a:t>
            </a:r>
            <a:endParaRPr lang="en-US" sz="4000" dirty="0"/>
          </a:p>
        </p:txBody>
      </p:sp>
      <p:sp>
        <p:nvSpPr>
          <p:cNvPr id="4" name="TextBox 3"/>
          <p:cNvSpPr txBox="1"/>
          <p:nvPr/>
        </p:nvSpPr>
        <p:spPr>
          <a:xfrm>
            <a:off x="377190" y="1637708"/>
            <a:ext cx="8389620"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Take 1 Half-Sheet</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smtClean="0"/>
              <a:t>WRITE</a:t>
            </a:r>
          </a:p>
          <a:p>
            <a:pPr marL="742950" lvl="1" indent="-285750">
              <a:buFont typeface="Arial" panose="020B0604020202020204" pitchFamily="34" charset="0"/>
              <a:buChar char="•"/>
            </a:pPr>
            <a:r>
              <a:rPr lang="en-US" sz="2800" dirty="0" smtClean="0"/>
              <a:t>TOP OF SHEEET: </a:t>
            </a:r>
            <a:r>
              <a:rPr lang="en-US" sz="2800" b="1" u="sng" dirty="0" smtClean="0"/>
              <a:t>Name of your organization</a:t>
            </a:r>
          </a:p>
          <a:p>
            <a:pPr marL="742950" lvl="1" indent="-285750">
              <a:buFont typeface="Arial" panose="020B0604020202020204" pitchFamily="34" charset="0"/>
              <a:buChar char="•"/>
            </a:pPr>
            <a:r>
              <a:rPr lang="en-US" sz="2800" dirty="0" smtClean="0"/>
              <a:t>MIDDLE: List the tactics your organization has attempted (</a:t>
            </a:r>
            <a:r>
              <a:rPr lang="en-US" sz="2800" b="1" dirty="0" smtClean="0"/>
              <a:t>according to the matrix</a:t>
            </a:r>
            <a:r>
              <a:rPr lang="en-US" sz="2800" dirty="0" smtClean="0"/>
              <a:t>) – 5 min</a:t>
            </a:r>
          </a:p>
          <a:p>
            <a:pPr marL="742950" lvl="1" indent="-285750">
              <a:buFont typeface="Arial" panose="020B0604020202020204" pitchFamily="34" charset="0"/>
              <a:buChar char="•"/>
            </a:pPr>
            <a:endParaRPr lang="en-US" sz="2800" dirty="0" smtClean="0"/>
          </a:p>
          <a:p>
            <a:pPr marL="742950" lvl="1"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212997759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1808"/>
            <a:ext cx="8229600" cy="1143000"/>
          </a:xfrm>
        </p:spPr>
        <p:txBody>
          <a:bodyPr/>
          <a:lstStyle/>
          <a:p>
            <a:r>
              <a:rPr lang="en-US" sz="4000" b="1" dirty="0" smtClean="0"/>
              <a:t>Taking Action</a:t>
            </a:r>
            <a:r>
              <a:rPr lang="en-US" sz="4000" dirty="0" smtClean="0"/>
              <a:t>: Where Are We, </a:t>
            </a:r>
            <a:br>
              <a:rPr lang="en-US" sz="4000" dirty="0" smtClean="0"/>
            </a:br>
            <a:r>
              <a:rPr lang="en-US" sz="4000" dirty="0" smtClean="0"/>
              <a:t>Where Might We Go?</a:t>
            </a:r>
            <a:endParaRPr lang="en-US" sz="4000" dirty="0"/>
          </a:p>
        </p:txBody>
      </p:sp>
      <p:sp>
        <p:nvSpPr>
          <p:cNvPr id="4" name="TextBox 3"/>
          <p:cNvSpPr txBox="1"/>
          <p:nvPr/>
        </p:nvSpPr>
        <p:spPr>
          <a:xfrm>
            <a:off x="377190" y="1637708"/>
            <a:ext cx="8389620"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Take 1 Half-Sheet</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smtClean="0"/>
              <a:t>WRITE</a:t>
            </a:r>
          </a:p>
          <a:p>
            <a:pPr marL="742950" lvl="1" indent="-285750">
              <a:buFont typeface="Arial" panose="020B0604020202020204" pitchFamily="34" charset="0"/>
              <a:buChar char="•"/>
            </a:pPr>
            <a:r>
              <a:rPr lang="en-US" sz="2800" dirty="0" smtClean="0"/>
              <a:t>TOP OF SHEEET: </a:t>
            </a:r>
            <a:r>
              <a:rPr lang="en-US" sz="2800" b="1" u="sng" dirty="0" smtClean="0"/>
              <a:t>Name of your organization</a:t>
            </a:r>
          </a:p>
          <a:p>
            <a:pPr marL="742950" lvl="1" indent="-285750">
              <a:buFont typeface="Arial" panose="020B0604020202020204" pitchFamily="34" charset="0"/>
              <a:buChar char="•"/>
            </a:pPr>
            <a:r>
              <a:rPr lang="en-US" sz="2800" dirty="0" smtClean="0"/>
              <a:t>MIDDLE: List the tactics your organization has attempted (</a:t>
            </a:r>
            <a:r>
              <a:rPr lang="en-US" sz="2800" b="1" dirty="0" smtClean="0"/>
              <a:t>according to the matrix</a:t>
            </a:r>
            <a:r>
              <a:rPr lang="en-US" sz="2800" dirty="0" smtClean="0"/>
              <a:t>) – 5 min</a:t>
            </a:r>
          </a:p>
          <a:p>
            <a:pPr marL="742950" lvl="1" indent="-285750">
              <a:buFont typeface="Arial" panose="020B0604020202020204" pitchFamily="34" charset="0"/>
              <a:buChar char="•"/>
            </a:pPr>
            <a:r>
              <a:rPr lang="en-US" sz="2800" dirty="0" smtClean="0"/>
              <a:t>BOTTOM: List other tactics your organization might be able to </a:t>
            </a:r>
            <a:r>
              <a:rPr lang="en-US" sz="2800" b="1" i="1" dirty="0" smtClean="0"/>
              <a:t>stretch</a:t>
            </a:r>
            <a:r>
              <a:rPr lang="en-US" sz="2800" i="1" dirty="0" smtClean="0"/>
              <a:t> </a:t>
            </a:r>
            <a:r>
              <a:rPr lang="en-US" sz="2800" dirty="0" smtClean="0"/>
              <a:t>into – 5  min</a:t>
            </a:r>
          </a:p>
          <a:p>
            <a:pPr marL="742950" lvl="1" indent="-285750">
              <a:buFont typeface="Arial" panose="020B0604020202020204" pitchFamily="34" charset="0"/>
              <a:buChar char="•"/>
            </a:pPr>
            <a:endParaRPr lang="en-US" sz="2800" dirty="0" smtClean="0"/>
          </a:p>
          <a:p>
            <a:pPr marL="742950" lvl="1"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167985643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1808"/>
            <a:ext cx="8229600" cy="1143000"/>
          </a:xfrm>
        </p:spPr>
        <p:txBody>
          <a:bodyPr/>
          <a:lstStyle/>
          <a:p>
            <a:r>
              <a:rPr lang="en-US" sz="4000" b="1" dirty="0" smtClean="0"/>
              <a:t>Taking Action</a:t>
            </a:r>
            <a:r>
              <a:rPr lang="en-US" sz="4000" dirty="0" smtClean="0"/>
              <a:t>: Where Are We, </a:t>
            </a:r>
            <a:br>
              <a:rPr lang="en-US" sz="4000" dirty="0" smtClean="0"/>
            </a:br>
            <a:r>
              <a:rPr lang="en-US" sz="4000" dirty="0" smtClean="0"/>
              <a:t>Where Might We Go?</a:t>
            </a:r>
            <a:endParaRPr lang="en-US" sz="4000" dirty="0"/>
          </a:p>
        </p:txBody>
      </p:sp>
      <p:sp>
        <p:nvSpPr>
          <p:cNvPr id="3" name="Content Placeholder 2"/>
          <p:cNvSpPr>
            <a:spLocks noGrp="1"/>
          </p:cNvSpPr>
          <p:nvPr>
            <p:ph idx="1"/>
          </p:nvPr>
        </p:nvSpPr>
        <p:spPr>
          <a:xfrm>
            <a:off x="457200" y="1477370"/>
            <a:ext cx="8229600" cy="4525963"/>
          </a:xfrm>
        </p:spPr>
        <p:txBody>
          <a:bodyPr/>
          <a:lstStyle/>
          <a:p>
            <a:pPr marL="514350" indent="-514350">
              <a:buFont typeface="+mj-lt"/>
              <a:buAutoNum type="arabicPeriod" startAt="3"/>
            </a:pPr>
            <a:r>
              <a:rPr lang="en-US" dirty="0" smtClean="0"/>
              <a:t>On the wall-sized matrix: (10 min)</a:t>
            </a:r>
          </a:p>
          <a:p>
            <a:pPr marL="914400" lvl="1" indent="-514350">
              <a:buFont typeface="+mj-lt"/>
              <a:buAutoNum type="alphaLcParenR"/>
            </a:pPr>
            <a:r>
              <a:rPr lang="en-US" dirty="0" smtClean="0"/>
              <a:t>Apply </a:t>
            </a:r>
            <a:r>
              <a:rPr lang="en-US" b="1" dirty="0" smtClean="0">
                <a:solidFill>
                  <a:srgbClr val="FF0000"/>
                </a:solidFill>
              </a:rPr>
              <a:t>RED</a:t>
            </a:r>
            <a:r>
              <a:rPr lang="en-US" dirty="0" smtClean="0">
                <a:solidFill>
                  <a:srgbClr val="FF0000"/>
                </a:solidFill>
              </a:rPr>
              <a:t> </a:t>
            </a:r>
            <a:r>
              <a:rPr lang="en-US" dirty="0" smtClean="0"/>
              <a:t>post-its to each tactic your organization has attempted</a:t>
            </a:r>
          </a:p>
          <a:p>
            <a:pPr marL="914400" lvl="1" indent="-514350">
              <a:buFont typeface="+mj-lt"/>
              <a:buAutoNum type="alphaLcParenR"/>
            </a:pPr>
            <a:r>
              <a:rPr lang="en-US" dirty="0" smtClean="0"/>
              <a:t>Apply </a:t>
            </a:r>
            <a:r>
              <a:rPr lang="en-US" b="1" dirty="0" smtClean="0">
                <a:solidFill>
                  <a:srgbClr val="00B050"/>
                </a:solidFill>
              </a:rPr>
              <a:t>GREEN</a:t>
            </a:r>
            <a:r>
              <a:rPr lang="en-US" dirty="0" smtClean="0"/>
              <a:t> post-its to each tactic your organization might by able to stretch into</a:t>
            </a:r>
          </a:p>
          <a:p>
            <a:pPr marL="400050" lvl="1" indent="0">
              <a:buNone/>
            </a:pPr>
            <a:endParaRPr lang="en-US" dirty="0" smtClean="0"/>
          </a:p>
          <a:p>
            <a:pPr marL="400050" lvl="1" indent="0">
              <a:buNone/>
            </a:pPr>
            <a:endParaRPr lang="en-US" dirty="0"/>
          </a:p>
        </p:txBody>
      </p:sp>
    </p:spTree>
    <p:extLst>
      <p:ext uri="{BB962C8B-B14F-4D97-AF65-F5344CB8AC3E}">
        <p14:creationId xmlns:p14="http://schemas.microsoft.com/office/powerpoint/2010/main" val="81317822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1808"/>
            <a:ext cx="8229600" cy="1143000"/>
          </a:xfrm>
        </p:spPr>
        <p:txBody>
          <a:bodyPr/>
          <a:lstStyle/>
          <a:p>
            <a:r>
              <a:rPr lang="en-US" sz="4000" b="1" dirty="0" smtClean="0"/>
              <a:t>Taking Action</a:t>
            </a:r>
            <a:r>
              <a:rPr lang="en-US" sz="4000" dirty="0" smtClean="0"/>
              <a:t>: Where Are We, </a:t>
            </a:r>
            <a:br>
              <a:rPr lang="en-US" sz="4000" dirty="0" smtClean="0"/>
            </a:br>
            <a:r>
              <a:rPr lang="en-US" sz="4000" dirty="0" smtClean="0"/>
              <a:t>Where Might We Go?</a:t>
            </a:r>
            <a:endParaRPr lang="en-US" sz="4000" dirty="0"/>
          </a:p>
        </p:txBody>
      </p:sp>
      <p:sp>
        <p:nvSpPr>
          <p:cNvPr id="3" name="Content Placeholder 2"/>
          <p:cNvSpPr>
            <a:spLocks noGrp="1"/>
          </p:cNvSpPr>
          <p:nvPr>
            <p:ph idx="1"/>
          </p:nvPr>
        </p:nvSpPr>
        <p:spPr>
          <a:xfrm>
            <a:off x="457200" y="1477370"/>
            <a:ext cx="8229600" cy="4525963"/>
          </a:xfrm>
        </p:spPr>
        <p:txBody>
          <a:bodyPr/>
          <a:lstStyle/>
          <a:p>
            <a:pPr marL="400050" lvl="1" indent="0" algn="ctr">
              <a:buNone/>
            </a:pPr>
            <a:endParaRPr lang="en-US" dirty="0" smtClean="0"/>
          </a:p>
          <a:p>
            <a:pPr marL="400050" lvl="1" indent="0" algn="ctr">
              <a:buNone/>
            </a:pPr>
            <a:r>
              <a:rPr lang="en-US" b="1" dirty="0" smtClean="0"/>
              <a:t>REFLECT </a:t>
            </a:r>
            <a:r>
              <a:rPr lang="en-US" b="1" dirty="0"/>
              <a:t>ON THE WALL</a:t>
            </a:r>
          </a:p>
          <a:p>
            <a:pPr marL="857250" lvl="1" indent="-457200"/>
            <a:r>
              <a:rPr lang="en-US" dirty="0"/>
              <a:t>What stands out?  </a:t>
            </a:r>
            <a:endParaRPr lang="en-US" dirty="0" smtClean="0"/>
          </a:p>
          <a:p>
            <a:pPr marL="857250" lvl="1" indent="-457200"/>
            <a:r>
              <a:rPr lang="en-US" dirty="0" smtClean="0"/>
              <a:t>Upon which audiences do we focus our advocacy?</a:t>
            </a:r>
          </a:p>
          <a:p>
            <a:pPr marL="857250" lvl="1" indent="-457200"/>
            <a:r>
              <a:rPr lang="en-US" dirty="0" smtClean="0"/>
              <a:t>Where </a:t>
            </a:r>
            <a:r>
              <a:rPr lang="en-US" dirty="0"/>
              <a:t>do we have collective strength?  </a:t>
            </a:r>
            <a:endParaRPr lang="en-US" dirty="0" smtClean="0"/>
          </a:p>
          <a:p>
            <a:pPr marL="857250" lvl="1" indent="-457200"/>
            <a:r>
              <a:rPr lang="en-US" dirty="0" smtClean="0"/>
              <a:t>Where might we develop additional advocacy </a:t>
            </a:r>
            <a:r>
              <a:rPr lang="en-US" dirty="0"/>
              <a:t>capacity?</a:t>
            </a:r>
          </a:p>
          <a:p>
            <a:pPr marL="400050" lvl="1" indent="0">
              <a:buNone/>
            </a:pPr>
            <a:endParaRPr lang="en-US" dirty="0" smtClean="0"/>
          </a:p>
          <a:p>
            <a:pPr marL="400050" lvl="1" indent="0">
              <a:buNone/>
            </a:pPr>
            <a:endParaRPr lang="en-US" dirty="0"/>
          </a:p>
        </p:txBody>
      </p:sp>
    </p:spTree>
    <p:extLst>
      <p:ext uri="{BB962C8B-B14F-4D97-AF65-F5344CB8AC3E}">
        <p14:creationId xmlns:p14="http://schemas.microsoft.com/office/powerpoint/2010/main" val="209661611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Questions/Announcements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909" t="15549" r="3454" b="8814"/>
          <a:stretch/>
        </p:blipFill>
        <p:spPr>
          <a:xfrm>
            <a:off x="313750" y="1138844"/>
            <a:ext cx="8373050" cy="4064924"/>
          </a:xfrm>
          <a:prstGeom prst="rect">
            <a:avLst/>
          </a:prstGeom>
        </p:spPr>
      </p:pic>
      <p:sp>
        <p:nvSpPr>
          <p:cNvPr id="5" name="TextBox 4"/>
          <p:cNvSpPr txBox="1"/>
          <p:nvPr/>
        </p:nvSpPr>
        <p:spPr>
          <a:xfrm>
            <a:off x="515389" y="5228706"/>
            <a:ext cx="8304415" cy="1200329"/>
          </a:xfrm>
          <a:prstGeom prst="rect">
            <a:avLst/>
          </a:prstGeom>
          <a:noFill/>
        </p:spPr>
        <p:txBody>
          <a:bodyPr wrap="square" rtlCol="0">
            <a:spAutoFit/>
          </a:bodyPr>
          <a:lstStyle/>
          <a:p>
            <a:r>
              <a:rPr lang="en-US" sz="1200" dirty="0" smtClean="0"/>
              <a:t>Observations: </a:t>
            </a:r>
          </a:p>
          <a:p>
            <a:pPr marL="285750" indent="-285750">
              <a:buFont typeface="Arial" panose="020B0604020202020204" pitchFamily="34" charset="0"/>
              <a:buChar char="•"/>
            </a:pPr>
            <a:r>
              <a:rPr lang="en-US" sz="1200" dirty="0" smtClean="0"/>
              <a:t>Most current work targeted toward public and influencers</a:t>
            </a:r>
          </a:p>
          <a:p>
            <a:pPr marL="285750" indent="-285750">
              <a:buFont typeface="Arial" panose="020B0604020202020204" pitchFamily="34" charset="0"/>
              <a:buChar char="•"/>
            </a:pPr>
            <a:r>
              <a:rPr lang="en-US" sz="1200" dirty="0" smtClean="0"/>
              <a:t>Perceptions </a:t>
            </a:r>
            <a:r>
              <a:rPr lang="en-US" sz="1200" smtClean="0"/>
              <a:t>of organizational potential </a:t>
            </a:r>
            <a:r>
              <a:rPr lang="en-US" sz="1200" dirty="0" smtClean="0"/>
              <a:t>to ‘stretch’ into new areas are focused on Policy Analysis/Research, Public Forums, Leadership Development, Polling and Public Awareness Campaigns</a:t>
            </a:r>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endParaRPr lang="en-US" sz="1200" dirty="0"/>
          </a:p>
        </p:txBody>
      </p:sp>
    </p:spTree>
    <p:extLst>
      <p:ext uri="{BB962C8B-B14F-4D97-AF65-F5344CB8AC3E}">
        <p14:creationId xmlns:p14="http://schemas.microsoft.com/office/powerpoint/2010/main" val="7753594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HF-ClosingScree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78172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4294967295"/>
          </p:nvPr>
        </p:nvSpPr>
        <p:spPr>
          <a:xfrm>
            <a:off x="5014658" y="6048643"/>
            <a:ext cx="3305332" cy="362435"/>
          </a:xfrm>
          <a:prstGeom prst="rect">
            <a:avLst/>
          </a:prstGeom>
        </p:spPr>
        <p:txBody>
          <a:bodyPr/>
          <a:lstStyle/>
          <a:p>
            <a:pPr algn="r"/>
            <a:fld id="{0554C778-0530-4BCE-9DB0-01CA00DCF6E9}" type="datetime1">
              <a:rPr lang="en-US" smtClean="0"/>
              <a:t>8/5/2019</a:t>
            </a:fld>
            <a:endParaRPr lang="en-US" dirty="0"/>
          </a:p>
        </p:txBody>
      </p:sp>
      <p:pic>
        <p:nvPicPr>
          <p:cNvPr id="5" name="Picture 4" descr="VitalystLogo-GreyTag-FNL-CMYK.pdf"/>
          <p:cNvPicPr>
            <a:picLocks noChangeAspect="1"/>
          </p:cNvPicPr>
          <p:nvPr/>
        </p:nvPicPr>
        <p:blipFill rotWithShape="1">
          <a:blip r:embed="rId3">
            <a:extLst>
              <a:ext uri="{28A0092B-C50C-407E-A947-70E740481C1C}">
                <a14:useLocalDpi xmlns:a14="http://schemas.microsoft.com/office/drawing/2010/main" val="0"/>
              </a:ext>
            </a:extLst>
          </a:blip>
          <a:srcRect l="19986" t="30992" r="19951" b="31591"/>
          <a:stretch/>
        </p:blipFill>
        <p:spPr>
          <a:xfrm>
            <a:off x="2848429" y="456496"/>
            <a:ext cx="3368716" cy="1621633"/>
          </a:xfrm>
          <a:prstGeom prst="rect">
            <a:avLst/>
          </a:prstGeom>
        </p:spPr>
      </p:pic>
      <p:sp>
        <p:nvSpPr>
          <p:cNvPr id="4" name="TextBox 3"/>
          <p:cNvSpPr txBox="1"/>
          <p:nvPr/>
        </p:nvSpPr>
        <p:spPr>
          <a:xfrm>
            <a:off x="1974349" y="2686099"/>
            <a:ext cx="196613" cy="646331"/>
          </a:xfrm>
          <a:prstGeom prst="rect">
            <a:avLst/>
          </a:prstGeom>
          <a:noFill/>
        </p:spPr>
        <p:txBody>
          <a:bodyPr wrap="none" rtlCol="0">
            <a:spAutoFit/>
          </a:bodyPr>
          <a:lstStyle/>
          <a:p>
            <a:pPr algn="ctr">
              <a:spcBef>
                <a:spcPct val="0"/>
              </a:spcBef>
            </a:pPr>
            <a:endParaRPr lang="en-US" altLang="en-US" dirty="0">
              <a:latin typeface="Arial" panose="020B0604020202020204" pitchFamily="34" charset="0"/>
            </a:endParaRPr>
          </a:p>
          <a:p>
            <a:pPr algn="ctr"/>
            <a:endParaRPr lang="en-US" dirty="0"/>
          </a:p>
        </p:txBody>
      </p:sp>
      <p:sp>
        <p:nvSpPr>
          <p:cNvPr id="6" name="TextBox 5"/>
          <p:cNvSpPr txBox="1"/>
          <p:nvPr/>
        </p:nvSpPr>
        <p:spPr>
          <a:xfrm>
            <a:off x="2434578" y="2409101"/>
            <a:ext cx="3932360" cy="1754326"/>
          </a:xfrm>
          <a:prstGeom prst="rect">
            <a:avLst/>
          </a:prstGeom>
          <a:noFill/>
        </p:spPr>
        <p:txBody>
          <a:bodyPr wrap="none" rtlCol="0">
            <a:spAutoFit/>
          </a:bodyPr>
          <a:lstStyle/>
          <a:p>
            <a:pPr algn="ctr"/>
            <a:r>
              <a:rPr lang="en-US" dirty="0"/>
              <a:t>Dr. Raquel Gutierrez</a:t>
            </a:r>
          </a:p>
          <a:p>
            <a:pPr algn="ctr"/>
            <a:r>
              <a:rPr lang="en-US" dirty="0"/>
              <a:t>Director of Strategic Learning &amp; Practice</a:t>
            </a:r>
          </a:p>
          <a:p>
            <a:pPr algn="ctr"/>
            <a:r>
              <a:rPr lang="en-US" b="1" dirty="0" err="1"/>
              <a:t>Vitalyst</a:t>
            </a:r>
            <a:r>
              <a:rPr lang="en-US" b="1" dirty="0"/>
              <a:t> Health Foundation </a:t>
            </a:r>
            <a:endParaRPr lang="en-US" dirty="0"/>
          </a:p>
          <a:p>
            <a:pPr algn="ctr"/>
            <a:r>
              <a:rPr lang="en-US" u="sng" dirty="0">
                <a:hlinkClick r:id="rId4"/>
              </a:rPr>
              <a:t>Rgutierrez@VitalystHealth.org</a:t>
            </a:r>
          </a:p>
          <a:p>
            <a:pPr algn="ctr"/>
            <a:r>
              <a:rPr lang="en-US" dirty="0"/>
              <a:t>www.VitalystHealth.org</a:t>
            </a:r>
          </a:p>
          <a:p>
            <a:pPr algn="ctr"/>
            <a:r>
              <a:rPr lang="is-IS" dirty="0"/>
              <a:t>(602) 385-6500</a:t>
            </a:r>
            <a:endParaRPr lang="en-US" dirty="0"/>
          </a:p>
        </p:txBody>
      </p:sp>
      <p:sp>
        <p:nvSpPr>
          <p:cNvPr id="7" name="TextBox 6"/>
          <p:cNvSpPr txBox="1"/>
          <p:nvPr/>
        </p:nvSpPr>
        <p:spPr>
          <a:xfrm>
            <a:off x="2848429" y="4337099"/>
            <a:ext cx="2951321" cy="1477328"/>
          </a:xfrm>
          <a:prstGeom prst="rect">
            <a:avLst/>
          </a:prstGeom>
          <a:noFill/>
        </p:spPr>
        <p:txBody>
          <a:bodyPr wrap="none" rtlCol="0">
            <a:spAutoFit/>
          </a:bodyPr>
          <a:lstStyle/>
          <a:p>
            <a:pPr algn="ctr"/>
            <a:r>
              <a:rPr lang="en-US" dirty="0"/>
              <a:t>Jennifer Bonnett, MPA </a:t>
            </a:r>
          </a:p>
          <a:p>
            <a:pPr algn="ctr"/>
            <a:r>
              <a:rPr lang="en-US" b="1" dirty="0"/>
              <a:t>JHB Executive Consultants</a:t>
            </a:r>
            <a:endParaRPr lang="en-US" dirty="0"/>
          </a:p>
          <a:p>
            <a:pPr algn="ctr"/>
            <a:r>
              <a:rPr lang="en-US" u="sng" dirty="0">
                <a:hlinkClick r:id="rId4"/>
              </a:rPr>
              <a:t>jennifer@jhbconsultants.com</a:t>
            </a:r>
          </a:p>
          <a:p>
            <a:pPr algn="ctr"/>
            <a:r>
              <a:rPr lang="en-US" dirty="0">
                <a:hlinkClick r:id="rId5"/>
              </a:rPr>
              <a:t>www.jhbconsultants.com</a:t>
            </a:r>
            <a:endParaRPr lang="en-US" dirty="0"/>
          </a:p>
          <a:p>
            <a:pPr algn="ctr"/>
            <a:r>
              <a:rPr lang="is-IS" dirty="0"/>
              <a:t>(602) 529-4697</a:t>
            </a:r>
            <a:endParaRPr lang="en-US" dirty="0"/>
          </a:p>
        </p:txBody>
      </p:sp>
    </p:spTree>
    <p:extLst>
      <p:ext uri="{BB962C8B-B14F-4D97-AF65-F5344CB8AC3E}">
        <p14:creationId xmlns:p14="http://schemas.microsoft.com/office/powerpoint/2010/main" val="9811564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HF-TitleScreenAlt-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964025"/>
            <a:ext cx="7772400" cy="1470025"/>
          </a:xfrm>
        </p:spPr>
        <p:txBody>
          <a:bodyPr/>
          <a:lstStyle/>
          <a:p>
            <a:pPr algn="r">
              <a:lnSpc>
                <a:spcPts val="3980"/>
              </a:lnSpc>
            </a:pPr>
            <a:r>
              <a:rPr lang="en-US" sz="6000" b="1" dirty="0" smtClean="0"/>
              <a:t>What is Policy and </a:t>
            </a:r>
            <a:br>
              <a:rPr lang="en-US" sz="6000" b="1" dirty="0" smtClean="0"/>
            </a:br>
            <a:r>
              <a:rPr lang="en-US" sz="6000" b="1" dirty="0"/>
              <a:t/>
            </a:r>
            <a:br>
              <a:rPr lang="en-US" sz="6000" b="1" dirty="0"/>
            </a:br>
            <a:r>
              <a:rPr lang="en-US" sz="6000" b="1" dirty="0" smtClean="0"/>
              <a:t>How Does it Move?</a:t>
            </a:r>
            <a:r>
              <a:rPr lang="en-US" sz="6000" b="1" dirty="0"/>
              <a:t/>
            </a:r>
            <a:br>
              <a:rPr lang="en-US" sz="6000" b="1" dirty="0"/>
            </a:br>
            <a:endParaRPr lang="en-US" sz="6000" b="1" dirty="0"/>
          </a:p>
        </p:txBody>
      </p:sp>
      <p:sp>
        <p:nvSpPr>
          <p:cNvPr id="3" name="Subtitle 2"/>
          <p:cNvSpPr>
            <a:spLocks noGrp="1"/>
          </p:cNvSpPr>
          <p:nvPr>
            <p:ph type="subTitle" idx="1"/>
          </p:nvPr>
        </p:nvSpPr>
        <p:spPr>
          <a:xfrm>
            <a:off x="492461" y="2962496"/>
            <a:ext cx="7965740" cy="3813615"/>
          </a:xfrm>
        </p:spPr>
        <p:txBody>
          <a:bodyPr/>
          <a:lstStyle/>
          <a:p>
            <a:pPr algn="r"/>
            <a:r>
              <a:rPr lang="en-US" dirty="0">
                <a:solidFill>
                  <a:schemeClr val="tx1"/>
                </a:solidFill>
              </a:rPr>
              <a:t>Change Agent Network Forum</a:t>
            </a:r>
          </a:p>
          <a:p>
            <a:pPr algn="r"/>
            <a:r>
              <a:rPr lang="en-US" dirty="0" smtClean="0">
                <a:solidFill>
                  <a:schemeClr val="tx1"/>
                </a:solidFill>
              </a:rPr>
              <a:t>November 16, 2017</a:t>
            </a:r>
          </a:p>
          <a:p>
            <a:pPr algn="r"/>
            <a:endParaRPr lang="en-US" sz="2400" dirty="0">
              <a:solidFill>
                <a:schemeClr val="tx1"/>
              </a:solidFill>
            </a:endParaRPr>
          </a:p>
          <a:p>
            <a:pPr algn="r"/>
            <a:r>
              <a:rPr lang="en-US" sz="2400" dirty="0" smtClean="0">
                <a:solidFill>
                  <a:schemeClr val="tx1"/>
                </a:solidFill>
              </a:rPr>
              <a:t>Marcus Johnson</a:t>
            </a:r>
          </a:p>
          <a:p>
            <a:pPr algn="r"/>
            <a:r>
              <a:rPr lang="en-US" sz="2400" dirty="0" smtClean="0">
                <a:solidFill>
                  <a:schemeClr val="tx1"/>
                </a:solidFill>
              </a:rPr>
              <a:t>Director, State Health Policy &amp; Advocacy</a:t>
            </a:r>
          </a:p>
          <a:p>
            <a:pPr algn="r"/>
            <a:r>
              <a:rPr lang="en-US" sz="2400" dirty="0" smtClean="0">
                <a:solidFill>
                  <a:schemeClr val="tx1"/>
                </a:solidFill>
              </a:rPr>
              <a:t>Vitalyst Health Foundation</a:t>
            </a:r>
          </a:p>
          <a:p>
            <a:pPr algn="r"/>
            <a:r>
              <a:rPr lang="en-US" sz="2400" dirty="0" smtClean="0">
                <a:solidFill>
                  <a:schemeClr val="tx1"/>
                </a:solidFill>
                <a:hlinkClick r:id="rId3"/>
              </a:rPr>
              <a:t>mjohnson@vitalysthealth.org</a:t>
            </a:r>
            <a:endParaRPr lang="en-US" sz="2400" dirty="0" smtClean="0">
              <a:solidFill>
                <a:schemeClr val="tx1"/>
              </a:solidFill>
            </a:endParaRPr>
          </a:p>
          <a:p>
            <a:pPr algn="r"/>
            <a:r>
              <a:rPr lang="en-US" sz="2400" dirty="0" smtClean="0">
                <a:solidFill>
                  <a:schemeClr val="tx1"/>
                </a:solidFill>
              </a:rPr>
              <a:t>602-385-6503</a:t>
            </a:r>
            <a:endParaRPr lang="en-US" sz="2400" dirty="0">
              <a:solidFill>
                <a:schemeClr val="tx1"/>
              </a:solidFill>
            </a:endParaRPr>
          </a:p>
        </p:txBody>
      </p:sp>
      <p:pic>
        <p:nvPicPr>
          <p:cNvPr id="5" name="Picture 4" descr="VitalystLogo-GreyTag-FNL-CMYK.pdf"/>
          <p:cNvPicPr>
            <a:picLocks noChangeAspect="1"/>
          </p:cNvPicPr>
          <p:nvPr/>
        </p:nvPicPr>
        <p:blipFill rotWithShape="1">
          <a:blip r:embed="rId4">
            <a:extLst>
              <a:ext uri="{28A0092B-C50C-407E-A947-70E740481C1C}">
                <a14:useLocalDpi xmlns:a14="http://schemas.microsoft.com/office/drawing/2010/main" val="0"/>
              </a:ext>
            </a:extLst>
          </a:blip>
          <a:srcRect l="19986" t="30992" r="19951" b="31591"/>
          <a:stretch/>
        </p:blipFill>
        <p:spPr>
          <a:xfrm>
            <a:off x="492460" y="5105288"/>
            <a:ext cx="2730133" cy="1314232"/>
          </a:xfrm>
          <a:prstGeom prst="rect">
            <a:avLst/>
          </a:prstGeom>
        </p:spPr>
      </p:pic>
    </p:spTree>
    <p:extLst>
      <p:ext uri="{BB962C8B-B14F-4D97-AF65-F5344CB8AC3E}">
        <p14:creationId xmlns:p14="http://schemas.microsoft.com/office/powerpoint/2010/main" val="11884026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etwork_PPT_template">
  <a:themeElements>
    <a:clrScheme name="Network">
      <a:dk1>
        <a:srgbClr val="404040"/>
      </a:dk1>
      <a:lt1>
        <a:srgbClr val="FEFEFE"/>
      </a:lt1>
      <a:dk2>
        <a:srgbClr val="B1BA1E"/>
      </a:dk2>
      <a:lt2>
        <a:srgbClr val="008877"/>
      </a:lt2>
      <a:accent1>
        <a:srgbClr val="247CBB"/>
      </a:accent1>
      <a:accent2>
        <a:srgbClr val="66B6E2"/>
      </a:accent2>
      <a:accent3>
        <a:srgbClr val="F1843D"/>
      </a:accent3>
      <a:accent4>
        <a:srgbClr val="67AE4B"/>
      </a:accent4>
      <a:accent5>
        <a:srgbClr val="8F6CAB"/>
      </a:accent5>
      <a:accent6>
        <a:srgbClr val="F05B5C"/>
      </a:accent6>
      <a:hlink>
        <a:srgbClr val="FF0000"/>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6456</TotalTime>
  <Words>3267</Words>
  <Application>Microsoft Office PowerPoint</Application>
  <PresentationFormat>On-screen Show (4:3)</PresentationFormat>
  <Paragraphs>458</Paragraphs>
  <Slides>76</Slides>
  <Notes>26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76</vt:i4>
      </vt:variant>
    </vt:vector>
  </HeadingPairs>
  <TitlesOfParts>
    <vt:vector size="90" baseType="lpstr">
      <vt:lpstr>ＭＳ Ｐゴシック</vt:lpstr>
      <vt:lpstr>Arial</vt:lpstr>
      <vt:lpstr>Calibri</vt:lpstr>
      <vt:lpstr>Cambria</vt:lpstr>
      <vt:lpstr>Garamond</vt:lpstr>
      <vt:lpstr>Georgia</vt:lpstr>
      <vt:lpstr>Helvetica</vt:lpstr>
      <vt:lpstr>Lucida Grande</vt:lpstr>
      <vt:lpstr>Mangal</vt:lpstr>
      <vt:lpstr>Segoe UI Light</vt:lpstr>
      <vt:lpstr>Segoe UI Semibold</vt:lpstr>
      <vt:lpstr>Verdana</vt:lpstr>
      <vt:lpstr>Office Theme</vt:lpstr>
      <vt:lpstr>Network_PPT_template</vt:lpstr>
      <vt:lpstr>Advocacy: Taking Action </vt:lpstr>
      <vt:lpstr>Welcome</vt:lpstr>
      <vt:lpstr>Why CAN Forums?</vt:lpstr>
      <vt:lpstr>PowerPoint Presentation</vt:lpstr>
      <vt:lpstr>Agenda</vt:lpstr>
      <vt:lpstr>PowerPoint Presentation</vt:lpstr>
      <vt:lpstr>Specific Desired Results  of Today’s Session</vt:lpstr>
      <vt:lpstr>PowerPoint Presentation</vt:lpstr>
      <vt:lpstr>What is Policy and   How Does it Move? </vt:lpstr>
      <vt:lpstr>PowerPoint Presentation</vt:lpstr>
      <vt:lpstr>PowerPoint Presentation</vt:lpstr>
      <vt:lpstr>PowerPoint Presentation</vt:lpstr>
      <vt:lpstr>PowerPoint Presentation</vt:lpstr>
      <vt:lpstr>PowerPoint Presentation</vt:lpstr>
      <vt:lpstr>PowerPoint Presentation</vt:lpstr>
      <vt:lpstr>Why Policy?</vt:lpstr>
      <vt:lpstr>PowerPoint Presentation</vt:lpstr>
      <vt:lpstr>PowerPoint Presentation</vt:lpstr>
      <vt:lpstr>PowerPoint Presentation</vt:lpstr>
      <vt:lpstr>Policy</vt:lpstr>
      <vt:lpstr>Breaking Down Silos </vt:lpstr>
      <vt:lpstr>Breaking Down Silos </vt:lpstr>
      <vt:lpstr>Breaking Down Silos </vt:lpstr>
      <vt:lpstr>What can you do? </vt:lpstr>
      <vt:lpstr>PowerPoint Presentation</vt:lpstr>
      <vt:lpstr>Policy &amp; Advocacy  Engagement Strategies</vt:lpstr>
      <vt:lpstr>PowerPoint Presentation</vt:lpstr>
      <vt:lpstr>Know Your Audience</vt:lpstr>
      <vt:lpstr>PowerPoint Presentation</vt:lpstr>
      <vt:lpstr>PowerPoint Presentation</vt:lpstr>
      <vt:lpstr>Where to Take Action?</vt:lpstr>
      <vt:lpstr>To Consider:</vt:lpstr>
      <vt:lpstr>Where to Take Action?</vt:lpstr>
      <vt:lpstr>Where to Take Action?</vt:lpstr>
      <vt:lpstr>Where to Take Action?</vt:lpstr>
      <vt:lpstr>To Consider:</vt:lpstr>
      <vt:lpstr>Are We Moving the Needle?</vt:lpstr>
      <vt:lpstr>Questions?</vt:lpstr>
      <vt:lpstr>Demystifying Lobbying:  A Primer for Public Health Advocacy </vt:lpstr>
      <vt:lpstr>Value of Public Health Law</vt:lpstr>
      <vt:lpstr>The Network for Public Health Law</vt:lpstr>
      <vt:lpstr>What We Do</vt:lpstr>
      <vt:lpstr>Who can use the Network</vt:lpstr>
      <vt:lpstr>The Importance of Demystifying Lobbying</vt:lpstr>
      <vt:lpstr>Advocacy v. Lobbying: What’s the Difference?</vt:lpstr>
      <vt:lpstr>Guiding Questions:  What Type of Entity Will Act?</vt:lpstr>
      <vt:lpstr>Guiding Questions:  What is the Source of Funding?</vt:lpstr>
      <vt:lpstr>Arizona Law</vt:lpstr>
      <vt:lpstr>Arizona Law</vt:lpstr>
      <vt:lpstr>Arizona Law</vt:lpstr>
      <vt:lpstr>Arizona Law</vt:lpstr>
      <vt:lpstr>Arizona Law</vt:lpstr>
      <vt:lpstr>Arizona Law</vt:lpstr>
      <vt:lpstr>Arizona Law</vt:lpstr>
      <vt:lpstr>Federal Law</vt:lpstr>
      <vt:lpstr>Restrictions on Federal Funds</vt:lpstr>
      <vt:lpstr>Tax Rules for Nonprofit Lobbying </vt:lpstr>
      <vt:lpstr>Tax Rules for Nonprofit Lobbying </vt:lpstr>
      <vt:lpstr>Consolidated Appropriations Act of 2012 Section 503</vt:lpstr>
      <vt:lpstr>Section 503 Restrictions</vt:lpstr>
      <vt:lpstr>Direct Lobbying</vt:lpstr>
      <vt:lpstr>Grassroots Lobbying </vt:lpstr>
      <vt:lpstr>Recap:  Restrictions on and Opportunities for Public Health Advocacy</vt:lpstr>
      <vt:lpstr>Lobbying</vt:lpstr>
      <vt:lpstr>Allowable Advocacy</vt:lpstr>
      <vt:lpstr>Allowable Advocacy</vt:lpstr>
      <vt:lpstr>Conclusion</vt:lpstr>
      <vt:lpstr>Law, Policy, and Equity Division Meeting November 29, 2017, 9-12, ASU Law   </vt:lpstr>
      <vt:lpstr>Connecting with Policy Makers </vt:lpstr>
      <vt:lpstr>Taking Action: Where Are We,  Where Might We Go?</vt:lpstr>
      <vt:lpstr>Taking Action: Where Are We,  Where Might We Go?</vt:lpstr>
      <vt:lpstr>Taking Action: Where Are We,  Where Might We Go?</vt:lpstr>
      <vt:lpstr>Taking Action: Where Are We,  Where Might We Go?</vt:lpstr>
      <vt:lpstr>Taking Action: Where Are We,  Where Might We Go?</vt:lpstr>
      <vt:lpstr>Questions/Announcements</vt:lpstr>
      <vt:lpstr>PowerPoint Presentation</vt:lpstr>
    </vt:vector>
  </TitlesOfParts>
  <Company>Chalk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Heard</dc:creator>
  <cp:lastModifiedBy>Kelsey Otten</cp:lastModifiedBy>
  <cp:revision>177</cp:revision>
  <cp:lastPrinted>2016-07-25T15:15:13Z</cp:lastPrinted>
  <dcterms:created xsi:type="dcterms:W3CDTF">2016-03-24T19:38:35Z</dcterms:created>
  <dcterms:modified xsi:type="dcterms:W3CDTF">2019-08-05T18:50:43Z</dcterms:modified>
</cp:coreProperties>
</file>