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9"/>
  </p:notesMasterIdLst>
  <p:handoutMasterIdLst>
    <p:handoutMasterId r:id="rId60"/>
  </p:handoutMasterIdLst>
  <p:sldIdLst>
    <p:sldId id="260" r:id="rId2"/>
    <p:sldId id="314" r:id="rId3"/>
    <p:sldId id="316" r:id="rId4"/>
    <p:sldId id="317" r:id="rId5"/>
    <p:sldId id="319" r:id="rId6"/>
    <p:sldId id="261" r:id="rId7"/>
    <p:sldId id="323" r:id="rId8"/>
    <p:sldId id="318" r:id="rId9"/>
    <p:sldId id="324" r:id="rId10"/>
    <p:sldId id="325" r:id="rId11"/>
    <p:sldId id="326" r:id="rId12"/>
    <p:sldId id="327" r:id="rId13"/>
    <p:sldId id="328" r:id="rId14"/>
    <p:sldId id="329" r:id="rId15"/>
    <p:sldId id="330" r:id="rId16"/>
    <p:sldId id="331" r:id="rId17"/>
    <p:sldId id="332" r:id="rId18"/>
    <p:sldId id="333" r:id="rId19"/>
    <p:sldId id="334" r:id="rId20"/>
    <p:sldId id="335" r:id="rId21"/>
    <p:sldId id="336" r:id="rId22"/>
    <p:sldId id="337" r:id="rId23"/>
    <p:sldId id="338" r:id="rId24"/>
    <p:sldId id="339" r:id="rId25"/>
    <p:sldId id="340" r:id="rId26"/>
    <p:sldId id="341" r:id="rId27"/>
    <p:sldId id="342" r:id="rId28"/>
    <p:sldId id="343" r:id="rId29"/>
    <p:sldId id="344" r:id="rId30"/>
    <p:sldId id="345" r:id="rId31"/>
    <p:sldId id="346" r:id="rId32"/>
    <p:sldId id="347" r:id="rId33"/>
    <p:sldId id="348" r:id="rId34"/>
    <p:sldId id="349" r:id="rId35"/>
    <p:sldId id="350" r:id="rId36"/>
    <p:sldId id="351" r:id="rId37"/>
    <p:sldId id="352" r:id="rId38"/>
    <p:sldId id="353" r:id="rId39"/>
    <p:sldId id="354" r:id="rId40"/>
    <p:sldId id="355" r:id="rId41"/>
    <p:sldId id="356" r:id="rId42"/>
    <p:sldId id="357" r:id="rId43"/>
    <p:sldId id="358" r:id="rId44"/>
    <p:sldId id="359" r:id="rId45"/>
    <p:sldId id="360" r:id="rId46"/>
    <p:sldId id="361" r:id="rId47"/>
    <p:sldId id="362" r:id="rId48"/>
    <p:sldId id="363" r:id="rId49"/>
    <p:sldId id="364" r:id="rId50"/>
    <p:sldId id="365" r:id="rId51"/>
    <p:sldId id="366" r:id="rId52"/>
    <p:sldId id="367" r:id="rId53"/>
    <p:sldId id="368" r:id="rId54"/>
    <p:sldId id="369" r:id="rId55"/>
    <p:sldId id="370" r:id="rId56"/>
    <p:sldId id="322" r:id="rId57"/>
    <p:sldId id="259" r:id="rId58"/>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DD1"/>
    <a:srgbClr val="525256"/>
    <a:srgbClr val="FF9300"/>
    <a:srgbClr val="D63C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8" autoAdjust="0"/>
    <p:restoredTop sz="73204" autoAdjust="0"/>
  </p:normalViewPr>
  <p:slideViewPr>
    <p:cSldViewPr snapToGrid="0" snapToObjects="1">
      <p:cViewPr varScale="1">
        <p:scale>
          <a:sx n="53" d="100"/>
          <a:sy n="53" d="100"/>
        </p:scale>
        <p:origin x="1134" y="60"/>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50" d="100"/>
        <a:sy n="150" d="100"/>
      </p:scale>
      <p:origin x="0" y="-97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ocuments%20and%20Settings\intern3\Desktop\Charts%20&amp;%20Data-formatted%20JT.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Documents%20and%20Settings\intern3\Desktop\Charts%20&amp;%20Data-formatted%20JT.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8955566394909003"/>
          <c:y val="6.8196042802342602E-3"/>
          <c:w val="0.57802104382969999"/>
          <c:h val="0.89195773605222495"/>
        </c:manualLayout>
      </c:layout>
      <c:barChart>
        <c:barDir val="bar"/>
        <c:grouping val="stacked"/>
        <c:varyColors val="0"/>
        <c:ser>
          <c:idx val="0"/>
          <c:order val="0"/>
          <c:tx>
            <c:strRef>
              <c:f>'F2-MOAC'!$B$50:$B$51</c:f>
              <c:strCache>
                <c:ptCount val="1"/>
                <c:pt idx="0">
                  <c:v>A Lot of Positive Influence</c:v>
                </c:pt>
              </c:strCache>
            </c:strRef>
          </c:tx>
          <c:spPr>
            <a:solidFill>
              <a:schemeClr val="tx2"/>
            </a:solidFill>
          </c:spPr>
          <c:invertIfNegative val="0"/>
          <c:cat>
            <c:strRef>
              <c:f>'F2-MOAC'!$A$52:$A$65</c:f>
              <c:strCache>
                <c:ptCount val="14"/>
                <c:pt idx="0">
                  <c:v>Form Faxes</c:v>
                </c:pt>
                <c:pt idx="1">
                  <c:v>Comments on Social Media Sites</c:v>
                </c:pt>
                <c:pt idx="2">
                  <c:v>Postcards</c:v>
                </c:pt>
                <c:pt idx="3">
                  <c:v>Form Email Messages</c:v>
                </c:pt>
                <c:pt idx="4">
                  <c:v>Form Postal Letters</c:v>
                </c:pt>
                <c:pt idx="5">
                  <c:v>Individualized Faxes</c:v>
                </c:pt>
                <c:pt idx="6">
                  <c:v>News Editorial</c:v>
                </c:pt>
                <c:pt idx="7">
                  <c:v>Visit From a Lobbyist</c:v>
                </c:pt>
                <c:pt idx="8">
                  <c:v>Telephone Town Hall Comments</c:v>
                </c:pt>
                <c:pt idx="9">
                  <c:v>Phone Calls</c:v>
                </c:pt>
                <c:pt idx="10">
                  <c:v>Individualized Email Messages</c:v>
                </c:pt>
                <c:pt idx="11">
                  <c:v>Individualized Postal Letters</c:v>
                </c:pt>
                <c:pt idx="12">
                  <c:v>Contact From Constituents' Reps.</c:v>
                </c:pt>
                <c:pt idx="13">
                  <c:v>In-Person Visits from Constituents</c:v>
                </c:pt>
              </c:strCache>
            </c:strRef>
          </c:cat>
          <c:val>
            <c:numRef>
              <c:f>'F2-MOAC'!$B$52:$B$65</c:f>
              <c:numCache>
                <c:formatCode>0%</c:formatCode>
                <c:ptCount val="14"/>
                <c:pt idx="0">
                  <c:v>0</c:v>
                </c:pt>
                <c:pt idx="1">
                  <c:v>1.06382978723403E-2</c:v>
                </c:pt>
                <c:pt idx="2">
                  <c:v>1.05263157894737E-2</c:v>
                </c:pt>
                <c:pt idx="3">
                  <c:v>1.0582010582010601E-2</c:v>
                </c:pt>
                <c:pt idx="4">
                  <c:v>1.05263157894737E-2</c:v>
                </c:pt>
                <c:pt idx="5">
                  <c:v>7.8125E-2</c:v>
                </c:pt>
                <c:pt idx="6">
                  <c:v>0.1</c:v>
                </c:pt>
                <c:pt idx="7">
                  <c:v>7.9787234042554195E-2</c:v>
                </c:pt>
                <c:pt idx="8">
                  <c:v>0.16939890710382499</c:v>
                </c:pt>
                <c:pt idx="9">
                  <c:v>0.13541666666666699</c:v>
                </c:pt>
                <c:pt idx="10">
                  <c:v>0.193717277486912</c:v>
                </c:pt>
                <c:pt idx="11">
                  <c:v>0.20418848167539499</c:v>
                </c:pt>
                <c:pt idx="12">
                  <c:v>0.362694300518135</c:v>
                </c:pt>
                <c:pt idx="13">
                  <c:v>0.45833333333333298</c:v>
                </c:pt>
              </c:numCache>
            </c:numRef>
          </c:val>
          <c:extLst>
            <c:ext xmlns:c16="http://schemas.microsoft.com/office/drawing/2014/chart" uri="{C3380CC4-5D6E-409C-BE32-E72D297353CC}">
              <c16:uniqueId val="{00000000-91B1-4EA3-864E-50DEFE081A8C}"/>
            </c:ext>
          </c:extLst>
        </c:ser>
        <c:ser>
          <c:idx val="1"/>
          <c:order val="1"/>
          <c:tx>
            <c:strRef>
              <c:f>'F2-MOAC'!$C$50:$C$51</c:f>
              <c:strCache>
                <c:ptCount val="1"/>
                <c:pt idx="0">
                  <c:v>Some Influence</c:v>
                </c:pt>
              </c:strCache>
            </c:strRef>
          </c:tx>
          <c:spPr>
            <a:solidFill>
              <a:schemeClr val="accent1"/>
            </a:solidFill>
          </c:spPr>
          <c:invertIfNegative val="0"/>
          <c:cat>
            <c:strRef>
              <c:f>'F2-MOAC'!$A$52:$A$65</c:f>
              <c:strCache>
                <c:ptCount val="14"/>
                <c:pt idx="0">
                  <c:v>Form Faxes</c:v>
                </c:pt>
                <c:pt idx="1">
                  <c:v>Comments on Social Media Sites</c:v>
                </c:pt>
                <c:pt idx="2">
                  <c:v>Postcards</c:v>
                </c:pt>
                <c:pt idx="3">
                  <c:v>Form Email Messages</c:v>
                </c:pt>
                <c:pt idx="4">
                  <c:v>Form Postal Letters</c:v>
                </c:pt>
                <c:pt idx="5">
                  <c:v>Individualized Faxes</c:v>
                </c:pt>
                <c:pt idx="6">
                  <c:v>News Editorial</c:v>
                </c:pt>
                <c:pt idx="7">
                  <c:v>Visit From a Lobbyist</c:v>
                </c:pt>
                <c:pt idx="8">
                  <c:v>Telephone Town Hall Comments</c:v>
                </c:pt>
                <c:pt idx="9">
                  <c:v>Phone Calls</c:v>
                </c:pt>
                <c:pt idx="10">
                  <c:v>Individualized Email Messages</c:v>
                </c:pt>
                <c:pt idx="11">
                  <c:v>Individualized Postal Letters</c:v>
                </c:pt>
                <c:pt idx="12">
                  <c:v>Contact From Constituents' Reps.</c:v>
                </c:pt>
                <c:pt idx="13">
                  <c:v>In-Person Visits from Constituents</c:v>
                </c:pt>
              </c:strCache>
            </c:strRef>
          </c:cat>
          <c:val>
            <c:numRef>
              <c:f>'F2-MOAC'!$C$52:$C$65</c:f>
              <c:numCache>
                <c:formatCode>0%</c:formatCode>
                <c:ptCount val="14"/>
                <c:pt idx="0">
                  <c:v>0.30366492146597102</c:v>
                </c:pt>
                <c:pt idx="1">
                  <c:v>0.409574468085109</c:v>
                </c:pt>
                <c:pt idx="2">
                  <c:v>0.442105263157897</c:v>
                </c:pt>
                <c:pt idx="3">
                  <c:v>0.49735449735450399</c:v>
                </c:pt>
                <c:pt idx="4">
                  <c:v>0.53157894736842104</c:v>
                </c:pt>
                <c:pt idx="5">
                  <c:v>0.61979166666667496</c:v>
                </c:pt>
                <c:pt idx="6">
                  <c:v>0.65263157894736801</c:v>
                </c:pt>
                <c:pt idx="7">
                  <c:v>0.73936170212765895</c:v>
                </c:pt>
                <c:pt idx="8">
                  <c:v>0.68306010928961802</c:v>
                </c:pt>
                <c:pt idx="9">
                  <c:v>0.72395833333333903</c:v>
                </c:pt>
                <c:pt idx="10">
                  <c:v>0.69109947643980296</c:v>
                </c:pt>
                <c:pt idx="11">
                  <c:v>0.69633507853403398</c:v>
                </c:pt>
                <c:pt idx="12">
                  <c:v>0.59585492227979497</c:v>
                </c:pt>
                <c:pt idx="13">
                  <c:v>0.50520833333333404</c:v>
                </c:pt>
              </c:numCache>
            </c:numRef>
          </c:val>
          <c:extLst>
            <c:ext xmlns:c16="http://schemas.microsoft.com/office/drawing/2014/chart" uri="{C3380CC4-5D6E-409C-BE32-E72D297353CC}">
              <c16:uniqueId val="{00000001-91B1-4EA3-864E-50DEFE081A8C}"/>
            </c:ext>
          </c:extLst>
        </c:ser>
        <c:dLbls>
          <c:showLegendKey val="0"/>
          <c:showVal val="0"/>
          <c:showCatName val="0"/>
          <c:showSerName val="0"/>
          <c:showPercent val="0"/>
          <c:showBubbleSize val="0"/>
        </c:dLbls>
        <c:gapWidth val="98"/>
        <c:overlap val="100"/>
        <c:axId val="-2126317000"/>
        <c:axId val="-2126320088"/>
      </c:barChart>
      <c:catAx>
        <c:axId val="-2126317000"/>
        <c:scaling>
          <c:orientation val="minMax"/>
        </c:scaling>
        <c:delete val="0"/>
        <c:axPos val="l"/>
        <c:numFmt formatCode="General" sourceLinked="0"/>
        <c:majorTickMark val="out"/>
        <c:minorTickMark val="none"/>
        <c:tickLblPos val="nextTo"/>
        <c:txPr>
          <a:bodyPr/>
          <a:lstStyle/>
          <a:p>
            <a:pPr>
              <a:defRPr sz="1600" baseline="0"/>
            </a:pPr>
            <a:endParaRPr lang="en-US"/>
          </a:p>
        </c:txPr>
        <c:crossAx val="-2126320088"/>
        <c:crosses val="autoZero"/>
        <c:auto val="1"/>
        <c:lblAlgn val="ctr"/>
        <c:lblOffset val="100"/>
        <c:noMultiLvlLbl val="0"/>
      </c:catAx>
      <c:valAx>
        <c:axId val="-2126320088"/>
        <c:scaling>
          <c:orientation val="minMax"/>
          <c:max val="1"/>
        </c:scaling>
        <c:delete val="0"/>
        <c:axPos val="b"/>
        <c:majorGridlines>
          <c:spPr>
            <a:ln>
              <a:solidFill>
                <a:srgbClr val="4F81BD">
                  <a:alpha val="0"/>
                </a:srgbClr>
              </a:solidFill>
            </a:ln>
          </c:spPr>
        </c:majorGridlines>
        <c:numFmt formatCode="0%" sourceLinked="1"/>
        <c:majorTickMark val="out"/>
        <c:minorTickMark val="none"/>
        <c:tickLblPos val="nextTo"/>
        <c:crossAx val="-2126317000"/>
        <c:crosses val="autoZero"/>
        <c:crossBetween val="between"/>
      </c:valAx>
    </c:plotArea>
    <c:legend>
      <c:legendPos val="b"/>
      <c:overlay val="0"/>
      <c:txPr>
        <a:bodyPr/>
        <a:lstStyle/>
        <a:p>
          <a:pPr>
            <a:defRPr sz="1400" baseline="0"/>
          </a:pPr>
          <a:endParaRPr lang="en-US"/>
        </a:p>
      </c:txPr>
    </c:legend>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8955566394909003"/>
          <c:y val="6.8196042802342602E-3"/>
          <c:w val="0.57802104382969999"/>
          <c:h val="0.89195773605222495"/>
        </c:manualLayout>
      </c:layout>
      <c:barChart>
        <c:barDir val="bar"/>
        <c:grouping val="stacked"/>
        <c:varyColors val="0"/>
        <c:ser>
          <c:idx val="0"/>
          <c:order val="0"/>
          <c:tx>
            <c:strRef>
              <c:f>'F2-MOAC'!$B$50:$B$51</c:f>
              <c:strCache>
                <c:ptCount val="1"/>
                <c:pt idx="0">
                  <c:v>A Lot of Positive Influence</c:v>
                </c:pt>
              </c:strCache>
            </c:strRef>
          </c:tx>
          <c:spPr>
            <a:solidFill>
              <a:schemeClr val="tx2"/>
            </a:solidFill>
          </c:spPr>
          <c:invertIfNegative val="0"/>
          <c:cat>
            <c:strRef>
              <c:f>'F2-MOAC'!$A$52:$A$65</c:f>
              <c:strCache>
                <c:ptCount val="14"/>
                <c:pt idx="0">
                  <c:v>Form Faxes</c:v>
                </c:pt>
                <c:pt idx="1">
                  <c:v>Comments on Social Media Sites</c:v>
                </c:pt>
                <c:pt idx="2">
                  <c:v>Postcards</c:v>
                </c:pt>
                <c:pt idx="3">
                  <c:v>Form Email Messages</c:v>
                </c:pt>
                <c:pt idx="4">
                  <c:v>Form Postal Letters</c:v>
                </c:pt>
                <c:pt idx="5">
                  <c:v>Individualized Faxes</c:v>
                </c:pt>
                <c:pt idx="6">
                  <c:v>News Editorial</c:v>
                </c:pt>
                <c:pt idx="7">
                  <c:v>Visit From a Lobbyist</c:v>
                </c:pt>
                <c:pt idx="8">
                  <c:v>Telephone Town Hall Comments</c:v>
                </c:pt>
                <c:pt idx="9">
                  <c:v>Phone Calls</c:v>
                </c:pt>
                <c:pt idx="10">
                  <c:v>Individualized Email Messages</c:v>
                </c:pt>
                <c:pt idx="11">
                  <c:v>Individualized Postal Letters</c:v>
                </c:pt>
                <c:pt idx="12">
                  <c:v>Contact From Constituents' Reps.</c:v>
                </c:pt>
                <c:pt idx="13">
                  <c:v>In-Person Visits from Constituents</c:v>
                </c:pt>
              </c:strCache>
            </c:strRef>
          </c:cat>
          <c:val>
            <c:numRef>
              <c:f>'F2-MOAC'!$B$52:$B$65</c:f>
              <c:numCache>
                <c:formatCode>0%</c:formatCode>
                <c:ptCount val="14"/>
                <c:pt idx="0">
                  <c:v>0</c:v>
                </c:pt>
                <c:pt idx="1">
                  <c:v>1.06382978723403E-2</c:v>
                </c:pt>
                <c:pt idx="2">
                  <c:v>1.05263157894737E-2</c:v>
                </c:pt>
                <c:pt idx="3">
                  <c:v>1.0582010582010601E-2</c:v>
                </c:pt>
                <c:pt idx="4">
                  <c:v>1.05263157894737E-2</c:v>
                </c:pt>
                <c:pt idx="5">
                  <c:v>7.8125E-2</c:v>
                </c:pt>
                <c:pt idx="6">
                  <c:v>0.1</c:v>
                </c:pt>
                <c:pt idx="7">
                  <c:v>7.9787234042554195E-2</c:v>
                </c:pt>
                <c:pt idx="8">
                  <c:v>0.16939890710382499</c:v>
                </c:pt>
                <c:pt idx="9">
                  <c:v>0.13541666666666699</c:v>
                </c:pt>
                <c:pt idx="10">
                  <c:v>0.193717277486912</c:v>
                </c:pt>
                <c:pt idx="11">
                  <c:v>0.20418848167539499</c:v>
                </c:pt>
                <c:pt idx="12">
                  <c:v>0.362694300518135</c:v>
                </c:pt>
                <c:pt idx="13">
                  <c:v>0.45833333333333298</c:v>
                </c:pt>
              </c:numCache>
            </c:numRef>
          </c:val>
          <c:extLst>
            <c:ext xmlns:c16="http://schemas.microsoft.com/office/drawing/2014/chart" uri="{C3380CC4-5D6E-409C-BE32-E72D297353CC}">
              <c16:uniqueId val="{00000000-0160-4EB6-B40E-1149A5E1851C}"/>
            </c:ext>
          </c:extLst>
        </c:ser>
        <c:ser>
          <c:idx val="1"/>
          <c:order val="1"/>
          <c:tx>
            <c:strRef>
              <c:f>'F2-MOAC'!$C$50:$C$51</c:f>
              <c:strCache>
                <c:ptCount val="1"/>
                <c:pt idx="0">
                  <c:v>Some Influence</c:v>
                </c:pt>
              </c:strCache>
            </c:strRef>
          </c:tx>
          <c:spPr>
            <a:solidFill>
              <a:schemeClr val="accent1"/>
            </a:solidFill>
          </c:spPr>
          <c:invertIfNegative val="0"/>
          <c:cat>
            <c:strRef>
              <c:f>'F2-MOAC'!$A$52:$A$65</c:f>
              <c:strCache>
                <c:ptCount val="14"/>
                <c:pt idx="0">
                  <c:v>Form Faxes</c:v>
                </c:pt>
                <c:pt idx="1">
                  <c:v>Comments on Social Media Sites</c:v>
                </c:pt>
                <c:pt idx="2">
                  <c:v>Postcards</c:v>
                </c:pt>
                <c:pt idx="3">
                  <c:v>Form Email Messages</c:v>
                </c:pt>
                <c:pt idx="4">
                  <c:v>Form Postal Letters</c:v>
                </c:pt>
                <c:pt idx="5">
                  <c:v>Individualized Faxes</c:v>
                </c:pt>
                <c:pt idx="6">
                  <c:v>News Editorial</c:v>
                </c:pt>
                <c:pt idx="7">
                  <c:v>Visit From a Lobbyist</c:v>
                </c:pt>
                <c:pt idx="8">
                  <c:v>Telephone Town Hall Comments</c:v>
                </c:pt>
                <c:pt idx="9">
                  <c:v>Phone Calls</c:v>
                </c:pt>
                <c:pt idx="10">
                  <c:v>Individualized Email Messages</c:v>
                </c:pt>
                <c:pt idx="11">
                  <c:v>Individualized Postal Letters</c:v>
                </c:pt>
                <c:pt idx="12">
                  <c:v>Contact From Constituents' Reps.</c:v>
                </c:pt>
                <c:pt idx="13">
                  <c:v>In-Person Visits from Constituents</c:v>
                </c:pt>
              </c:strCache>
            </c:strRef>
          </c:cat>
          <c:val>
            <c:numRef>
              <c:f>'F2-MOAC'!$C$52:$C$65</c:f>
              <c:numCache>
                <c:formatCode>0%</c:formatCode>
                <c:ptCount val="14"/>
                <c:pt idx="0">
                  <c:v>0.30366492146597102</c:v>
                </c:pt>
                <c:pt idx="1">
                  <c:v>0.409574468085109</c:v>
                </c:pt>
                <c:pt idx="2">
                  <c:v>0.442105263157897</c:v>
                </c:pt>
                <c:pt idx="3">
                  <c:v>0.49735449735450399</c:v>
                </c:pt>
                <c:pt idx="4">
                  <c:v>0.53157894736842104</c:v>
                </c:pt>
                <c:pt idx="5">
                  <c:v>0.61979166666667496</c:v>
                </c:pt>
                <c:pt idx="6">
                  <c:v>0.65263157894736801</c:v>
                </c:pt>
                <c:pt idx="7">
                  <c:v>0.73936170212765895</c:v>
                </c:pt>
                <c:pt idx="8">
                  <c:v>0.68306010928961802</c:v>
                </c:pt>
                <c:pt idx="9">
                  <c:v>0.72395833333333903</c:v>
                </c:pt>
                <c:pt idx="10">
                  <c:v>0.69109947643980296</c:v>
                </c:pt>
                <c:pt idx="11">
                  <c:v>0.69633507853403398</c:v>
                </c:pt>
                <c:pt idx="12">
                  <c:v>0.59585492227979497</c:v>
                </c:pt>
                <c:pt idx="13">
                  <c:v>0.50520833333333404</c:v>
                </c:pt>
              </c:numCache>
            </c:numRef>
          </c:val>
          <c:extLst>
            <c:ext xmlns:c16="http://schemas.microsoft.com/office/drawing/2014/chart" uri="{C3380CC4-5D6E-409C-BE32-E72D297353CC}">
              <c16:uniqueId val="{00000001-0160-4EB6-B40E-1149A5E1851C}"/>
            </c:ext>
          </c:extLst>
        </c:ser>
        <c:dLbls>
          <c:showLegendKey val="0"/>
          <c:showVal val="0"/>
          <c:showCatName val="0"/>
          <c:showSerName val="0"/>
          <c:showPercent val="0"/>
          <c:showBubbleSize val="0"/>
        </c:dLbls>
        <c:gapWidth val="98"/>
        <c:overlap val="100"/>
        <c:axId val="-2126466680"/>
        <c:axId val="-2126469768"/>
      </c:barChart>
      <c:catAx>
        <c:axId val="-2126466680"/>
        <c:scaling>
          <c:orientation val="minMax"/>
        </c:scaling>
        <c:delete val="0"/>
        <c:axPos val="l"/>
        <c:numFmt formatCode="General" sourceLinked="0"/>
        <c:majorTickMark val="out"/>
        <c:minorTickMark val="none"/>
        <c:tickLblPos val="nextTo"/>
        <c:txPr>
          <a:bodyPr/>
          <a:lstStyle/>
          <a:p>
            <a:pPr>
              <a:defRPr sz="1600" baseline="0"/>
            </a:pPr>
            <a:endParaRPr lang="en-US"/>
          </a:p>
        </c:txPr>
        <c:crossAx val="-2126469768"/>
        <c:crosses val="autoZero"/>
        <c:auto val="1"/>
        <c:lblAlgn val="ctr"/>
        <c:lblOffset val="100"/>
        <c:noMultiLvlLbl val="0"/>
      </c:catAx>
      <c:valAx>
        <c:axId val="-2126469768"/>
        <c:scaling>
          <c:orientation val="minMax"/>
          <c:max val="1"/>
        </c:scaling>
        <c:delete val="0"/>
        <c:axPos val="b"/>
        <c:majorGridlines>
          <c:spPr>
            <a:ln>
              <a:solidFill>
                <a:srgbClr val="4F81BD">
                  <a:alpha val="0"/>
                </a:srgbClr>
              </a:solidFill>
            </a:ln>
          </c:spPr>
        </c:majorGridlines>
        <c:numFmt formatCode="0%" sourceLinked="1"/>
        <c:majorTickMark val="out"/>
        <c:minorTickMark val="none"/>
        <c:tickLblPos val="nextTo"/>
        <c:crossAx val="-2126466680"/>
        <c:crosses val="autoZero"/>
        <c:crossBetween val="between"/>
      </c:valAx>
    </c:plotArea>
    <c:legend>
      <c:legendPos val="b"/>
      <c:overlay val="0"/>
      <c:txPr>
        <a:bodyPr/>
        <a:lstStyle/>
        <a:p>
          <a:pPr>
            <a:defRPr sz="1400" baseline="0"/>
          </a:pPr>
          <a:endParaRPr lang="en-US"/>
        </a:p>
      </c:txPr>
    </c:legend>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0.9386</cdr:x>
      <cdr:y>0.08434</cdr:y>
    </cdr:from>
    <cdr:to>
      <cdr:x>1</cdr:x>
      <cdr:y>0.13544</cdr:y>
    </cdr:to>
    <cdr:sp macro="" textlink="">
      <cdr:nvSpPr>
        <cdr:cNvPr id="2" name="TextBox 5"/>
        <cdr:cNvSpPr txBox="1"/>
      </cdr:nvSpPr>
      <cdr:spPr>
        <a:xfrm xmlns:a="http://schemas.openxmlformats.org/drawingml/2006/main">
          <a:off x="8081908" y="533417"/>
          <a:ext cx="528691"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fontAlgn="base">
            <a:spcBef>
              <a:spcPct val="0"/>
            </a:spcBef>
            <a:spcAft>
              <a:spcPct val="0"/>
            </a:spcAft>
          </a:pPr>
          <a:r>
            <a:rPr lang="en-US" sz="1500" b="1" kern="1200" dirty="0" smtClean="0">
              <a:solidFill>
                <a:schemeClr val="tx1"/>
              </a:solidFill>
              <a:latin typeface="Calibri" pitchFamily="34" charset="0"/>
            </a:rPr>
            <a:t>96%</a:t>
          </a:r>
          <a:endParaRPr lang="en-US" sz="1500" b="1" kern="1200" dirty="0">
            <a:solidFill>
              <a:schemeClr val="tx1"/>
            </a:solidFill>
            <a:latin typeface="Calibri" pitchFamily="34" charset="0"/>
          </a:endParaRPr>
        </a:p>
      </cdr:txBody>
    </cdr:sp>
  </cdr:relSizeAnchor>
  <cdr:relSizeAnchor xmlns:cdr="http://schemas.openxmlformats.org/drawingml/2006/chartDrawing">
    <cdr:from>
      <cdr:x>0.90351</cdr:x>
      <cdr:y>0.14458</cdr:y>
    </cdr:from>
    <cdr:to>
      <cdr:x>0.97345</cdr:x>
      <cdr:y>0.19568</cdr:y>
    </cdr:to>
    <cdr:sp macro="" textlink="">
      <cdr:nvSpPr>
        <cdr:cNvPr id="3" name="TextBox 5"/>
        <cdr:cNvSpPr txBox="1"/>
      </cdr:nvSpPr>
      <cdr:spPr>
        <a:xfrm xmlns:a="http://schemas.openxmlformats.org/drawingml/2006/main">
          <a:off x="7779763" y="914411"/>
          <a:ext cx="602238"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fontAlgn="base">
            <a:spcBef>
              <a:spcPct val="0"/>
            </a:spcBef>
            <a:spcAft>
              <a:spcPct val="0"/>
            </a:spcAft>
          </a:pPr>
          <a:r>
            <a:rPr lang="en-US" sz="1500" b="1" kern="1200" dirty="0" smtClean="0">
              <a:solidFill>
                <a:schemeClr val="tx1"/>
              </a:solidFill>
              <a:latin typeface="Calibri" pitchFamily="34" charset="0"/>
            </a:rPr>
            <a:t>90%</a:t>
          </a:r>
          <a:endParaRPr lang="en-US" sz="1500" b="1" kern="1200" dirty="0">
            <a:solidFill>
              <a:schemeClr val="tx1"/>
            </a:solidFill>
            <a:latin typeface="Calibri" pitchFamily="34" charset="0"/>
          </a:endParaRPr>
        </a:p>
      </cdr:txBody>
    </cdr:sp>
  </cdr:relSizeAnchor>
  <cdr:relSizeAnchor xmlns:cdr="http://schemas.openxmlformats.org/drawingml/2006/chartDrawing">
    <cdr:from>
      <cdr:x>0.89474</cdr:x>
      <cdr:y>0.20482</cdr:y>
    </cdr:from>
    <cdr:to>
      <cdr:x>0.9646</cdr:x>
      <cdr:y>0.25592</cdr:y>
    </cdr:to>
    <cdr:sp macro="" textlink="">
      <cdr:nvSpPr>
        <cdr:cNvPr id="4" name="TextBox 5"/>
        <cdr:cNvSpPr txBox="1"/>
      </cdr:nvSpPr>
      <cdr:spPr>
        <a:xfrm xmlns:a="http://schemas.openxmlformats.org/drawingml/2006/main">
          <a:off x="7704248" y="1295405"/>
          <a:ext cx="601552"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ctr" rtl="0" fontAlgn="base">
            <a:spcBef>
              <a:spcPct val="0"/>
            </a:spcBef>
            <a:spcAft>
              <a:spcPct val="0"/>
            </a:spcAft>
            <a:defRPr kern="1200">
              <a:solidFill>
                <a:srgbClr val="000000"/>
              </a:solidFill>
              <a:latin typeface="Calibri" pitchFamily="34" charset="0"/>
            </a:defRPr>
          </a:lvl1pPr>
          <a:lvl2pPr marL="457200" algn="ctr" rtl="0" fontAlgn="base">
            <a:spcBef>
              <a:spcPct val="0"/>
            </a:spcBef>
            <a:spcAft>
              <a:spcPct val="0"/>
            </a:spcAft>
            <a:defRPr kern="1200">
              <a:solidFill>
                <a:srgbClr val="000000"/>
              </a:solidFill>
              <a:latin typeface="Calibri" pitchFamily="34" charset="0"/>
            </a:defRPr>
          </a:lvl2pPr>
          <a:lvl3pPr marL="914400" algn="ctr" rtl="0" fontAlgn="base">
            <a:spcBef>
              <a:spcPct val="0"/>
            </a:spcBef>
            <a:spcAft>
              <a:spcPct val="0"/>
            </a:spcAft>
            <a:defRPr kern="1200">
              <a:solidFill>
                <a:srgbClr val="000000"/>
              </a:solidFill>
              <a:latin typeface="Calibri" pitchFamily="34" charset="0"/>
            </a:defRPr>
          </a:lvl3pPr>
          <a:lvl4pPr marL="1371600" algn="ctr" rtl="0" fontAlgn="base">
            <a:spcBef>
              <a:spcPct val="0"/>
            </a:spcBef>
            <a:spcAft>
              <a:spcPct val="0"/>
            </a:spcAft>
            <a:defRPr kern="1200">
              <a:solidFill>
                <a:srgbClr val="000000"/>
              </a:solidFill>
              <a:latin typeface="Calibri" pitchFamily="34" charset="0"/>
            </a:defRPr>
          </a:lvl4pPr>
          <a:lvl5pPr marL="1828800" algn="ctr" rtl="0" fontAlgn="base">
            <a:spcBef>
              <a:spcPct val="0"/>
            </a:spcBef>
            <a:spcAft>
              <a:spcPct val="0"/>
            </a:spcAft>
            <a:defRPr kern="1200">
              <a:solidFill>
                <a:srgbClr val="000000"/>
              </a:solidFill>
              <a:latin typeface="Calibri" pitchFamily="34" charset="0"/>
            </a:defRPr>
          </a:lvl5pPr>
          <a:lvl6pPr marL="2286000" algn="l" defTabSz="914400" rtl="0" eaLnBrk="1" latinLnBrk="0" hangingPunct="1">
            <a:defRPr kern="1200">
              <a:solidFill>
                <a:srgbClr val="000000"/>
              </a:solidFill>
              <a:latin typeface="Calibri" pitchFamily="34" charset="0"/>
            </a:defRPr>
          </a:lvl6pPr>
          <a:lvl7pPr marL="2743200" algn="l" defTabSz="914400" rtl="0" eaLnBrk="1" latinLnBrk="0" hangingPunct="1">
            <a:defRPr kern="1200">
              <a:solidFill>
                <a:srgbClr val="000000"/>
              </a:solidFill>
              <a:latin typeface="Calibri" pitchFamily="34" charset="0"/>
            </a:defRPr>
          </a:lvl7pPr>
          <a:lvl8pPr marL="3200400" algn="l" defTabSz="914400" rtl="0" eaLnBrk="1" latinLnBrk="0" hangingPunct="1">
            <a:defRPr kern="1200">
              <a:solidFill>
                <a:srgbClr val="000000"/>
              </a:solidFill>
              <a:latin typeface="Calibri" pitchFamily="34" charset="0"/>
            </a:defRPr>
          </a:lvl8pPr>
          <a:lvl9pPr marL="3657600" algn="l" defTabSz="914400" rtl="0" eaLnBrk="1" latinLnBrk="0" hangingPunct="1">
            <a:defRPr kern="1200">
              <a:solidFill>
                <a:srgbClr val="000000"/>
              </a:solidFill>
              <a:latin typeface="Calibri" pitchFamily="34" charset="0"/>
            </a:defRPr>
          </a:lvl9pPr>
        </a:lstStyle>
        <a:p xmlns:a="http://schemas.openxmlformats.org/drawingml/2006/main">
          <a:r>
            <a:rPr lang="en-US" sz="1500" b="1" dirty="0" smtClean="0">
              <a:solidFill>
                <a:schemeClr val="tx1"/>
              </a:solidFill>
            </a:rPr>
            <a:t>88%</a:t>
          </a:r>
          <a:endParaRPr lang="en-US" sz="1500" b="1" dirty="0">
            <a:solidFill>
              <a:schemeClr val="tx1"/>
            </a:solidFill>
          </a:endParaRPr>
        </a:p>
      </cdr:txBody>
    </cdr:sp>
  </cdr:relSizeAnchor>
  <cdr:relSizeAnchor xmlns:cdr="http://schemas.openxmlformats.org/drawingml/2006/chartDrawing">
    <cdr:from>
      <cdr:x>0.88596</cdr:x>
      <cdr:y>0.27711</cdr:y>
    </cdr:from>
    <cdr:to>
      <cdr:x>0.9469</cdr:x>
      <cdr:y>0.32821</cdr:y>
    </cdr:to>
    <cdr:sp macro="" textlink="">
      <cdr:nvSpPr>
        <cdr:cNvPr id="5" name="TextBox 5"/>
        <cdr:cNvSpPr txBox="1"/>
      </cdr:nvSpPr>
      <cdr:spPr>
        <a:xfrm xmlns:a="http://schemas.openxmlformats.org/drawingml/2006/main">
          <a:off x="7628647" y="1752610"/>
          <a:ext cx="524754"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fontAlgn="base">
            <a:spcBef>
              <a:spcPct val="0"/>
            </a:spcBef>
            <a:spcAft>
              <a:spcPct val="0"/>
            </a:spcAft>
          </a:pPr>
          <a:r>
            <a:rPr lang="en-US" sz="1500" b="1" kern="1200" dirty="0" smtClean="0">
              <a:solidFill>
                <a:schemeClr val="tx1"/>
              </a:solidFill>
              <a:latin typeface="Calibri" pitchFamily="34" charset="0"/>
            </a:rPr>
            <a:t>86%</a:t>
          </a:r>
          <a:endParaRPr lang="en-US" sz="1500" b="1" kern="1200" dirty="0">
            <a:solidFill>
              <a:schemeClr val="tx1"/>
            </a:solidFill>
            <a:latin typeface="Calibri" pitchFamily="34" charset="0"/>
          </a:endParaRPr>
        </a:p>
      </cdr:txBody>
    </cdr:sp>
  </cdr:relSizeAnchor>
  <cdr:relSizeAnchor xmlns:cdr="http://schemas.openxmlformats.org/drawingml/2006/chartDrawing">
    <cdr:from>
      <cdr:x>0.87719</cdr:x>
      <cdr:y>0.33735</cdr:y>
    </cdr:from>
    <cdr:to>
      <cdr:x>0.9386</cdr:x>
      <cdr:y>0.38845</cdr:y>
    </cdr:to>
    <cdr:sp macro="" textlink="">
      <cdr:nvSpPr>
        <cdr:cNvPr id="6" name="TextBox 5"/>
        <cdr:cNvSpPr txBox="1"/>
      </cdr:nvSpPr>
      <cdr:spPr>
        <a:xfrm xmlns:a="http://schemas.openxmlformats.org/drawingml/2006/main">
          <a:off x="7553132" y="2133604"/>
          <a:ext cx="528777"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ctr" rtl="0" fontAlgn="base">
            <a:spcBef>
              <a:spcPct val="0"/>
            </a:spcBef>
            <a:spcAft>
              <a:spcPct val="0"/>
            </a:spcAft>
            <a:defRPr kern="1200">
              <a:solidFill>
                <a:srgbClr val="000000"/>
              </a:solidFill>
              <a:latin typeface="Calibri" pitchFamily="34" charset="0"/>
            </a:defRPr>
          </a:lvl1pPr>
          <a:lvl2pPr marL="457200" algn="ctr" rtl="0" fontAlgn="base">
            <a:spcBef>
              <a:spcPct val="0"/>
            </a:spcBef>
            <a:spcAft>
              <a:spcPct val="0"/>
            </a:spcAft>
            <a:defRPr kern="1200">
              <a:solidFill>
                <a:srgbClr val="000000"/>
              </a:solidFill>
              <a:latin typeface="Calibri" pitchFamily="34" charset="0"/>
            </a:defRPr>
          </a:lvl2pPr>
          <a:lvl3pPr marL="914400" algn="ctr" rtl="0" fontAlgn="base">
            <a:spcBef>
              <a:spcPct val="0"/>
            </a:spcBef>
            <a:spcAft>
              <a:spcPct val="0"/>
            </a:spcAft>
            <a:defRPr kern="1200">
              <a:solidFill>
                <a:srgbClr val="000000"/>
              </a:solidFill>
              <a:latin typeface="Calibri" pitchFamily="34" charset="0"/>
            </a:defRPr>
          </a:lvl3pPr>
          <a:lvl4pPr marL="1371600" algn="ctr" rtl="0" fontAlgn="base">
            <a:spcBef>
              <a:spcPct val="0"/>
            </a:spcBef>
            <a:spcAft>
              <a:spcPct val="0"/>
            </a:spcAft>
            <a:defRPr kern="1200">
              <a:solidFill>
                <a:srgbClr val="000000"/>
              </a:solidFill>
              <a:latin typeface="Calibri" pitchFamily="34" charset="0"/>
            </a:defRPr>
          </a:lvl4pPr>
          <a:lvl5pPr marL="1828800" algn="ctr" rtl="0" fontAlgn="base">
            <a:spcBef>
              <a:spcPct val="0"/>
            </a:spcBef>
            <a:spcAft>
              <a:spcPct val="0"/>
            </a:spcAft>
            <a:defRPr kern="1200">
              <a:solidFill>
                <a:srgbClr val="000000"/>
              </a:solidFill>
              <a:latin typeface="Calibri" pitchFamily="34" charset="0"/>
            </a:defRPr>
          </a:lvl5pPr>
          <a:lvl6pPr marL="2286000" algn="l" defTabSz="914400" rtl="0" eaLnBrk="1" latinLnBrk="0" hangingPunct="1">
            <a:defRPr kern="1200">
              <a:solidFill>
                <a:srgbClr val="000000"/>
              </a:solidFill>
              <a:latin typeface="Calibri" pitchFamily="34" charset="0"/>
            </a:defRPr>
          </a:lvl6pPr>
          <a:lvl7pPr marL="2743200" algn="l" defTabSz="914400" rtl="0" eaLnBrk="1" latinLnBrk="0" hangingPunct="1">
            <a:defRPr kern="1200">
              <a:solidFill>
                <a:srgbClr val="000000"/>
              </a:solidFill>
              <a:latin typeface="Calibri" pitchFamily="34" charset="0"/>
            </a:defRPr>
          </a:lvl7pPr>
          <a:lvl8pPr marL="3200400" algn="l" defTabSz="914400" rtl="0" eaLnBrk="1" latinLnBrk="0" hangingPunct="1">
            <a:defRPr kern="1200">
              <a:solidFill>
                <a:srgbClr val="000000"/>
              </a:solidFill>
              <a:latin typeface="Calibri" pitchFamily="34" charset="0"/>
            </a:defRPr>
          </a:lvl8pPr>
          <a:lvl9pPr marL="3657600" algn="l" defTabSz="914400" rtl="0" eaLnBrk="1" latinLnBrk="0" hangingPunct="1">
            <a:defRPr kern="1200">
              <a:solidFill>
                <a:srgbClr val="000000"/>
              </a:solidFill>
              <a:latin typeface="Calibri" pitchFamily="34" charset="0"/>
            </a:defRPr>
          </a:lvl9pPr>
        </a:lstStyle>
        <a:p xmlns:a="http://schemas.openxmlformats.org/drawingml/2006/main">
          <a:r>
            <a:rPr lang="en-US" sz="1500" b="1" dirty="0" smtClean="0">
              <a:solidFill>
                <a:schemeClr val="tx1"/>
              </a:solidFill>
            </a:rPr>
            <a:t>85%</a:t>
          </a:r>
          <a:endParaRPr lang="en-US" sz="1500" b="1" dirty="0">
            <a:solidFill>
              <a:schemeClr val="tx1"/>
            </a:solidFill>
          </a:endParaRPr>
        </a:p>
      </cdr:txBody>
    </cdr:sp>
  </cdr:relSizeAnchor>
  <cdr:relSizeAnchor xmlns:cdr="http://schemas.openxmlformats.org/drawingml/2006/chartDrawing">
    <cdr:from>
      <cdr:x>0.85965</cdr:x>
      <cdr:y>0.39759</cdr:y>
    </cdr:from>
    <cdr:to>
      <cdr:x>0.92035</cdr:x>
      <cdr:y>0.44869</cdr:y>
    </cdr:to>
    <cdr:sp macro="" textlink="">
      <cdr:nvSpPr>
        <cdr:cNvPr id="7" name="TextBox 1"/>
        <cdr:cNvSpPr txBox="1"/>
      </cdr:nvSpPr>
      <cdr:spPr>
        <a:xfrm xmlns:a="http://schemas.openxmlformats.org/drawingml/2006/main">
          <a:off x="7402102" y="2514598"/>
          <a:ext cx="522698"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fontAlgn="base">
            <a:spcBef>
              <a:spcPct val="0"/>
            </a:spcBef>
            <a:spcAft>
              <a:spcPct val="0"/>
            </a:spcAft>
          </a:pPr>
          <a:r>
            <a:rPr lang="en-US" sz="1500" b="1" kern="1200" dirty="0" smtClean="0">
              <a:solidFill>
                <a:schemeClr val="tx1"/>
              </a:solidFill>
              <a:latin typeface="Calibri" pitchFamily="34" charset="0"/>
            </a:rPr>
            <a:t>82%</a:t>
          </a:r>
          <a:endParaRPr lang="en-US" sz="1500" b="1" kern="1200" dirty="0">
            <a:solidFill>
              <a:schemeClr val="tx1"/>
            </a:solidFill>
            <a:latin typeface="Calibri" pitchFamily="34" charset="0"/>
          </a:endParaRPr>
        </a:p>
      </cdr:txBody>
    </cdr:sp>
  </cdr:relSizeAnchor>
  <cdr:relSizeAnchor xmlns:cdr="http://schemas.openxmlformats.org/drawingml/2006/chartDrawing">
    <cdr:from>
      <cdr:x>0.82456</cdr:x>
      <cdr:y>0.45783</cdr:y>
    </cdr:from>
    <cdr:to>
      <cdr:x>0.88496</cdr:x>
      <cdr:y>0.50893</cdr:y>
    </cdr:to>
    <cdr:sp macro="" textlink="">
      <cdr:nvSpPr>
        <cdr:cNvPr id="8" name="TextBox 5"/>
        <cdr:cNvSpPr txBox="1"/>
      </cdr:nvSpPr>
      <cdr:spPr>
        <a:xfrm xmlns:a="http://schemas.openxmlformats.org/drawingml/2006/main">
          <a:off x="7099956" y="2895592"/>
          <a:ext cx="520044"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fontAlgn="base">
            <a:spcBef>
              <a:spcPct val="0"/>
            </a:spcBef>
            <a:spcAft>
              <a:spcPct val="0"/>
            </a:spcAft>
          </a:pPr>
          <a:r>
            <a:rPr lang="en-US" sz="1500" b="1" kern="1200" dirty="0" smtClean="0">
              <a:solidFill>
                <a:schemeClr val="tx1"/>
              </a:solidFill>
              <a:latin typeface="Calibri" pitchFamily="34" charset="0"/>
            </a:rPr>
            <a:t>75%</a:t>
          </a:r>
          <a:endParaRPr lang="en-US" sz="1500" b="1" kern="1200" dirty="0">
            <a:solidFill>
              <a:schemeClr val="tx1"/>
            </a:solidFill>
            <a:latin typeface="Calibri" pitchFamily="34" charset="0"/>
          </a:endParaRPr>
        </a:p>
      </cdr:txBody>
    </cdr:sp>
  </cdr:relSizeAnchor>
  <cdr:relSizeAnchor xmlns:cdr="http://schemas.openxmlformats.org/drawingml/2006/chartDrawing">
    <cdr:from>
      <cdr:x>0.78947</cdr:x>
      <cdr:y>0.53012</cdr:y>
    </cdr:from>
    <cdr:to>
      <cdr:x>0.84956</cdr:x>
      <cdr:y>0.58122</cdr:y>
    </cdr:to>
    <cdr:sp macro="" textlink="">
      <cdr:nvSpPr>
        <cdr:cNvPr id="9" name="TextBox 5"/>
        <cdr:cNvSpPr txBox="1"/>
      </cdr:nvSpPr>
      <cdr:spPr>
        <a:xfrm xmlns:a="http://schemas.openxmlformats.org/drawingml/2006/main">
          <a:off x="6797810" y="3352797"/>
          <a:ext cx="517390"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fontAlgn="base">
            <a:spcBef>
              <a:spcPct val="0"/>
            </a:spcBef>
            <a:spcAft>
              <a:spcPct val="0"/>
            </a:spcAft>
          </a:pPr>
          <a:r>
            <a:rPr lang="en-US" sz="1500" b="1" kern="1200" dirty="0" smtClean="0">
              <a:solidFill>
                <a:schemeClr val="tx1"/>
              </a:solidFill>
              <a:latin typeface="Calibri" pitchFamily="34" charset="0"/>
            </a:rPr>
            <a:t>70%</a:t>
          </a:r>
          <a:endParaRPr lang="en-US" sz="1500" b="1" kern="1200" dirty="0">
            <a:solidFill>
              <a:schemeClr val="tx1"/>
            </a:solidFill>
            <a:latin typeface="Calibri" pitchFamily="34" charset="0"/>
          </a:endParaRPr>
        </a:p>
      </cdr:txBody>
    </cdr:sp>
  </cdr:relSizeAnchor>
  <cdr:relSizeAnchor xmlns:cdr="http://schemas.openxmlformats.org/drawingml/2006/chartDrawing">
    <cdr:from>
      <cdr:x>0.70175</cdr:x>
      <cdr:y>0.59036</cdr:y>
    </cdr:from>
    <cdr:to>
      <cdr:x>0.76991</cdr:x>
      <cdr:y>0.64146</cdr:y>
    </cdr:to>
    <cdr:sp macro="" textlink="">
      <cdr:nvSpPr>
        <cdr:cNvPr id="10" name="TextBox 5"/>
        <cdr:cNvSpPr txBox="1"/>
      </cdr:nvSpPr>
      <cdr:spPr>
        <a:xfrm xmlns:a="http://schemas.openxmlformats.org/drawingml/2006/main">
          <a:off x="6042489" y="3733791"/>
          <a:ext cx="586911"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fontAlgn="base">
            <a:spcBef>
              <a:spcPct val="0"/>
            </a:spcBef>
            <a:spcAft>
              <a:spcPct val="0"/>
            </a:spcAft>
          </a:pPr>
          <a:r>
            <a:rPr lang="en-US" sz="1500" b="1" kern="1200" dirty="0" smtClean="0">
              <a:solidFill>
                <a:schemeClr val="tx1"/>
              </a:solidFill>
              <a:latin typeface="Calibri" pitchFamily="34" charset="0"/>
            </a:rPr>
            <a:t>54%</a:t>
          </a:r>
          <a:endParaRPr lang="en-US" sz="1500" b="1" kern="1200" dirty="0">
            <a:solidFill>
              <a:schemeClr val="tx1"/>
            </a:solidFill>
            <a:latin typeface="Calibri" pitchFamily="34" charset="0"/>
          </a:endParaRPr>
        </a:p>
      </cdr:txBody>
    </cdr:sp>
  </cdr:relSizeAnchor>
  <cdr:relSizeAnchor xmlns:cdr="http://schemas.openxmlformats.org/drawingml/2006/chartDrawing">
    <cdr:from>
      <cdr:x>0.68421</cdr:x>
      <cdr:y>0.6506</cdr:y>
    </cdr:from>
    <cdr:to>
      <cdr:x>0.75221</cdr:x>
      <cdr:y>0.7017</cdr:y>
    </cdr:to>
    <cdr:sp macro="" textlink="">
      <cdr:nvSpPr>
        <cdr:cNvPr id="11" name="TextBox 5"/>
        <cdr:cNvSpPr txBox="1"/>
      </cdr:nvSpPr>
      <cdr:spPr>
        <a:xfrm xmlns:a="http://schemas.openxmlformats.org/drawingml/2006/main">
          <a:off x="5891459" y="4114785"/>
          <a:ext cx="585541"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fontAlgn="base">
            <a:spcBef>
              <a:spcPct val="0"/>
            </a:spcBef>
            <a:spcAft>
              <a:spcPct val="0"/>
            </a:spcAft>
          </a:pPr>
          <a:r>
            <a:rPr lang="en-US" sz="1500" b="1" kern="1200" dirty="0" smtClean="0">
              <a:solidFill>
                <a:schemeClr val="tx1"/>
              </a:solidFill>
              <a:latin typeface="Calibri" pitchFamily="34" charset="0"/>
            </a:rPr>
            <a:t>51%</a:t>
          </a:r>
          <a:endParaRPr lang="en-US" sz="1500" b="1" kern="1200" dirty="0">
            <a:solidFill>
              <a:schemeClr val="tx1"/>
            </a:solidFill>
            <a:latin typeface="Calibri" pitchFamily="34" charset="0"/>
          </a:endParaRPr>
        </a:p>
      </cdr:txBody>
    </cdr:sp>
  </cdr:relSizeAnchor>
  <cdr:relSizeAnchor xmlns:cdr="http://schemas.openxmlformats.org/drawingml/2006/chartDrawing">
    <cdr:from>
      <cdr:x>0.64602</cdr:x>
      <cdr:y>0.72289</cdr:y>
    </cdr:from>
    <cdr:to>
      <cdr:x>0.71681</cdr:x>
      <cdr:y>0.77399</cdr:y>
    </cdr:to>
    <cdr:sp macro="" textlink="">
      <cdr:nvSpPr>
        <cdr:cNvPr id="12" name="TextBox 5"/>
        <cdr:cNvSpPr txBox="1"/>
      </cdr:nvSpPr>
      <cdr:spPr>
        <a:xfrm xmlns:a="http://schemas.openxmlformats.org/drawingml/2006/main">
          <a:off x="5562600" y="4572001"/>
          <a:ext cx="609600"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fontAlgn="base">
            <a:spcBef>
              <a:spcPct val="0"/>
            </a:spcBef>
            <a:spcAft>
              <a:spcPct val="0"/>
            </a:spcAft>
          </a:pPr>
          <a:r>
            <a:rPr lang="en-US" sz="1500" b="1" kern="1200" dirty="0" smtClean="0">
              <a:solidFill>
                <a:schemeClr val="tx1"/>
              </a:solidFill>
              <a:latin typeface="Calibri" pitchFamily="34" charset="0"/>
            </a:rPr>
            <a:t>45%</a:t>
          </a:r>
          <a:endParaRPr lang="en-US" sz="1500" b="1" kern="1200" dirty="0">
            <a:solidFill>
              <a:schemeClr val="tx1"/>
            </a:solidFill>
            <a:latin typeface="Calibri" pitchFamily="34" charset="0"/>
          </a:endParaRPr>
        </a:p>
      </cdr:txBody>
    </cdr:sp>
  </cdr:relSizeAnchor>
  <cdr:relSizeAnchor xmlns:cdr="http://schemas.openxmlformats.org/drawingml/2006/chartDrawing">
    <cdr:from>
      <cdr:x>0.62832</cdr:x>
      <cdr:y>0.78313</cdr:y>
    </cdr:from>
    <cdr:to>
      <cdr:x>0.69027</cdr:x>
      <cdr:y>0.83423</cdr:y>
    </cdr:to>
    <cdr:sp macro="" textlink="">
      <cdr:nvSpPr>
        <cdr:cNvPr id="13" name="TextBox 5"/>
        <cdr:cNvSpPr txBox="1"/>
      </cdr:nvSpPr>
      <cdr:spPr>
        <a:xfrm xmlns:a="http://schemas.openxmlformats.org/drawingml/2006/main">
          <a:off x="5410200" y="4953000"/>
          <a:ext cx="533400"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fontAlgn="base">
            <a:spcBef>
              <a:spcPct val="0"/>
            </a:spcBef>
            <a:spcAft>
              <a:spcPct val="0"/>
            </a:spcAft>
          </a:pPr>
          <a:r>
            <a:rPr lang="en-US" sz="1500" b="1" kern="1200" dirty="0" smtClean="0">
              <a:solidFill>
                <a:schemeClr val="tx1"/>
              </a:solidFill>
              <a:latin typeface="Calibri" pitchFamily="34" charset="0"/>
            </a:rPr>
            <a:t>42%</a:t>
          </a:r>
          <a:endParaRPr lang="en-US" sz="1500" b="1" kern="1200" dirty="0">
            <a:solidFill>
              <a:schemeClr val="tx1"/>
            </a:solidFill>
            <a:latin typeface="Calibri" pitchFamily="34" charset="0"/>
          </a:endParaRPr>
        </a:p>
      </cdr:txBody>
    </cdr:sp>
  </cdr:relSizeAnchor>
  <cdr:relSizeAnchor xmlns:cdr="http://schemas.openxmlformats.org/drawingml/2006/chartDrawing">
    <cdr:from>
      <cdr:x>0.56637</cdr:x>
      <cdr:y>0.84337</cdr:y>
    </cdr:from>
    <cdr:to>
      <cdr:x>0.62832</cdr:x>
      <cdr:y>0.89447</cdr:y>
    </cdr:to>
    <cdr:sp macro="" textlink="">
      <cdr:nvSpPr>
        <cdr:cNvPr id="14" name="TextBox 5"/>
        <cdr:cNvSpPr txBox="1"/>
      </cdr:nvSpPr>
      <cdr:spPr>
        <a:xfrm xmlns:a="http://schemas.openxmlformats.org/drawingml/2006/main">
          <a:off x="4876800" y="5334000"/>
          <a:ext cx="533400"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ctr" rtl="0" fontAlgn="base">
            <a:spcBef>
              <a:spcPct val="0"/>
            </a:spcBef>
            <a:spcAft>
              <a:spcPct val="0"/>
            </a:spcAft>
            <a:defRPr kern="1200">
              <a:solidFill>
                <a:srgbClr val="000000"/>
              </a:solidFill>
              <a:latin typeface="Calibri" pitchFamily="34" charset="0"/>
            </a:defRPr>
          </a:lvl1pPr>
          <a:lvl2pPr marL="457200" algn="ctr" rtl="0" fontAlgn="base">
            <a:spcBef>
              <a:spcPct val="0"/>
            </a:spcBef>
            <a:spcAft>
              <a:spcPct val="0"/>
            </a:spcAft>
            <a:defRPr kern="1200">
              <a:solidFill>
                <a:srgbClr val="000000"/>
              </a:solidFill>
              <a:latin typeface="Calibri" pitchFamily="34" charset="0"/>
            </a:defRPr>
          </a:lvl2pPr>
          <a:lvl3pPr marL="914400" algn="ctr" rtl="0" fontAlgn="base">
            <a:spcBef>
              <a:spcPct val="0"/>
            </a:spcBef>
            <a:spcAft>
              <a:spcPct val="0"/>
            </a:spcAft>
            <a:defRPr kern="1200">
              <a:solidFill>
                <a:srgbClr val="000000"/>
              </a:solidFill>
              <a:latin typeface="Calibri" pitchFamily="34" charset="0"/>
            </a:defRPr>
          </a:lvl3pPr>
          <a:lvl4pPr marL="1371600" algn="ctr" rtl="0" fontAlgn="base">
            <a:spcBef>
              <a:spcPct val="0"/>
            </a:spcBef>
            <a:spcAft>
              <a:spcPct val="0"/>
            </a:spcAft>
            <a:defRPr kern="1200">
              <a:solidFill>
                <a:srgbClr val="000000"/>
              </a:solidFill>
              <a:latin typeface="Calibri" pitchFamily="34" charset="0"/>
            </a:defRPr>
          </a:lvl4pPr>
          <a:lvl5pPr marL="1828800" algn="ctr" rtl="0" fontAlgn="base">
            <a:spcBef>
              <a:spcPct val="0"/>
            </a:spcBef>
            <a:spcAft>
              <a:spcPct val="0"/>
            </a:spcAft>
            <a:defRPr kern="1200">
              <a:solidFill>
                <a:srgbClr val="000000"/>
              </a:solidFill>
              <a:latin typeface="Calibri" pitchFamily="34" charset="0"/>
            </a:defRPr>
          </a:lvl5pPr>
          <a:lvl6pPr marL="2286000" algn="l" defTabSz="914400" rtl="0" eaLnBrk="1" latinLnBrk="0" hangingPunct="1">
            <a:defRPr kern="1200">
              <a:solidFill>
                <a:srgbClr val="000000"/>
              </a:solidFill>
              <a:latin typeface="Calibri" pitchFamily="34" charset="0"/>
            </a:defRPr>
          </a:lvl6pPr>
          <a:lvl7pPr marL="2743200" algn="l" defTabSz="914400" rtl="0" eaLnBrk="1" latinLnBrk="0" hangingPunct="1">
            <a:defRPr kern="1200">
              <a:solidFill>
                <a:srgbClr val="000000"/>
              </a:solidFill>
              <a:latin typeface="Calibri" pitchFamily="34" charset="0"/>
            </a:defRPr>
          </a:lvl7pPr>
          <a:lvl8pPr marL="3200400" algn="l" defTabSz="914400" rtl="0" eaLnBrk="1" latinLnBrk="0" hangingPunct="1">
            <a:defRPr kern="1200">
              <a:solidFill>
                <a:srgbClr val="000000"/>
              </a:solidFill>
              <a:latin typeface="Calibri" pitchFamily="34" charset="0"/>
            </a:defRPr>
          </a:lvl8pPr>
          <a:lvl9pPr marL="3657600" algn="l" defTabSz="914400" rtl="0" eaLnBrk="1" latinLnBrk="0" hangingPunct="1">
            <a:defRPr kern="1200">
              <a:solidFill>
                <a:srgbClr val="000000"/>
              </a:solidFill>
              <a:latin typeface="Calibri" pitchFamily="34" charset="0"/>
            </a:defRPr>
          </a:lvl9pPr>
        </a:lstStyle>
        <a:p xmlns:a="http://schemas.openxmlformats.org/drawingml/2006/main">
          <a:r>
            <a:rPr lang="en-US" sz="1500" b="1" dirty="0" smtClean="0">
              <a:solidFill>
                <a:schemeClr val="tx1"/>
              </a:solidFill>
            </a:rPr>
            <a:t>30%</a:t>
          </a:r>
          <a:endParaRPr lang="en-US" sz="1500" b="1" dirty="0">
            <a:solidFill>
              <a:schemeClr val="tx1"/>
            </a:solidFill>
          </a:endParaRPr>
        </a:p>
      </cdr:txBody>
    </cdr:sp>
  </cdr:relSizeAnchor>
  <cdr:relSizeAnchor xmlns:cdr="http://schemas.openxmlformats.org/drawingml/2006/chartDrawing">
    <cdr:from>
      <cdr:x>0.93805</cdr:x>
      <cdr:y>0.01205</cdr:y>
    </cdr:from>
    <cdr:to>
      <cdr:x>0.99945</cdr:x>
      <cdr:y>0.06315</cdr:y>
    </cdr:to>
    <cdr:sp macro="" textlink="">
      <cdr:nvSpPr>
        <cdr:cNvPr id="15" name="TextBox 5"/>
        <cdr:cNvSpPr txBox="1"/>
      </cdr:nvSpPr>
      <cdr:spPr>
        <a:xfrm xmlns:a="http://schemas.openxmlformats.org/drawingml/2006/main">
          <a:off x="8077200" y="76200"/>
          <a:ext cx="528691" cy="3231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fontAlgn="base">
            <a:spcBef>
              <a:spcPct val="0"/>
            </a:spcBef>
            <a:spcAft>
              <a:spcPct val="0"/>
            </a:spcAft>
          </a:pPr>
          <a:r>
            <a:rPr lang="en-US" sz="1500" b="1" kern="1200" dirty="0" smtClean="0">
              <a:solidFill>
                <a:schemeClr val="tx1"/>
              </a:solidFill>
              <a:latin typeface="Calibri" pitchFamily="34" charset="0"/>
            </a:rPr>
            <a:t>97%</a:t>
          </a:r>
          <a:endParaRPr lang="en-US" sz="1500" b="1" kern="1200" dirty="0">
            <a:solidFill>
              <a:schemeClr val="tx1"/>
            </a:solidFill>
            <a:latin typeface="Calibri" pitchFamily="34" charset="0"/>
          </a:endParaRPr>
        </a:p>
      </cdr:txBody>
    </cdr:sp>
  </cdr:relSizeAnchor>
  <cdr:relSizeAnchor xmlns:cdr="http://schemas.openxmlformats.org/drawingml/2006/chartDrawing">
    <cdr:from>
      <cdr:x>0.00885</cdr:x>
      <cdr:y>0</cdr:y>
    </cdr:from>
    <cdr:to>
      <cdr:x>1</cdr:x>
      <cdr:y>0.39759</cdr:y>
    </cdr:to>
    <cdr:sp macro="" textlink="">
      <cdr:nvSpPr>
        <cdr:cNvPr id="16" name="Rectangle 15"/>
        <cdr:cNvSpPr/>
      </cdr:nvSpPr>
      <cdr:spPr>
        <a:xfrm xmlns:a="http://schemas.openxmlformats.org/drawingml/2006/main">
          <a:off x="76200" y="0"/>
          <a:ext cx="8534400" cy="2514600"/>
        </a:xfrm>
        <a:prstGeom xmlns:a="http://schemas.openxmlformats.org/drawingml/2006/main" prst="rect">
          <a:avLst/>
        </a:prstGeom>
        <a:noFill xmlns:a="http://schemas.openxmlformats.org/drawingml/2006/main"/>
        <a:ln xmlns:a="http://schemas.openxmlformats.org/drawingml/2006/main" w="57150">
          <a:solidFill>
            <a:srgbClr val="C40B13"/>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defRPr/>
          </a:pPr>
          <a:endParaRPr lang="en-US" dirty="0">
            <a:solidFill>
              <a:prstClr val="white"/>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0.9386</cdr:x>
      <cdr:y>0.08434</cdr:y>
    </cdr:from>
    <cdr:to>
      <cdr:x>1</cdr:x>
      <cdr:y>0.13544</cdr:y>
    </cdr:to>
    <cdr:sp macro="" textlink="">
      <cdr:nvSpPr>
        <cdr:cNvPr id="2" name="TextBox 5"/>
        <cdr:cNvSpPr txBox="1"/>
      </cdr:nvSpPr>
      <cdr:spPr>
        <a:xfrm xmlns:a="http://schemas.openxmlformats.org/drawingml/2006/main">
          <a:off x="8081908" y="533417"/>
          <a:ext cx="528691"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fontAlgn="base">
            <a:spcBef>
              <a:spcPct val="0"/>
            </a:spcBef>
            <a:spcAft>
              <a:spcPct val="0"/>
            </a:spcAft>
          </a:pPr>
          <a:r>
            <a:rPr lang="en-US" sz="1500" b="1" kern="1200" dirty="0" smtClean="0">
              <a:solidFill>
                <a:schemeClr val="tx1"/>
              </a:solidFill>
              <a:latin typeface="Calibri" pitchFamily="34" charset="0"/>
            </a:rPr>
            <a:t>96%</a:t>
          </a:r>
          <a:endParaRPr lang="en-US" sz="1500" b="1" kern="1200" dirty="0">
            <a:solidFill>
              <a:schemeClr val="tx1"/>
            </a:solidFill>
            <a:latin typeface="Calibri" pitchFamily="34" charset="0"/>
          </a:endParaRPr>
        </a:p>
      </cdr:txBody>
    </cdr:sp>
  </cdr:relSizeAnchor>
  <cdr:relSizeAnchor xmlns:cdr="http://schemas.openxmlformats.org/drawingml/2006/chartDrawing">
    <cdr:from>
      <cdr:x>0.90351</cdr:x>
      <cdr:y>0.14458</cdr:y>
    </cdr:from>
    <cdr:to>
      <cdr:x>0.97345</cdr:x>
      <cdr:y>0.19568</cdr:y>
    </cdr:to>
    <cdr:sp macro="" textlink="">
      <cdr:nvSpPr>
        <cdr:cNvPr id="3" name="TextBox 5"/>
        <cdr:cNvSpPr txBox="1"/>
      </cdr:nvSpPr>
      <cdr:spPr>
        <a:xfrm xmlns:a="http://schemas.openxmlformats.org/drawingml/2006/main">
          <a:off x="7779763" y="914411"/>
          <a:ext cx="602238"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fontAlgn="base">
            <a:spcBef>
              <a:spcPct val="0"/>
            </a:spcBef>
            <a:spcAft>
              <a:spcPct val="0"/>
            </a:spcAft>
          </a:pPr>
          <a:r>
            <a:rPr lang="en-US" sz="1500" b="1" kern="1200" dirty="0" smtClean="0">
              <a:solidFill>
                <a:schemeClr val="tx1"/>
              </a:solidFill>
              <a:latin typeface="Calibri" pitchFamily="34" charset="0"/>
            </a:rPr>
            <a:t>90%</a:t>
          </a:r>
          <a:endParaRPr lang="en-US" sz="1500" b="1" kern="1200" dirty="0">
            <a:solidFill>
              <a:schemeClr val="tx1"/>
            </a:solidFill>
            <a:latin typeface="Calibri" pitchFamily="34" charset="0"/>
          </a:endParaRPr>
        </a:p>
      </cdr:txBody>
    </cdr:sp>
  </cdr:relSizeAnchor>
  <cdr:relSizeAnchor xmlns:cdr="http://schemas.openxmlformats.org/drawingml/2006/chartDrawing">
    <cdr:from>
      <cdr:x>0.89474</cdr:x>
      <cdr:y>0.20482</cdr:y>
    </cdr:from>
    <cdr:to>
      <cdr:x>0.9646</cdr:x>
      <cdr:y>0.25592</cdr:y>
    </cdr:to>
    <cdr:sp macro="" textlink="">
      <cdr:nvSpPr>
        <cdr:cNvPr id="4" name="TextBox 5"/>
        <cdr:cNvSpPr txBox="1"/>
      </cdr:nvSpPr>
      <cdr:spPr>
        <a:xfrm xmlns:a="http://schemas.openxmlformats.org/drawingml/2006/main">
          <a:off x="7704248" y="1295405"/>
          <a:ext cx="601552"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ctr" rtl="0" fontAlgn="base">
            <a:spcBef>
              <a:spcPct val="0"/>
            </a:spcBef>
            <a:spcAft>
              <a:spcPct val="0"/>
            </a:spcAft>
            <a:defRPr kern="1200">
              <a:solidFill>
                <a:srgbClr val="000000"/>
              </a:solidFill>
              <a:latin typeface="Calibri" pitchFamily="34" charset="0"/>
            </a:defRPr>
          </a:lvl1pPr>
          <a:lvl2pPr marL="457200" algn="ctr" rtl="0" fontAlgn="base">
            <a:spcBef>
              <a:spcPct val="0"/>
            </a:spcBef>
            <a:spcAft>
              <a:spcPct val="0"/>
            </a:spcAft>
            <a:defRPr kern="1200">
              <a:solidFill>
                <a:srgbClr val="000000"/>
              </a:solidFill>
              <a:latin typeface="Calibri" pitchFamily="34" charset="0"/>
            </a:defRPr>
          </a:lvl2pPr>
          <a:lvl3pPr marL="914400" algn="ctr" rtl="0" fontAlgn="base">
            <a:spcBef>
              <a:spcPct val="0"/>
            </a:spcBef>
            <a:spcAft>
              <a:spcPct val="0"/>
            </a:spcAft>
            <a:defRPr kern="1200">
              <a:solidFill>
                <a:srgbClr val="000000"/>
              </a:solidFill>
              <a:latin typeface="Calibri" pitchFamily="34" charset="0"/>
            </a:defRPr>
          </a:lvl3pPr>
          <a:lvl4pPr marL="1371600" algn="ctr" rtl="0" fontAlgn="base">
            <a:spcBef>
              <a:spcPct val="0"/>
            </a:spcBef>
            <a:spcAft>
              <a:spcPct val="0"/>
            </a:spcAft>
            <a:defRPr kern="1200">
              <a:solidFill>
                <a:srgbClr val="000000"/>
              </a:solidFill>
              <a:latin typeface="Calibri" pitchFamily="34" charset="0"/>
            </a:defRPr>
          </a:lvl4pPr>
          <a:lvl5pPr marL="1828800" algn="ctr" rtl="0" fontAlgn="base">
            <a:spcBef>
              <a:spcPct val="0"/>
            </a:spcBef>
            <a:spcAft>
              <a:spcPct val="0"/>
            </a:spcAft>
            <a:defRPr kern="1200">
              <a:solidFill>
                <a:srgbClr val="000000"/>
              </a:solidFill>
              <a:latin typeface="Calibri" pitchFamily="34" charset="0"/>
            </a:defRPr>
          </a:lvl5pPr>
          <a:lvl6pPr marL="2286000" algn="l" defTabSz="914400" rtl="0" eaLnBrk="1" latinLnBrk="0" hangingPunct="1">
            <a:defRPr kern="1200">
              <a:solidFill>
                <a:srgbClr val="000000"/>
              </a:solidFill>
              <a:latin typeface="Calibri" pitchFamily="34" charset="0"/>
            </a:defRPr>
          </a:lvl6pPr>
          <a:lvl7pPr marL="2743200" algn="l" defTabSz="914400" rtl="0" eaLnBrk="1" latinLnBrk="0" hangingPunct="1">
            <a:defRPr kern="1200">
              <a:solidFill>
                <a:srgbClr val="000000"/>
              </a:solidFill>
              <a:latin typeface="Calibri" pitchFamily="34" charset="0"/>
            </a:defRPr>
          </a:lvl7pPr>
          <a:lvl8pPr marL="3200400" algn="l" defTabSz="914400" rtl="0" eaLnBrk="1" latinLnBrk="0" hangingPunct="1">
            <a:defRPr kern="1200">
              <a:solidFill>
                <a:srgbClr val="000000"/>
              </a:solidFill>
              <a:latin typeface="Calibri" pitchFamily="34" charset="0"/>
            </a:defRPr>
          </a:lvl8pPr>
          <a:lvl9pPr marL="3657600" algn="l" defTabSz="914400" rtl="0" eaLnBrk="1" latinLnBrk="0" hangingPunct="1">
            <a:defRPr kern="1200">
              <a:solidFill>
                <a:srgbClr val="000000"/>
              </a:solidFill>
              <a:latin typeface="Calibri" pitchFamily="34" charset="0"/>
            </a:defRPr>
          </a:lvl9pPr>
        </a:lstStyle>
        <a:p xmlns:a="http://schemas.openxmlformats.org/drawingml/2006/main">
          <a:r>
            <a:rPr lang="en-US" sz="1500" b="1" dirty="0" smtClean="0">
              <a:solidFill>
                <a:schemeClr val="tx1"/>
              </a:solidFill>
            </a:rPr>
            <a:t>88%</a:t>
          </a:r>
          <a:endParaRPr lang="en-US" sz="1500" b="1" dirty="0">
            <a:solidFill>
              <a:schemeClr val="tx1"/>
            </a:solidFill>
          </a:endParaRPr>
        </a:p>
      </cdr:txBody>
    </cdr:sp>
  </cdr:relSizeAnchor>
  <cdr:relSizeAnchor xmlns:cdr="http://schemas.openxmlformats.org/drawingml/2006/chartDrawing">
    <cdr:from>
      <cdr:x>0.88596</cdr:x>
      <cdr:y>0.27711</cdr:y>
    </cdr:from>
    <cdr:to>
      <cdr:x>0.9469</cdr:x>
      <cdr:y>0.32821</cdr:y>
    </cdr:to>
    <cdr:sp macro="" textlink="">
      <cdr:nvSpPr>
        <cdr:cNvPr id="5" name="TextBox 5"/>
        <cdr:cNvSpPr txBox="1"/>
      </cdr:nvSpPr>
      <cdr:spPr>
        <a:xfrm xmlns:a="http://schemas.openxmlformats.org/drawingml/2006/main">
          <a:off x="7628647" y="1752610"/>
          <a:ext cx="524754"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fontAlgn="base">
            <a:spcBef>
              <a:spcPct val="0"/>
            </a:spcBef>
            <a:spcAft>
              <a:spcPct val="0"/>
            </a:spcAft>
          </a:pPr>
          <a:r>
            <a:rPr lang="en-US" sz="1500" b="1" kern="1200" dirty="0" smtClean="0">
              <a:solidFill>
                <a:schemeClr val="tx1"/>
              </a:solidFill>
              <a:latin typeface="Calibri" pitchFamily="34" charset="0"/>
            </a:rPr>
            <a:t>86%</a:t>
          </a:r>
          <a:endParaRPr lang="en-US" sz="1500" b="1" kern="1200" dirty="0">
            <a:solidFill>
              <a:schemeClr val="tx1"/>
            </a:solidFill>
            <a:latin typeface="Calibri" pitchFamily="34" charset="0"/>
          </a:endParaRPr>
        </a:p>
      </cdr:txBody>
    </cdr:sp>
  </cdr:relSizeAnchor>
  <cdr:relSizeAnchor xmlns:cdr="http://schemas.openxmlformats.org/drawingml/2006/chartDrawing">
    <cdr:from>
      <cdr:x>0.87719</cdr:x>
      <cdr:y>0.33735</cdr:y>
    </cdr:from>
    <cdr:to>
      <cdr:x>0.9386</cdr:x>
      <cdr:y>0.38845</cdr:y>
    </cdr:to>
    <cdr:sp macro="" textlink="">
      <cdr:nvSpPr>
        <cdr:cNvPr id="6" name="TextBox 5"/>
        <cdr:cNvSpPr txBox="1"/>
      </cdr:nvSpPr>
      <cdr:spPr>
        <a:xfrm xmlns:a="http://schemas.openxmlformats.org/drawingml/2006/main">
          <a:off x="7553132" y="2133604"/>
          <a:ext cx="528777"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ctr" rtl="0" fontAlgn="base">
            <a:spcBef>
              <a:spcPct val="0"/>
            </a:spcBef>
            <a:spcAft>
              <a:spcPct val="0"/>
            </a:spcAft>
            <a:defRPr kern="1200">
              <a:solidFill>
                <a:srgbClr val="000000"/>
              </a:solidFill>
              <a:latin typeface="Calibri" pitchFamily="34" charset="0"/>
            </a:defRPr>
          </a:lvl1pPr>
          <a:lvl2pPr marL="457200" algn="ctr" rtl="0" fontAlgn="base">
            <a:spcBef>
              <a:spcPct val="0"/>
            </a:spcBef>
            <a:spcAft>
              <a:spcPct val="0"/>
            </a:spcAft>
            <a:defRPr kern="1200">
              <a:solidFill>
                <a:srgbClr val="000000"/>
              </a:solidFill>
              <a:latin typeface="Calibri" pitchFamily="34" charset="0"/>
            </a:defRPr>
          </a:lvl2pPr>
          <a:lvl3pPr marL="914400" algn="ctr" rtl="0" fontAlgn="base">
            <a:spcBef>
              <a:spcPct val="0"/>
            </a:spcBef>
            <a:spcAft>
              <a:spcPct val="0"/>
            </a:spcAft>
            <a:defRPr kern="1200">
              <a:solidFill>
                <a:srgbClr val="000000"/>
              </a:solidFill>
              <a:latin typeface="Calibri" pitchFamily="34" charset="0"/>
            </a:defRPr>
          </a:lvl3pPr>
          <a:lvl4pPr marL="1371600" algn="ctr" rtl="0" fontAlgn="base">
            <a:spcBef>
              <a:spcPct val="0"/>
            </a:spcBef>
            <a:spcAft>
              <a:spcPct val="0"/>
            </a:spcAft>
            <a:defRPr kern="1200">
              <a:solidFill>
                <a:srgbClr val="000000"/>
              </a:solidFill>
              <a:latin typeface="Calibri" pitchFamily="34" charset="0"/>
            </a:defRPr>
          </a:lvl4pPr>
          <a:lvl5pPr marL="1828800" algn="ctr" rtl="0" fontAlgn="base">
            <a:spcBef>
              <a:spcPct val="0"/>
            </a:spcBef>
            <a:spcAft>
              <a:spcPct val="0"/>
            </a:spcAft>
            <a:defRPr kern="1200">
              <a:solidFill>
                <a:srgbClr val="000000"/>
              </a:solidFill>
              <a:latin typeface="Calibri" pitchFamily="34" charset="0"/>
            </a:defRPr>
          </a:lvl5pPr>
          <a:lvl6pPr marL="2286000" algn="l" defTabSz="914400" rtl="0" eaLnBrk="1" latinLnBrk="0" hangingPunct="1">
            <a:defRPr kern="1200">
              <a:solidFill>
                <a:srgbClr val="000000"/>
              </a:solidFill>
              <a:latin typeface="Calibri" pitchFamily="34" charset="0"/>
            </a:defRPr>
          </a:lvl6pPr>
          <a:lvl7pPr marL="2743200" algn="l" defTabSz="914400" rtl="0" eaLnBrk="1" latinLnBrk="0" hangingPunct="1">
            <a:defRPr kern="1200">
              <a:solidFill>
                <a:srgbClr val="000000"/>
              </a:solidFill>
              <a:latin typeface="Calibri" pitchFamily="34" charset="0"/>
            </a:defRPr>
          </a:lvl7pPr>
          <a:lvl8pPr marL="3200400" algn="l" defTabSz="914400" rtl="0" eaLnBrk="1" latinLnBrk="0" hangingPunct="1">
            <a:defRPr kern="1200">
              <a:solidFill>
                <a:srgbClr val="000000"/>
              </a:solidFill>
              <a:latin typeface="Calibri" pitchFamily="34" charset="0"/>
            </a:defRPr>
          </a:lvl8pPr>
          <a:lvl9pPr marL="3657600" algn="l" defTabSz="914400" rtl="0" eaLnBrk="1" latinLnBrk="0" hangingPunct="1">
            <a:defRPr kern="1200">
              <a:solidFill>
                <a:srgbClr val="000000"/>
              </a:solidFill>
              <a:latin typeface="Calibri" pitchFamily="34" charset="0"/>
            </a:defRPr>
          </a:lvl9pPr>
        </a:lstStyle>
        <a:p xmlns:a="http://schemas.openxmlformats.org/drawingml/2006/main">
          <a:r>
            <a:rPr lang="en-US" sz="1500" b="1" dirty="0" smtClean="0">
              <a:solidFill>
                <a:schemeClr val="tx1"/>
              </a:solidFill>
            </a:rPr>
            <a:t>85%</a:t>
          </a:r>
          <a:endParaRPr lang="en-US" sz="1500" b="1" dirty="0">
            <a:solidFill>
              <a:schemeClr val="tx1"/>
            </a:solidFill>
          </a:endParaRPr>
        </a:p>
      </cdr:txBody>
    </cdr:sp>
  </cdr:relSizeAnchor>
  <cdr:relSizeAnchor xmlns:cdr="http://schemas.openxmlformats.org/drawingml/2006/chartDrawing">
    <cdr:from>
      <cdr:x>0.85965</cdr:x>
      <cdr:y>0.39759</cdr:y>
    </cdr:from>
    <cdr:to>
      <cdr:x>0.92035</cdr:x>
      <cdr:y>0.44869</cdr:y>
    </cdr:to>
    <cdr:sp macro="" textlink="">
      <cdr:nvSpPr>
        <cdr:cNvPr id="7" name="TextBox 1"/>
        <cdr:cNvSpPr txBox="1"/>
      </cdr:nvSpPr>
      <cdr:spPr>
        <a:xfrm xmlns:a="http://schemas.openxmlformats.org/drawingml/2006/main">
          <a:off x="7402102" y="2514598"/>
          <a:ext cx="522698"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fontAlgn="base">
            <a:spcBef>
              <a:spcPct val="0"/>
            </a:spcBef>
            <a:spcAft>
              <a:spcPct val="0"/>
            </a:spcAft>
          </a:pPr>
          <a:r>
            <a:rPr lang="en-US" sz="1500" b="1" kern="1200" dirty="0" smtClean="0">
              <a:solidFill>
                <a:schemeClr val="tx1"/>
              </a:solidFill>
              <a:latin typeface="Calibri" pitchFamily="34" charset="0"/>
            </a:rPr>
            <a:t>82%</a:t>
          </a:r>
          <a:endParaRPr lang="en-US" sz="1500" b="1" kern="1200" dirty="0">
            <a:solidFill>
              <a:schemeClr val="tx1"/>
            </a:solidFill>
            <a:latin typeface="Calibri" pitchFamily="34" charset="0"/>
          </a:endParaRPr>
        </a:p>
      </cdr:txBody>
    </cdr:sp>
  </cdr:relSizeAnchor>
  <cdr:relSizeAnchor xmlns:cdr="http://schemas.openxmlformats.org/drawingml/2006/chartDrawing">
    <cdr:from>
      <cdr:x>0.82456</cdr:x>
      <cdr:y>0.45783</cdr:y>
    </cdr:from>
    <cdr:to>
      <cdr:x>0.88496</cdr:x>
      <cdr:y>0.50893</cdr:y>
    </cdr:to>
    <cdr:sp macro="" textlink="">
      <cdr:nvSpPr>
        <cdr:cNvPr id="8" name="TextBox 5"/>
        <cdr:cNvSpPr txBox="1"/>
      </cdr:nvSpPr>
      <cdr:spPr>
        <a:xfrm xmlns:a="http://schemas.openxmlformats.org/drawingml/2006/main">
          <a:off x="7099956" y="2895592"/>
          <a:ext cx="520044"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fontAlgn="base">
            <a:spcBef>
              <a:spcPct val="0"/>
            </a:spcBef>
            <a:spcAft>
              <a:spcPct val="0"/>
            </a:spcAft>
          </a:pPr>
          <a:r>
            <a:rPr lang="en-US" sz="1500" b="1" kern="1200" dirty="0" smtClean="0">
              <a:solidFill>
                <a:schemeClr val="tx1"/>
              </a:solidFill>
              <a:latin typeface="Calibri" pitchFamily="34" charset="0"/>
            </a:rPr>
            <a:t>75%</a:t>
          </a:r>
          <a:endParaRPr lang="en-US" sz="1500" b="1" kern="1200" dirty="0">
            <a:solidFill>
              <a:schemeClr val="tx1"/>
            </a:solidFill>
            <a:latin typeface="Calibri" pitchFamily="34" charset="0"/>
          </a:endParaRPr>
        </a:p>
      </cdr:txBody>
    </cdr:sp>
  </cdr:relSizeAnchor>
  <cdr:relSizeAnchor xmlns:cdr="http://schemas.openxmlformats.org/drawingml/2006/chartDrawing">
    <cdr:from>
      <cdr:x>0.78947</cdr:x>
      <cdr:y>0.53012</cdr:y>
    </cdr:from>
    <cdr:to>
      <cdr:x>0.84956</cdr:x>
      <cdr:y>0.58122</cdr:y>
    </cdr:to>
    <cdr:sp macro="" textlink="">
      <cdr:nvSpPr>
        <cdr:cNvPr id="9" name="TextBox 5"/>
        <cdr:cNvSpPr txBox="1"/>
      </cdr:nvSpPr>
      <cdr:spPr>
        <a:xfrm xmlns:a="http://schemas.openxmlformats.org/drawingml/2006/main">
          <a:off x="6797810" y="3352797"/>
          <a:ext cx="517390"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fontAlgn="base">
            <a:spcBef>
              <a:spcPct val="0"/>
            </a:spcBef>
            <a:spcAft>
              <a:spcPct val="0"/>
            </a:spcAft>
          </a:pPr>
          <a:r>
            <a:rPr lang="en-US" sz="1500" b="1" kern="1200" dirty="0" smtClean="0">
              <a:solidFill>
                <a:schemeClr val="tx1"/>
              </a:solidFill>
              <a:latin typeface="Calibri" pitchFamily="34" charset="0"/>
            </a:rPr>
            <a:t>70%</a:t>
          </a:r>
          <a:endParaRPr lang="en-US" sz="1500" b="1" kern="1200" dirty="0">
            <a:solidFill>
              <a:schemeClr val="tx1"/>
            </a:solidFill>
            <a:latin typeface="Calibri" pitchFamily="34" charset="0"/>
          </a:endParaRPr>
        </a:p>
      </cdr:txBody>
    </cdr:sp>
  </cdr:relSizeAnchor>
  <cdr:relSizeAnchor xmlns:cdr="http://schemas.openxmlformats.org/drawingml/2006/chartDrawing">
    <cdr:from>
      <cdr:x>0.70175</cdr:x>
      <cdr:y>0.59036</cdr:y>
    </cdr:from>
    <cdr:to>
      <cdr:x>0.76991</cdr:x>
      <cdr:y>0.64146</cdr:y>
    </cdr:to>
    <cdr:sp macro="" textlink="">
      <cdr:nvSpPr>
        <cdr:cNvPr id="10" name="TextBox 5"/>
        <cdr:cNvSpPr txBox="1"/>
      </cdr:nvSpPr>
      <cdr:spPr>
        <a:xfrm xmlns:a="http://schemas.openxmlformats.org/drawingml/2006/main">
          <a:off x="6042489" y="3733791"/>
          <a:ext cx="586911"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fontAlgn="base">
            <a:spcBef>
              <a:spcPct val="0"/>
            </a:spcBef>
            <a:spcAft>
              <a:spcPct val="0"/>
            </a:spcAft>
          </a:pPr>
          <a:r>
            <a:rPr lang="en-US" sz="1500" b="1" kern="1200" dirty="0" smtClean="0">
              <a:solidFill>
                <a:schemeClr val="tx1"/>
              </a:solidFill>
              <a:latin typeface="Calibri" pitchFamily="34" charset="0"/>
            </a:rPr>
            <a:t>54%</a:t>
          </a:r>
          <a:endParaRPr lang="en-US" sz="1500" b="1" kern="1200" dirty="0">
            <a:solidFill>
              <a:schemeClr val="tx1"/>
            </a:solidFill>
            <a:latin typeface="Calibri" pitchFamily="34" charset="0"/>
          </a:endParaRPr>
        </a:p>
      </cdr:txBody>
    </cdr:sp>
  </cdr:relSizeAnchor>
  <cdr:relSizeAnchor xmlns:cdr="http://schemas.openxmlformats.org/drawingml/2006/chartDrawing">
    <cdr:from>
      <cdr:x>0.68421</cdr:x>
      <cdr:y>0.6506</cdr:y>
    </cdr:from>
    <cdr:to>
      <cdr:x>0.75221</cdr:x>
      <cdr:y>0.7017</cdr:y>
    </cdr:to>
    <cdr:sp macro="" textlink="">
      <cdr:nvSpPr>
        <cdr:cNvPr id="11" name="TextBox 5"/>
        <cdr:cNvSpPr txBox="1"/>
      </cdr:nvSpPr>
      <cdr:spPr>
        <a:xfrm xmlns:a="http://schemas.openxmlformats.org/drawingml/2006/main">
          <a:off x="5891459" y="4114785"/>
          <a:ext cx="585541"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fontAlgn="base">
            <a:spcBef>
              <a:spcPct val="0"/>
            </a:spcBef>
            <a:spcAft>
              <a:spcPct val="0"/>
            </a:spcAft>
          </a:pPr>
          <a:r>
            <a:rPr lang="en-US" sz="1500" b="1" kern="1200" dirty="0" smtClean="0">
              <a:solidFill>
                <a:schemeClr val="tx1"/>
              </a:solidFill>
              <a:latin typeface="Calibri" pitchFamily="34" charset="0"/>
            </a:rPr>
            <a:t>51%</a:t>
          </a:r>
          <a:endParaRPr lang="en-US" sz="1500" b="1" kern="1200" dirty="0">
            <a:solidFill>
              <a:schemeClr val="tx1"/>
            </a:solidFill>
            <a:latin typeface="Calibri" pitchFamily="34" charset="0"/>
          </a:endParaRPr>
        </a:p>
      </cdr:txBody>
    </cdr:sp>
  </cdr:relSizeAnchor>
  <cdr:relSizeAnchor xmlns:cdr="http://schemas.openxmlformats.org/drawingml/2006/chartDrawing">
    <cdr:from>
      <cdr:x>0.64602</cdr:x>
      <cdr:y>0.72289</cdr:y>
    </cdr:from>
    <cdr:to>
      <cdr:x>0.71681</cdr:x>
      <cdr:y>0.77399</cdr:y>
    </cdr:to>
    <cdr:sp macro="" textlink="">
      <cdr:nvSpPr>
        <cdr:cNvPr id="12" name="TextBox 5"/>
        <cdr:cNvSpPr txBox="1"/>
      </cdr:nvSpPr>
      <cdr:spPr>
        <a:xfrm xmlns:a="http://schemas.openxmlformats.org/drawingml/2006/main">
          <a:off x="5562600" y="4572001"/>
          <a:ext cx="609600"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fontAlgn="base">
            <a:spcBef>
              <a:spcPct val="0"/>
            </a:spcBef>
            <a:spcAft>
              <a:spcPct val="0"/>
            </a:spcAft>
          </a:pPr>
          <a:r>
            <a:rPr lang="en-US" sz="1500" b="1" kern="1200" dirty="0" smtClean="0">
              <a:solidFill>
                <a:schemeClr val="tx1"/>
              </a:solidFill>
              <a:latin typeface="Calibri" pitchFamily="34" charset="0"/>
            </a:rPr>
            <a:t>45%</a:t>
          </a:r>
          <a:endParaRPr lang="en-US" sz="1500" b="1" kern="1200" dirty="0">
            <a:solidFill>
              <a:schemeClr val="tx1"/>
            </a:solidFill>
            <a:latin typeface="Calibri" pitchFamily="34" charset="0"/>
          </a:endParaRPr>
        </a:p>
      </cdr:txBody>
    </cdr:sp>
  </cdr:relSizeAnchor>
  <cdr:relSizeAnchor xmlns:cdr="http://schemas.openxmlformats.org/drawingml/2006/chartDrawing">
    <cdr:from>
      <cdr:x>0.62832</cdr:x>
      <cdr:y>0.78313</cdr:y>
    </cdr:from>
    <cdr:to>
      <cdr:x>0.69027</cdr:x>
      <cdr:y>0.83423</cdr:y>
    </cdr:to>
    <cdr:sp macro="" textlink="">
      <cdr:nvSpPr>
        <cdr:cNvPr id="13" name="TextBox 5"/>
        <cdr:cNvSpPr txBox="1"/>
      </cdr:nvSpPr>
      <cdr:spPr>
        <a:xfrm xmlns:a="http://schemas.openxmlformats.org/drawingml/2006/main">
          <a:off x="5410200" y="4953000"/>
          <a:ext cx="533400"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fontAlgn="base">
            <a:spcBef>
              <a:spcPct val="0"/>
            </a:spcBef>
            <a:spcAft>
              <a:spcPct val="0"/>
            </a:spcAft>
          </a:pPr>
          <a:r>
            <a:rPr lang="en-US" sz="1500" b="1" kern="1200" dirty="0" smtClean="0">
              <a:solidFill>
                <a:schemeClr val="tx1"/>
              </a:solidFill>
              <a:latin typeface="Calibri" pitchFamily="34" charset="0"/>
            </a:rPr>
            <a:t>42%</a:t>
          </a:r>
          <a:endParaRPr lang="en-US" sz="1500" b="1" kern="1200" dirty="0">
            <a:solidFill>
              <a:schemeClr val="tx1"/>
            </a:solidFill>
            <a:latin typeface="Calibri" pitchFamily="34" charset="0"/>
          </a:endParaRPr>
        </a:p>
      </cdr:txBody>
    </cdr:sp>
  </cdr:relSizeAnchor>
  <cdr:relSizeAnchor xmlns:cdr="http://schemas.openxmlformats.org/drawingml/2006/chartDrawing">
    <cdr:from>
      <cdr:x>0.56637</cdr:x>
      <cdr:y>0.84337</cdr:y>
    </cdr:from>
    <cdr:to>
      <cdr:x>0.62832</cdr:x>
      <cdr:y>0.89447</cdr:y>
    </cdr:to>
    <cdr:sp macro="" textlink="">
      <cdr:nvSpPr>
        <cdr:cNvPr id="14" name="TextBox 5"/>
        <cdr:cNvSpPr txBox="1"/>
      </cdr:nvSpPr>
      <cdr:spPr>
        <a:xfrm xmlns:a="http://schemas.openxmlformats.org/drawingml/2006/main">
          <a:off x="4876800" y="5334000"/>
          <a:ext cx="533400"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ctr" rtl="0" fontAlgn="base">
            <a:spcBef>
              <a:spcPct val="0"/>
            </a:spcBef>
            <a:spcAft>
              <a:spcPct val="0"/>
            </a:spcAft>
            <a:defRPr kern="1200">
              <a:solidFill>
                <a:srgbClr val="000000"/>
              </a:solidFill>
              <a:latin typeface="Calibri" pitchFamily="34" charset="0"/>
            </a:defRPr>
          </a:lvl1pPr>
          <a:lvl2pPr marL="457200" algn="ctr" rtl="0" fontAlgn="base">
            <a:spcBef>
              <a:spcPct val="0"/>
            </a:spcBef>
            <a:spcAft>
              <a:spcPct val="0"/>
            </a:spcAft>
            <a:defRPr kern="1200">
              <a:solidFill>
                <a:srgbClr val="000000"/>
              </a:solidFill>
              <a:latin typeface="Calibri" pitchFamily="34" charset="0"/>
            </a:defRPr>
          </a:lvl2pPr>
          <a:lvl3pPr marL="914400" algn="ctr" rtl="0" fontAlgn="base">
            <a:spcBef>
              <a:spcPct val="0"/>
            </a:spcBef>
            <a:spcAft>
              <a:spcPct val="0"/>
            </a:spcAft>
            <a:defRPr kern="1200">
              <a:solidFill>
                <a:srgbClr val="000000"/>
              </a:solidFill>
              <a:latin typeface="Calibri" pitchFamily="34" charset="0"/>
            </a:defRPr>
          </a:lvl3pPr>
          <a:lvl4pPr marL="1371600" algn="ctr" rtl="0" fontAlgn="base">
            <a:spcBef>
              <a:spcPct val="0"/>
            </a:spcBef>
            <a:spcAft>
              <a:spcPct val="0"/>
            </a:spcAft>
            <a:defRPr kern="1200">
              <a:solidFill>
                <a:srgbClr val="000000"/>
              </a:solidFill>
              <a:latin typeface="Calibri" pitchFamily="34" charset="0"/>
            </a:defRPr>
          </a:lvl4pPr>
          <a:lvl5pPr marL="1828800" algn="ctr" rtl="0" fontAlgn="base">
            <a:spcBef>
              <a:spcPct val="0"/>
            </a:spcBef>
            <a:spcAft>
              <a:spcPct val="0"/>
            </a:spcAft>
            <a:defRPr kern="1200">
              <a:solidFill>
                <a:srgbClr val="000000"/>
              </a:solidFill>
              <a:latin typeface="Calibri" pitchFamily="34" charset="0"/>
            </a:defRPr>
          </a:lvl5pPr>
          <a:lvl6pPr marL="2286000" algn="l" defTabSz="914400" rtl="0" eaLnBrk="1" latinLnBrk="0" hangingPunct="1">
            <a:defRPr kern="1200">
              <a:solidFill>
                <a:srgbClr val="000000"/>
              </a:solidFill>
              <a:latin typeface="Calibri" pitchFamily="34" charset="0"/>
            </a:defRPr>
          </a:lvl6pPr>
          <a:lvl7pPr marL="2743200" algn="l" defTabSz="914400" rtl="0" eaLnBrk="1" latinLnBrk="0" hangingPunct="1">
            <a:defRPr kern="1200">
              <a:solidFill>
                <a:srgbClr val="000000"/>
              </a:solidFill>
              <a:latin typeface="Calibri" pitchFamily="34" charset="0"/>
            </a:defRPr>
          </a:lvl7pPr>
          <a:lvl8pPr marL="3200400" algn="l" defTabSz="914400" rtl="0" eaLnBrk="1" latinLnBrk="0" hangingPunct="1">
            <a:defRPr kern="1200">
              <a:solidFill>
                <a:srgbClr val="000000"/>
              </a:solidFill>
              <a:latin typeface="Calibri" pitchFamily="34" charset="0"/>
            </a:defRPr>
          </a:lvl8pPr>
          <a:lvl9pPr marL="3657600" algn="l" defTabSz="914400" rtl="0" eaLnBrk="1" latinLnBrk="0" hangingPunct="1">
            <a:defRPr kern="1200">
              <a:solidFill>
                <a:srgbClr val="000000"/>
              </a:solidFill>
              <a:latin typeface="Calibri" pitchFamily="34" charset="0"/>
            </a:defRPr>
          </a:lvl9pPr>
        </a:lstStyle>
        <a:p xmlns:a="http://schemas.openxmlformats.org/drawingml/2006/main">
          <a:r>
            <a:rPr lang="en-US" sz="1500" b="1" dirty="0" smtClean="0">
              <a:solidFill>
                <a:schemeClr val="tx1"/>
              </a:solidFill>
            </a:rPr>
            <a:t>30%</a:t>
          </a:r>
          <a:endParaRPr lang="en-US" sz="1500" b="1" dirty="0">
            <a:solidFill>
              <a:schemeClr val="tx1"/>
            </a:solidFill>
          </a:endParaRPr>
        </a:p>
      </cdr:txBody>
    </cdr:sp>
  </cdr:relSizeAnchor>
  <cdr:relSizeAnchor xmlns:cdr="http://schemas.openxmlformats.org/drawingml/2006/chartDrawing">
    <cdr:from>
      <cdr:x>0.93805</cdr:x>
      <cdr:y>0.01205</cdr:y>
    </cdr:from>
    <cdr:to>
      <cdr:x>0.99945</cdr:x>
      <cdr:y>0.06315</cdr:y>
    </cdr:to>
    <cdr:sp macro="" textlink="">
      <cdr:nvSpPr>
        <cdr:cNvPr id="15" name="TextBox 5"/>
        <cdr:cNvSpPr txBox="1"/>
      </cdr:nvSpPr>
      <cdr:spPr>
        <a:xfrm xmlns:a="http://schemas.openxmlformats.org/drawingml/2006/main">
          <a:off x="8077200" y="76200"/>
          <a:ext cx="528691" cy="3231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fontAlgn="base">
            <a:spcBef>
              <a:spcPct val="0"/>
            </a:spcBef>
            <a:spcAft>
              <a:spcPct val="0"/>
            </a:spcAft>
          </a:pPr>
          <a:r>
            <a:rPr lang="en-US" sz="1500" b="1" kern="1200" dirty="0" smtClean="0">
              <a:solidFill>
                <a:schemeClr val="tx1"/>
              </a:solidFill>
              <a:latin typeface="Calibri" pitchFamily="34" charset="0"/>
            </a:rPr>
            <a:t>97%</a:t>
          </a:r>
          <a:endParaRPr lang="en-US" sz="1500" b="1" kern="1200" dirty="0">
            <a:solidFill>
              <a:schemeClr val="tx1"/>
            </a:solidFill>
            <a:latin typeface="Calibri" pitchFamily="34" charset="0"/>
          </a:endParaRPr>
        </a:p>
      </cdr:txBody>
    </cdr:sp>
  </cdr:relSizeAnchor>
  <cdr:relSizeAnchor xmlns:cdr="http://schemas.openxmlformats.org/drawingml/2006/chartDrawing">
    <cdr:from>
      <cdr:x>0.00885</cdr:x>
      <cdr:y>0</cdr:y>
    </cdr:from>
    <cdr:to>
      <cdr:x>1</cdr:x>
      <cdr:y>0.39759</cdr:y>
    </cdr:to>
    <cdr:sp macro="" textlink="">
      <cdr:nvSpPr>
        <cdr:cNvPr id="16" name="Rectangle 15"/>
        <cdr:cNvSpPr/>
      </cdr:nvSpPr>
      <cdr:spPr>
        <a:xfrm xmlns:a="http://schemas.openxmlformats.org/drawingml/2006/main">
          <a:off x="76200" y="0"/>
          <a:ext cx="8534400" cy="2514600"/>
        </a:xfrm>
        <a:prstGeom xmlns:a="http://schemas.openxmlformats.org/drawingml/2006/main" prst="rect">
          <a:avLst/>
        </a:prstGeom>
        <a:noFill xmlns:a="http://schemas.openxmlformats.org/drawingml/2006/main"/>
        <a:ln xmlns:a="http://schemas.openxmlformats.org/drawingml/2006/main" w="57150">
          <a:solidFill>
            <a:srgbClr val="C40B13"/>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defRPr/>
          </a:pPr>
          <a:endParaRPr lang="en-US" dirty="0">
            <a:solidFill>
              <a:prstClr val="white"/>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5A47FE96-D086-EB47-8AA5-2A902309226E}" type="datetimeFigureOut">
              <a:rPr lang="en-US" smtClean="0"/>
              <a:t>8/5/2019</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E7A4370B-7129-7E40-A5DE-BBC2038EA1AA}" type="slidenum">
              <a:rPr lang="en-US" smtClean="0"/>
              <a:t>‹#›</a:t>
            </a:fld>
            <a:endParaRPr lang="en-US"/>
          </a:p>
        </p:txBody>
      </p:sp>
    </p:spTree>
    <p:extLst>
      <p:ext uri="{BB962C8B-B14F-4D97-AF65-F5344CB8AC3E}">
        <p14:creationId xmlns:p14="http://schemas.microsoft.com/office/powerpoint/2010/main" val="8623088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3CF839C-0D0A-CD44-9500-6C6418275E74}" type="datetimeFigureOut">
              <a:rPr lang="en-US" smtClean="0"/>
              <a:t>8/5/2019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CBD571DD-88CF-6E44-900F-0EB1704ECF16}" type="slidenum">
              <a:rPr lang="en-US" smtClean="0"/>
              <a:t>‹#›</a:t>
            </a:fld>
            <a:endParaRPr lang="en-US"/>
          </a:p>
        </p:txBody>
      </p:sp>
    </p:spTree>
    <p:extLst>
      <p:ext uri="{BB962C8B-B14F-4D97-AF65-F5344CB8AC3E}">
        <p14:creationId xmlns:p14="http://schemas.microsoft.com/office/powerpoint/2010/main" val="14512206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NAME: Raquel</a:t>
            </a:r>
          </a:p>
          <a:p>
            <a:r>
              <a:rPr lang="en-US" dirty="0"/>
              <a:t>NOTE: NA</a:t>
            </a:r>
            <a:br>
              <a:rPr lang="en-US" dirty="0"/>
            </a:br>
            <a:r>
              <a:rPr lang="en-US" dirty="0"/>
              <a:t>SCRIPT: NA</a:t>
            </a:r>
          </a:p>
          <a:p>
            <a:endParaRPr lang="en-US" dirty="0"/>
          </a:p>
        </p:txBody>
      </p:sp>
      <p:sp>
        <p:nvSpPr>
          <p:cNvPr id="4" name="Slide Number Placeholder 3"/>
          <p:cNvSpPr>
            <a:spLocks noGrp="1"/>
          </p:cNvSpPr>
          <p:nvPr>
            <p:ph type="sldNum" sz="quarter" idx="10"/>
          </p:nvPr>
        </p:nvSpPr>
        <p:spPr/>
        <p:txBody>
          <a:bodyPr/>
          <a:lstStyle/>
          <a:p>
            <a:fld id="{7BF5A3A1-1457-4ECC-A8F6-F93CD7C19304}" type="slidenum">
              <a:rPr lang="en-US" smtClean="0"/>
              <a:t>2</a:t>
            </a:fld>
            <a:endParaRPr lang="en-US" dirty="0"/>
          </a:p>
        </p:txBody>
      </p:sp>
      <p:sp>
        <p:nvSpPr>
          <p:cNvPr id="5" name="Date Placeholder 4"/>
          <p:cNvSpPr>
            <a:spLocks noGrp="1"/>
          </p:cNvSpPr>
          <p:nvPr>
            <p:ph type="dt" idx="11"/>
          </p:nvPr>
        </p:nvSpPr>
        <p:spPr/>
        <p:txBody>
          <a:bodyPr/>
          <a:lstStyle/>
          <a:p>
            <a:fld id="{AB6CB318-E95E-4196-B76F-8D4B6A98F8AF}" type="datetime1">
              <a:rPr lang="en-US" smtClean="0"/>
              <a:t>8/5/2019</a:t>
            </a:fld>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442752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lvl="0"/>
            <a:endParaRPr lang="en-US" dirty="0">
              <a:ea typeface="MS PGothic" pitchFamily="34" charset="-128"/>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662" indent="-296408">
              <a:spcBef>
                <a:spcPct val="30000"/>
              </a:spcBef>
              <a:defRPr sz="1200">
                <a:solidFill>
                  <a:schemeClr val="tx1"/>
                </a:solidFill>
                <a:latin typeface="Calibri" panose="020F0502020204030204" pitchFamily="34" charset="0"/>
                <a:ea typeface="MS PGothic" panose="020B0600070205080204" pitchFamily="34" charset="-128"/>
              </a:defRPr>
            </a:lvl2pPr>
            <a:lvl3pPr marL="1185634" indent="-237127">
              <a:spcBef>
                <a:spcPct val="30000"/>
              </a:spcBef>
              <a:defRPr sz="1200">
                <a:solidFill>
                  <a:schemeClr val="tx1"/>
                </a:solidFill>
                <a:latin typeface="Calibri" panose="020F0502020204030204" pitchFamily="34" charset="0"/>
                <a:ea typeface="MS PGothic" panose="020B0600070205080204" pitchFamily="34" charset="-128"/>
              </a:defRPr>
            </a:lvl3pPr>
            <a:lvl4pPr marL="1659887" indent="-237127">
              <a:spcBef>
                <a:spcPct val="30000"/>
              </a:spcBef>
              <a:defRPr sz="1200">
                <a:solidFill>
                  <a:schemeClr val="tx1"/>
                </a:solidFill>
                <a:latin typeface="Calibri" panose="020F0502020204030204" pitchFamily="34" charset="0"/>
                <a:ea typeface="MS PGothic" panose="020B0600070205080204" pitchFamily="34" charset="-128"/>
              </a:defRPr>
            </a:lvl4pPr>
            <a:lvl5pPr marL="2134141" indent="-237127">
              <a:spcBef>
                <a:spcPct val="30000"/>
              </a:spcBef>
              <a:defRPr sz="1200">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5E48582-C286-4CE3-881A-5DF0C14C4A3B}" type="slidenum">
              <a:rPr lang="en-US" altLang="en-US" smtClean="0"/>
              <a:pPr>
                <a:spcBef>
                  <a:spcPct val="0"/>
                </a:spcBef>
              </a:pPr>
              <a:t>12</a:t>
            </a:fld>
            <a:endParaRPr lang="en-US" altLang="en-US" dirty="0" smtClean="0"/>
          </a:p>
        </p:txBody>
      </p:sp>
    </p:spTree>
    <p:extLst>
      <p:ext uri="{BB962C8B-B14F-4D97-AF65-F5344CB8AC3E}">
        <p14:creationId xmlns:p14="http://schemas.microsoft.com/office/powerpoint/2010/main" val="2695858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ea typeface="MS PGothic" pitchFamily="34" charset="-128"/>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662" indent="-296408">
              <a:spcBef>
                <a:spcPct val="30000"/>
              </a:spcBef>
              <a:defRPr sz="1200">
                <a:solidFill>
                  <a:schemeClr val="tx1"/>
                </a:solidFill>
                <a:latin typeface="Calibri" panose="020F0502020204030204" pitchFamily="34" charset="0"/>
                <a:ea typeface="MS PGothic" panose="020B0600070205080204" pitchFamily="34" charset="-128"/>
              </a:defRPr>
            </a:lvl2pPr>
            <a:lvl3pPr marL="1185634" indent="-237127">
              <a:spcBef>
                <a:spcPct val="30000"/>
              </a:spcBef>
              <a:defRPr sz="1200">
                <a:solidFill>
                  <a:schemeClr val="tx1"/>
                </a:solidFill>
                <a:latin typeface="Calibri" panose="020F0502020204030204" pitchFamily="34" charset="0"/>
                <a:ea typeface="MS PGothic" panose="020B0600070205080204" pitchFamily="34" charset="-128"/>
              </a:defRPr>
            </a:lvl3pPr>
            <a:lvl4pPr marL="1659887" indent="-237127">
              <a:spcBef>
                <a:spcPct val="30000"/>
              </a:spcBef>
              <a:defRPr sz="1200">
                <a:solidFill>
                  <a:schemeClr val="tx1"/>
                </a:solidFill>
                <a:latin typeface="Calibri" panose="020F0502020204030204" pitchFamily="34" charset="0"/>
                <a:ea typeface="MS PGothic" panose="020B0600070205080204" pitchFamily="34" charset="-128"/>
              </a:defRPr>
            </a:lvl4pPr>
            <a:lvl5pPr marL="2134141" indent="-237127">
              <a:spcBef>
                <a:spcPct val="30000"/>
              </a:spcBef>
              <a:defRPr sz="1200">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5E48582-C286-4CE3-881A-5DF0C14C4A3B}" type="slidenum">
              <a:rPr lang="en-US" altLang="en-US" smtClean="0"/>
              <a:pPr>
                <a:spcBef>
                  <a:spcPct val="0"/>
                </a:spcBef>
              </a:pPr>
              <a:t>13</a:t>
            </a:fld>
            <a:endParaRPr lang="en-US" altLang="en-US" dirty="0" smtClean="0"/>
          </a:p>
        </p:txBody>
      </p:sp>
    </p:spTree>
    <p:extLst>
      <p:ext uri="{BB962C8B-B14F-4D97-AF65-F5344CB8AC3E}">
        <p14:creationId xmlns:p14="http://schemas.microsoft.com/office/powerpoint/2010/main" val="194472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lvl="0"/>
            <a:endParaRPr lang="en-US" dirty="0">
              <a:ea typeface="MS PGothic" pitchFamily="34" charset="-128"/>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662" indent="-296408">
              <a:spcBef>
                <a:spcPct val="30000"/>
              </a:spcBef>
              <a:defRPr sz="1200">
                <a:solidFill>
                  <a:schemeClr val="tx1"/>
                </a:solidFill>
                <a:latin typeface="Calibri" panose="020F0502020204030204" pitchFamily="34" charset="0"/>
                <a:ea typeface="MS PGothic" panose="020B0600070205080204" pitchFamily="34" charset="-128"/>
              </a:defRPr>
            </a:lvl2pPr>
            <a:lvl3pPr marL="1185634" indent="-237127">
              <a:spcBef>
                <a:spcPct val="30000"/>
              </a:spcBef>
              <a:defRPr sz="1200">
                <a:solidFill>
                  <a:schemeClr val="tx1"/>
                </a:solidFill>
                <a:latin typeface="Calibri" panose="020F0502020204030204" pitchFamily="34" charset="0"/>
                <a:ea typeface="MS PGothic" panose="020B0600070205080204" pitchFamily="34" charset="-128"/>
              </a:defRPr>
            </a:lvl3pPr>
            <a:lvl4pPr marL="1659887" indent="-237127">
              <a:spcBef>
                <a:spcPct val="30000"/>
              </a:spcBef>
              <a:defRPr sz="1200">
                <a:solidFill>
                  <a:schemeClr val="tx1"/>
                </a:solidFill>
                <a:latin typeface="Calibri" panose="020F0502020204030204" pitchFamily="34" charset="0"/>
                <a:ea typeface="MS PGothic" panose="020B0600070205080204" pitchFamily="34" charset="-128"/>
              </a:defRPr>
            </a:lvl4pPr>
            <a:lvl5pPr marL="2134141" indent="-237127">
              <a:spcBef>
                <a:spcPct val="30000"/>
              </a:spcBef>
              <a:defRPr sz="1200">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5E48582-C286-4CE3-881A-5DF0C14C4A3B}" type="slidenum">
              <a:rPr lang="en-US" altLang="en-US" smtClean="0"/>
              <a:pPr>
                <a:spcBef>
                  <a:spcPct val="0"/>
                </a:spcBef>
              </a:pPr>
              <a:t>14</a:t>
            </a:fld>
            <a:endParaRPr lang="en-US" altLang="en-US" dirty="0" smtClean="0"/>
          </a:p>
        </p:txBody>
      </p:sp>
    </p:spTree>
    <p:extLst>
      <p:ext uri="{BB962C8B-B14F-4D97-AF65-F5344CB8AC3E}">
        <p14:creationId xmlns:p14="http://schemas.microsoft.com/office/powerpoint/2010/main" val="1582805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ea typeface="MS PGothic" pitchFamily="34" charset="-128"/>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662" indent="-296408">
              <a:spcBef>
                <a:spcPct val="30000"/>
              </a:spcBef>
              <a:defRPr sz="1200">
                <a:solidFill>
                  <a:schemeClr val="tx1"/>
                </a:solidFill>
                <a:latin typeface="Calibri" panose="020F0502020204030204" pitchFamily="34" charset="0"/>
                <a:ea typeface="MS PGothic" panose="020B0600070205080204" pitchFamily="34" charset="-128"/>
              </a:defRPr>
            </a:lvl2pPr>
            <a:lvl3pPr marL="1185634" indent="-237127">
              <a:spcBef>
                <a:spcPct val="30000"/>
              </a:spcBef>
              <a:defRPr sz="1200">
                <a:solidFill>
                  <a:schemeClr val="tx1"/>
                </a:solidFill>
                <a:latin typeface="Calibri" panose="020F0502020204030204" pitchFamily="34" charset="0"/>
                <a:ea typeface="MS PGothic" panose="020B0600070205080204" pitchFamily="34" charset="-128"/>
              </a:defRPr>
            </a:lvl3pPr>
            <a:lvl4pPr marL="1659887" indent="-237127">
              <a:spcBef>
                <a:spcPct val="30000"/>
              </a:spcBef>
              <a:defRPr sz="1200">
                <a:solidFill>
                  <a:schemeClr val="tx1"/>
                </a:solidFill>
                <a:latin typeface="Calibri" panose="020F0502020204030204" pitchFamily="34" charset="0"/>
                <a:ea typeface="MS PGothic" panose="020B0600070205080204" pitchFamily="34" charset="-128"/>
              </a:defRPr>
            </a:lvl4pPr>
            <a:lvl5pPr marL="2134141" indent="-237127">
              <a:spcBef>
                <a:spcPct val="30000"/>
              </a:spcBef>
              <a:defRPr sz="1200">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5E48582-C286-4CE3-881A-5DF0C14C4A3B}" type="slidenum">
              <a:rPr lang="en-US" altLang="en-US" smtClean="0"/>
              <a:pPr>
                <a:spcBef>
                  <a:spcPct val="0"/>
                </a:spcBef>
              </a:pPr>
              <a:t>15</a:t>
            </a:fld>
            <a:endParaRPr lang="en-US" altLang="en-US" dirty="0" smtClean="0"/>
          </a:p>
        </p:txBody>
      </p:sp>
    </p:spTree>
    <p:extLst>
      <p:ext uri="{BB962C8B-B14F-4D97-AF65-F5344CB8AC3E}">
        <p14:creationId xmlns:p14="http://schemas.microsoft.com/office/powerpoint/2010/main" val="874976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lvl="0"/>
            <a:endParaRPr lang="en-US" dirty="0">
              <a:ea typeface="MS PGothic" pitchFamily="34" charset="-128"/>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662" indent="-296408">
              <a:spcBef>
                <a:spcPct val="30000"/>
              </a:spcBef>
              <a:defRPr sz="1200">
                <a:solidFill>
                  <a:schemeClr val="tx1"/>
                </a:solidFill>
                <a:latin typeface="Calibri" panose="020F0502020204030204" pitchFamily="34" charset="0"/>
                <a:ea typeface="MS PGothic" panose="020B0600070205080204" pitchFamily="34" charset="-128"/>
              </a:defRPr>
            </a:lvl2pPr>
            <a:lvl3pPr marL="1185634" indent="-237127">
              <a:spcBef>
                <a:spcPct val="30000"/>
              </a:spcBef>
              <a:defRPr sz="1200">
                <a:solidFill>
                  <a:schemeClr val="tx1"/>
                </a:solidFill>
                <a:latin typeface="Calibri" panose="020F0502020204030204" pitchFamily="34" charset="0"/>
                <a:ea typeface="MS PGothic" panose="020B0600070205080204" pitchFamily="34" charset="-128"/>
              </a:defRPr>
            </a:lvl3pPr>
            <a:lvl4pPr marL="1659887" indent="-237127">
              <a:spcBef>
                <a:spcPct val="30000"/>
              </a:spcBef>
              <a:defRPr sz="1200">
                <a:solidFill>
                  <a:schemeClr val="tx1"/>
                </a:solidFill>
                <a:latin typeface="Calibri" panose="020F0502020204030204" pitchFamily="34" charset="0"/>
                <a:ea typeface="MS PGothic" panose="020B0600070205080204" pitchFamily="34" charset="-128"/>
              </a:defRPr>
            </a:lvl4pPr>
            <a:lvl5pPr marL="2134141" indent="-237127">
              <a:spcBef>
                <a:spcPct val="30000"/>
              </a:spcBef>
              <a:defRPr sz="1200">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5E48582-C286-4CE3-881A-5DF0C14C4A3B}" type="slidenum">
              <a:rPr lang="en-US" altLang="en-US" smtClean="0"/>
              <a:pPr>
                <a:spcBef>
                  <a:spcPct val="0"/>
                </a:spcBef>
              </a:pPr>
              <a:t>16</a:t>
            </a:fld>
            <a:endParaRPr lang="en-US" altLang="en-US" dirty="0" smtClean="0"/>
          </a:p>
        </p:txBody>
      </p:sp>
    </p:spTree>
    <p:extLst>
      <p:ext uri="{BB962C8B-B14F-4D97-AF65-F5344CB8AC3E}">
        <p14:creationId xmlns:p14="http://schemas.microsoft.com/office/powerpoint/2010/main" val="3088855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48507" eaLnBrk="0" fontAlgn="base" hangingPunct="0">
              <a:spcBef>
                <a:spcPct val="30000"/>
              </a:spcBef>
              <a:spcAft>
                <a:spcPct val="0"/>
              </a:spcAft>
              <a:defRPr/>
            </a:pPr>
            <a:r>
              <a:rPr lang="en-US" dirty="0">
                <a:ea typeface="MS PGothic" pitchFamily="34" charset="-128"/>
              </a:rPr>
              <a:t>If there is a work sheet for this or a process for how an organization comes up with the priorities. Also, can you discuss and share a process with how to ensure that an individual organization’s priorities align with partner organizations.</a:t>
            </a:r>
          </a:p>
          <a:p>
            <a:pPr lvl="0"/>
            <a:endParaRPr lang="en-US" dirty="0">
              <a:ea typeface="MS PGothic" pitchFamily="34" charset="-128"/>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662" indent="-296408">
              <a:spcBef>
                <a:spcPct val="30000"/>
              </a:spcBef>
              <a:defRPr sz="1200">
                <a:solidFill>
                  <a:schemeClr val="tx1"/>
                </a:solidFill>
                <a:latin typeface="Calibri" panose="020F0502020204030204" pitchFamily="34" charset="0"/>
                <a:ea typeface="MS PGothic" panose="020B0600070205080204" pitchFamily="34" charset="-128"/>
              </a:defRPr>
            </a:lvl2pPr>
            <a:lvl3pPr marL="1185634" indent="-237127">
              <a:spcBef>
                <a:spcPct val="30000"/>
              </a:spcBef>
              <a:defRPr sz="1200">
                <a:solidFill>
                  <a:schemeClr val="tx1"/>
                </a:solidFill>
                <a:latin typeface="Calibri" panose="020F0502020204030204" pitchFamily="34" charset="0"/>
                <a:ea typeface="MS PGothic" panose="020B0600070205080204" pitchFamily="34" charset="-128"/>
              </a:defRPr>
            </a:lvl3pPr>
            <a:lvl4pPr marL="1659887" indent="-237127">
              <a:spcBef>
                <a:spcPct val="30000"/>
              </a:spcBef>
              <a:defRPr sz="1200">
                <a:solidFill>
                  <a:schemeClr val="tx1"/>
                </a:solidFill>
                <a:latin typeface="Calibri" panose="020F0502020204030204" pitchFamily="34" charset="0"/>
                <a:ea typeface="MS PGothic" panose="020B0600070205080204" pitchFamily="34" charset="-128"/>
              </a:defRPr>
            </a:lvl4pPr>
            <a:lvl5pPr marL="2134141" indent="-237127">
              <a:spcBef>
                <a:spcPct val="30000"/>
              </a:spcBef>
              <a:defRPr sz="1200">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5E48582-C286-4CE3-881A-5DF0C14C4A3B}" type="slidenum">
              <a:rPr lang="en-US" altLang="en-US" smtClean="0"/>
              <a:pPr>
                <a:spcBef>
                  <a:spcPct val="0"/>
                </a:spcBef>
              </a:pPr>
              <a:t>17</a:t>
            </a:fld>
            <a:endParaRPr lang="en-US" altLang="en-US" dirty="0" smtClean="0"/>
          </a:p>
        </p:txBody>
      </p:sp>
    </p:spTree>
    <p:extLst>
      <p:ext uri="{BB962C8B-B14F-4D97-AF65-F5344CB8AC3E}">
        <p14:creationId xmlns:p14="http://schemas.microsoft.com/office/powerpoint/2010/main" val="1192490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lvl="0"/>
            <a:endParaRPr lang="en-US" dirty="0">
              <a:ea typeface="MS PGothic" pitchFamily="34" charset="-128"/>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662" indent="-296408">
              <a:spcBef>
                <a:spcPct val="30000"/>
              </a:spcBef>
              <a:defRPr sz="1200">
                <a:solidFill>
                  <a:schemeClr val="tx1"/>
                </a:solidFill>
                <a:latin typeface="Calibri" panose="020F0502020204030204" pitchFamily="34" charset="0"/>
                <a:ea typeface="MS PGothic" panose="020B0600070205080204" pitchFamily="34" charset="-128"/>
              </a:defRPr>
            </a:lvl2pPr>
            <a:lvl3pPr marL="1185634" indent="-237127">
              <a:spcBef>
                <a:spcPct val="30000"/>
              </a:spcBef>
              <a:defRPr sz="1200">
                <a:solidFill>
                  <a:schemeClr val="tx1"/>
                </a:solidFill>
                <a:latin typeface="Calibri" panose="020F0502020204030204" pitchFamily="34" charset="0"/>
                <a:ea typeface="MS PGothic" panose="020B0600070205080204" pitchFamily="34" charset="-128"/>
              </a:defRPr>
            </a:lvl3pPr>
            <a:lvl4pPr marL="1659887" indent="-237127">
              <a:spcBef>
                <a:spcPct val="30000"/>
              </a:spcBef>
              <a:defRPr sz="1200">
                <a:solidFill>
                  <a:schemeClr val="tx1"/>
                </a:solidFill>
                <a:latin typeface="Calibri" panose="020F0502020204030204" pitchFamily="34" charset="0"/>
                <a:ea typeface="MS PGothic" panose="020B0600070205080204" pitchFamily="34" charset="-128"/>
              </a:defRPr>
            </a:lvl4pPr>
            <a:lvl5pPr marL="2134141" indent="-237127">
              <a:spcBef>
                <a:spcPct val="30000"/>
              </a:spcBef>
              <a:defRPr sz="1200">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5E48582-C286-4CE3-881A-5DF0C14C4A3B}" type="slidenum">
              <a:rPr lang="en-US" altLang="en-US" smtClean="0"/>
              <a:pPr>
                <a:spcBef>
                  <a:spcPct val="0"/>
                </a:spcBef>
              </a:pPr>
              <a:t>18</a:t>
            </a:fld>
            <a:endParaRPr lang="en-US" altLang="en-US" dirty="0" smtClean="0"/>
          </a:p>
        </p:txBody>
      </p:sp>
    </p:spTree>
    <p:extLst>
      <p:ext uri="{BB962C8B-B14F-4D97-AF65-F5344CB8AC3E}">
        <p14:creationId xmlns:p14="http://schemas.microsoft.com/office/powerpoint/2010/main" val="373352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lvl="0"/>
            <a:endParaRPr lang="en-US" dirty="0">
              <a:ea typeface="MS PGothic" pitchFamily="34" charset="-128"/>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662" indent="-296408">
              <a:spcBef>
                <a:spcPct val="30000"/>
              </a:spcBef>
              <a:defRPr sz="1200">
                <a:solidFill>
                  <a:schemeClr val="tx1"/>
                </a:solidFill>
                <a:latin typeface="Calibri" panose="020F0502020204030204" pitchFamily="34" charset="0"/>
                <a:ea typeface="MS PGothic" panose="020B0600070205080204" pitchFamily="34" charset="-128"/>
              </a:defRPr>
            </a:lvl2pPr>
            <a:lvl3pPr marL="1185634" indent="-237127">
              <a:spcBef>
                <a:spcPct val="30000"/>
              </a:spcBef>
              <a:defRPr sz="1200">
                <a:solidFill>
                  <a:schemeClr val="tx1"/>
                </a:solidFill>
                <a:latin typeface="Calibri" panose="020F0502020204030204" pitchFamily="34" charset="0"/>
                <a:ea typeface="MS PGothic" panose="020B0600070205080204" pitchFamily="34" charset="-128"/>
              </a:defRPr>
            </a:lvl3pPr>
            <a:lvl4pPr marL="1659887" indent="-237127">
              <a:spcBef>
                <a:spcPct val="30000"/>
              </a:spcBef>
              <a:defRPr sz="1200">
                <a:solidFill>
                  <a:schemeClr val="tx1"/>
                </a:solidFill>
                <a:latin typeface="Calibri" panose="020F0502020204030204" pitchFamily="34" charset="0"/>
                <a:ea typeface="MS PGothic" panose="020B0600070205080204" pitchFamily="34" charset="-128"/>
              </a:defRPr>
            </a:lvl4pPr>
            <a:lvl5pPr marL="2134141" indent="-237127">
              <a:spcBef>
                <a:spcPct val="30000"/>
              </a:spcBef>
              <a:defRPr sz="1200">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5E48582-C286-4CE3-881A-5DF0C14C4A3B}" type="slidenum">
              <a:rPr lang="en-US" altLang="en-US" smtClean="0"/>
              <a:pPr>
                <a:spcBef>
                  <a:spcPct val="0"/>
                </a:spcBef>
              </a:pPr>
              <a:t>19</a:t>
            </a:fld>
            <a:endParaRPr lang="en-US" altLang="en-US" dirty="0" smtClean="0"/>
          </a:p>
        </p:txBody>
      </p:sp>
    </p:spTree>
    <p:extLst>
      <p:ext uri="{BB962C8B-B14F-4D97-AF65-F5344CB8AC3E}">
        <p14:creationId xmlns:p14="http://schemas.microsoft.com/office/powerpoint/2010/main" val="772210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lvl="0"/>
            <a:endParaRPr lang="en-US" dirty="0">
              <a:ea typeface="MS PGothic" pitchFamily="34" charset="-128"/>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662" indent="-296408">
              <a:spcBef>
                <a:spcPct val="30000"/>
              </a:spcBef>
              <a:defRPr sz="1200">
                <a:solidFill>
                  <a:schemeClr val="tx1"/>
                </a:solidFill>
                <a:latin typeface="Calibri" panose="020F0502020204030204" pitchFamily="34" charset="0"/>
                <a:ea typeface="MS PGothic" panose="020B0600070205080204" pitchFamily="34" charset="-128"/>
              </a:defRPr>
            </a:lvl2pPr>
            <a:lvl3pPr marL="1185634" indent="-237127">
              <a:spcBef>
                <a:spcPct val="30000"/>
              </a:spcBef>
              <a:defRPr sz="1200">
                <a:solidFill>
                  <a:schemeClr val="tx1"/>
                </a:solidFill>
                <a:latin typeface="Calibri" panose="020F0502020204030204" pitchFamily="34" charset="0"/>
                <a:ea typeface="MS PGothic" panose="020B0600070205080204" pitchFamily="34" charset="-128"/>
              </a:defRPr>
            </a:lvl3pPr>
            <a:lvl4pPr marL="1659887" indent="-237127">
              <a:spcBef>
                <a:spcPct val="30000"/>
              </a:spcBef>
              <a:defRPr sz="1200">
                <a:solidFill>
                  <a:schemeClr val="tx1"/>
                </a:solidFill>
                <a:latin typeface="Calibri" panose="020F0502020204030204" pitchFamily="34" charset="0"/>
                <a:ea typeface="MS PGothic" panose="020B0600070205080204" pitchFamily="34" charset="-128"/>
              </a:defRPr>
            </a:lvl4pPr>
            <a:lvl5pPr marL="2134141" indent="-237127">
              <a:spcBef>
                <a:spcPct val="30000"/>
              </a:spcBef>
              <a:defRPr sz="1200">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5E48582-C286-4CE3-881A-5DF0C14C4A3B}" type="slidenum">
              <a:rPr lang="en-US" altLang="en-US" smtClean="0"/>
              <a:pPr>
                <a:spcBef>
                  <a:spcPct val="0"/>
                </a:spcBef>
              </a:pPr>
              <a:t>20</a:t>
            </a:fld>
            <a:endParaRPr lang="en-US" altLang="en-US" dirty="0" smtClean="0"/>
          </a:p>
        </p:txBody>
      </p:sp>
    </p:spTree>
    <p:extLst>
      <p:ext uri="{BB962C8B-B14F-4D97-AF65-F5344CB8AC3E}">
        <p14:creationId xmlns:p14="http://schemas.microsoft.com/office/powerpoint/2010/main" val="841099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lvl="0"/>
            <a:endParaRPr lang="en-US" dirty="0">
              <a:ea typeface="MS PGothic" pitchFamily="34" charset="-128"/>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662" indent="-296408">
              <a:spcBef>
                <a:spcPct val="30000"/>
              </a:spcBef>
              <a:defRPr sz="1200">
                <a:solidFill>
                  <a:schemeClr val="tx1"/>
                </a:solidFill>
                <a:latin typeface="Calibri" panose="020F0502020204030204" pitchFamily="34" charset="0"/>
                <a:ea typeface="MS PGothic" panose="020B0600070205080204" pitchFamily="34" charset="-128"/>
              </a:defRPr>
            </a:lvl2pPr>
            <a:lvl3pPr marL="1185634" indent="-237127">
              <a:spcBef>
                <a:spcPct val="30000"/>
              </a:spcBef>
              <a:defRPr sz="1200">
                <a:solidFill>
                  <a:schemeClr val="tx1"/>
                </a:solidFill>
                <a:latin typeface="Calibri" panose="020F0502020204030204" pitchFamily="34" charset="0"/>
                <a:ea typeface="MS PGothic" panose="020B0600070205080204" pitchFamily="34" charset="-128"/>
              </a:defRPr>
            </a:lvl3pPr>
            <a:lvl4pPr marL="1659887" indent="-237127">
              <a:spcBef>
                <a:spcPct val="30000"/>
              </a:spcBef>
              <a:defRPr sz="1200">
                <a:solidFill>
                  <a:schemeClr val="tx1"/>
                </a:solidFill>
                <a:latin typeface="Calibri" panose="020F0502020204030204" pitchFamily="34" charset="0"/>
                <a:ea typeface="MS PGothic" panose="020B0600070205080204" pitchFamily="34" charset="-128"/>
              </a:defRPr>
            </a:lvl4pPr>
            <a:lvl5pPr marL="2134141" indent="-237127">
              <a:spcBef>
                <a:spcPct val="30000"/>
              </a:spcBef>
              <a:defRPr sz="1200">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5E48582-C286-4CE3-881A-5DF0C14C4A3B}" type="slidenum">
              <a:rPr lang="en-US" altLang="en-US" smtClean="0"/>
              <a:pPr>
                <a:spcBef>
                  <a:spcPct val="0"/>
                </a:spcBef>
              </a:pPr>
              <a:t>21</a:t>
            </a:fld>
            <a:endParaRPr lang="en-US" altLang="en-US" dirty="0" smtClean="0"/>
          </a:p>
        </p:txBody>
      </p:sp>
    </p:spTree>
    <p:extLst>
      <p:ext uri="{BB962C8B-B14F-4D97-AF65-F5344CB8AC3E}">
        <p14:creationId xmlns:p14="http://schemas.microsoft.com/office/powerpoint/2010/main" val="525162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NAME: Raquel</a:t>
            </a:r>
          </a:p>
          <a:p>
            <a:r>
              <a:rPr lang="en-US" dirty="0"/>
              <a:t>NOTE: NA</a:t>
            </a:r>
            <a:br>
              <a:rPr lang="en-US" dirty="0"/>
            </a:br>
            <a:r>
              <a:rPr lang="en-US" dirty="0"/>
              <a:t>SCRIPT: CAN Forums</a:t>
            </a:r>
            <a:r>
              <a:rPr lang="en-US" baseline="0" dirty="0"/>
              <a:t> were created to strengthen a network of change agents. </a:t>
            </a:r>
          </a:p>
          <a:p>
            <a:r>
              <a:rPr lang="en-US" baseline="0" dirty="0" err="1"/>
              <a:t>Vitalyst’s</a:t>
            </a:r>
            <a:r>
              <a:rPr lang="en-US" baseline="0" dirty="0"/>
              <a:t> goal is for you to leave today’s session knowing other people, knowing that you are not alone, and with some practical skills and resources to build a stronger more effective organization. </a:t>
            </a:r>
          </a:p>
          <a:p>
            <a:r>
              <a:rPr lang="en-US" baseline="0" dirty="0"/>
              <a:t>This starts with self , like a drop in the water, and has the possibility of becoming a wave of transformation.</a:t>
            </a:r>
          </a:p>
        </p:txBody>
      </p:sp>
      <p:sp>
        <p:nvSpPr>
          <p:cNvPr id="4" name="Slide Number Placeholder 3"/>
          <p:cNvSpPr>
            <a:spLocks noGrp="1"/>
          </p:cNvSpPr>
          <p:nvPr>
            <p:ph type="sldNum" sz="quarter" idx="10"/>
          </p:nvPr>
        </p:nvSpPr>
        <p:spPr/>
        <p:txBody>
          <a:bodyPr/>
          <a:lstStyle/>
          <a:p>
            <a:fld id="{7BF5A3A1-1457-4ECC-A8F6-F93CD7C19304}" type="slidenum">
              <a:rPr lang="en-US" smtClean="0"/>
              <a:t>3</a:t>
            </a:fld>
            <a:endParaRPr lang="en-US" dirty="0"/>
          </a:p>
        </p:txBody>
      </p:sp>
      <p:sp>
        <p:nvSpPr>
          <p:cNvPr id="5" name="Date Placeholder 4"/>
          <p:cNvSpPr>
            <a:spLocks noGrp="1"/>
          </p:cNvSpPr>
          <p:nvPr>
            <p:ph type="dt" idx="11"/>
          </p:nvPr>
        </p:nvSpPr>
        <p:spPr/>
        <p:txBody>
          <a:bodyPr/>
          <a:lstStyle/>
          <a:p>
            <a:fld id="{10254C0B-B4EC-435F-858B-41F2654C3AA7}" type="datetime1">
              <a:rPr lang="en-US" smtClean="0"/>
              <a:t>8/5/2019</a:t>
            </a:fld>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753764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lvl="0"/>
            <a:endParaRPr lang="en-US" dirty="0">
              <a:ea typeface="MS PGothic" pitchFamily="34" charset="-128"/>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662" indent="-296408">
              <a:spcBef>
                <a:spcPct val="30000"/>
              </a:spcBef>
              <a:defRPr sz="1200">
                <a:solidFill>
                  <a:schemeClr val="tx1"/>
                </a:solidFill>
                <a:latin typeface="Calibri" panose="020F0502020204030204" pitchFamily="34" charset="0"/>
                <a:ea typeface="MS PGothic" panose="020B0600070205080204" pitchFamily="34" charset="-128"/>
              </a:defRPr>
            </a:lvl2pPr>
            <a:lvl3pPr marL="1185634" indent="-237127">
              <a:spcBef>
                <a:spcPct val="30000"/>
              </a:spcBef>
              <a:defRPr sz="1200">
                <a:solidFill>
                  <a:schemeClr val="tx1"/>
                </a:solidFill>
                <a:latin typeface="Calibri" panose="020F0502020204030204" pitchFamily="34" charset="0"/>
                <a:ea typeface="MS PGothic" panose="020B0600070205080204" pitchFamily="34" charset="-128"/>
              </a:defRPr>
            </a:lvl3pPr>
            <a:lvl4pPr marL="1659887" indent="-237127">
              <a:spcBef>
                <a:spcPct val="30000"/>
              </a:spcBef>
              <a:defRPr sz="1200">
                <a:solidFill>
                  <a:schemeClr val="tx1"/>
                </a:solidFill>
                <a:latin typeface="Calibri" panose="020F0502020204030204" pitchFamily="34" charset="0"/>
                <a:ea typeface="MS PGothic" panose="020B0600070205080204" pitchFamily="34" charset="-128"/>
              </a:defRPr>
            </a:lvl4pPr>
            <a:lvl5pPr marL="2134141" indent="-237127">
              <a:spcBef>
                <a:spcPct val="30000"/>
              </a:spcBef>
              <a:defRPr sz="1200">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5E48582-C286-4CE3-881A-5DF0C14C4A3B}" type="slidenum">
              <a:rPr lang="en-US" altLang="en-US" smtClean="0"/>
              <a:pPr>
                <a:spcBef>
                  <a:spcPct val="0"/>
                </a:spcBef>
              </a:pPr>
              <a:t>22</a:t>
            </a:fld>
            <a:endParaRPr lang="en-US" altLang="en-US" dirty="0" smtClean="0"/>
          </a:p>
        </p:txBody>
      </p:sp>
    </p:spTree>
    <p:extLst>
      <p:ext uri="{BB962C8B-B14F-4D97-AF65-F5344CB8AC3E}">
        <p14:creationId xmlns:p14="http://schemas.microsoft.com/office/powerpoint/2010/main" val="298232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ea typeface="MS PGothic" pitchFamily="34" charset="-128"/>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662" indent="-296408">
              <a:spcBef>
                <a:spcPct val="30000"/>
              </a:spcBef>
              <a:defRPr sz="1200">
                <a:solidFill>
                  <a:schemeClr val="tx1"/>
                </a:solidFill>
                <a:latin typeface="Calibri" panose="020F0502020204030204" pitchFamily="34" charset="0"/>
                <a:ea typeface="MS PGothic" panose="020B0600070205080204" pitchFamily="34" charset="-128"/>
              </a:defRPr>
            </a:lvl2pPr>
            <a:lvl3pPr marL="1185634" indent="-237127">
              <a:spcBef>
                <a:spcPct val="30000"/>
              </a:spcBef>
              <a:defRPr sz="1200">
                <a:solidFill>
                  <a:schemeClr val="tx1"/>
                </a:solidFill>
                <a:latin typeface="Calibri" panose="020F0502020204030204" pitchFamily="34" charset="0"/>
                <a:ea typeface="MS PGothic" panose="020B0600070205080204" pitchFamily="34" charset="-128"/>
              </a:defRPr>
            </a:lvl3pPr>
            <a:lvl4pPr marL="1659887" indent="-237127">
              <a:spcBef>
                <a:spcPct val="30000"/>
              </a:spcBef>
              <a:defRPr sz="1200">
                <a:solidFill>
                  <a:schemeClr val="tx1"/>
                </a:solidFill>
                <a:latin typeface="Calibri" panose="020F0502020204030204" pitchFamily="34" charset="0"/>
                <a:ea typeface="MS PGothic" panose="020B0600070205080204" pitchFamily="34" charset="-128"/>
              </a:defRPr>
            </a:lvl4pPr>
            <a:lvl5pPr marL="2134141" indent="-237127">
              <a:spcBef>
                <a:spcPct val="30000"/>
              </a:spcBef>
              <a:defRPr sz="1200">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5E48582-C286-4CE3-881A-5DF0C14C4A3B}" type="slidenum">
              <a:rPr lang="en-US" altLang="en-US" smtClean="0"/>
              <a:pPr>
                <a:spcBef>
                  <a:spcPct val="0"/>
                </a:spcBef>
              </a:pPr>
              <a:t>23</a:t>
            </a:fld>
            <a:endParaRPr lang="en-US" altLang="en-US" dirty="0" smtClean="0"/>
          </a:p>
        </p:txBody>
      </p:sp>
    </p:spTree>
    <p:extLst>
      <p:ext uri="{BB962C8B-B14F-4D97-AF65-F5344CB8AC3E}">
        <p14:creationId xmlns:p14="http://schemas.microsoft.com/office/powerpoint/2010/main" val="4419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ea typeface="MS PGothic" pitchFamily="34" charset="-128"/>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662" indent="-296408">
              <a:spcBef>
                <a:spcPct val="30000"/>
              </a:spcBef>
              <a:defRPr sz="1200">
                <a:solidFill>
                  <a:schemeClr val="tx1"/>
                </a:solidFill>
                <a:latin typeface="Calibri" panose="020F0502020204030204" pitchFamily="34" charset="0"/>
                <a:ea typeface="MS PGothic" panose="020B0600070205080204" pitchFamily="34" charset="-128"/>
              </a:defRPr>
            </a:lvl2pPr>
            <a:lvl3pPr marL="1185634" indent="-237127">
              <a:spcBef>
                <a:spcPct val="30000"/>
              </a:spcBef>
              <a:defRPr sz="1200">
                <a:solidFill>
                  <a:schemeClr val="tx1"/>
                </a:solidFill>
                <a:latin typeface="Calibri" panose="020F0502020204030204" pitchFamily="34" charset="0"/>
                <a:ea typeface="MS PGothic" panose="020B0600070205080204" pitchFamily="34" charset="-128"/>
              </a:defRPr>
            </a:lvl3pPr>
            <a:lvl4pPr marL="1659887" indent="-237127">
              <a:spcBef>
                <a:spcPct val="30000"/>
              </a:spcBef>
              <a:defRPr sz="1200">
                <a:solidFill>
                  <a:schemeClr val="tx1"/>
                </a:solidFill>
                <a:latin typeface="Calibri" panose="020F0502020204030204" pitchFamily="34" charset="0"/>
                <a:ea typeface="MS PGothic" panose="020B0600070205080204" pitchFamily="34" charset="-128"/>
              </a:defRPr>
            </a:lvl4pPr>
            <a:lvl5pPr marL="2134141" indent="-237127">
              <a:spcBef>
                <a:spcPct val="30000"/>
              </a:spcBef>
              <a:defRPr sz="1200">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5E48582-C286-4CE3-881A-5DF0C14C4A3B}" type="slidenum">
              <a:rPr lang="en-US" altLang="en-US" smtClean="0"/>
              <a:pPr>
                <a:spcBef>
                  <a:spcPct val="0"/>
                </a:spcBef>
              </a:pPr>
              <a:t>24</a:t>
            </a:fld>
            <a:endParaRPr lang="en-US" altLang="en-US" dirty="0" smtClean="0"/>
          </a:p>
        </p:txBody>
      </p:sp>
    </p:spTree>
    <p:extLst>
      <p:ext uri="{BB962C8B-B14F-4D97-AF65-F5344CB8AC3E}">
        <p14:creationId xmlns:p14="http://schemas.microsoft.com/office/powerpoint/2010/main" val="421237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lvl="0"/>
            <a:endParaRPr lang="en-US" dirty="0">
              <a:ea typeface="MS PGothic" pitchFamily="34" charset="-128"/>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662" indent="-296408">
              <a:spcBef>
                <a:spcPct val="30000"/>
              </a:spcBef>
              <a:defRPr sz="1200">
                <a:solidFill>
                  <a:schemeClr val="tx1"/>
                </a:solidFill>
                <a:latin typeface="Calibri" panose="020F0502020204030204" pitchFamily="34" charset="0"/>
                <a:ea typeface="MS PGothic" panose="020B0600070205080204" pitchFamily="34" charset="-128"/>
              </a:defRPr>
            </a:lvl2pPr>
            <a:lvl3pPr marL="1185634" indent="-237127">
              <a:spcBef>
                <a:spcPct val="30000"/>
              </a:spcBef>
              <a:defRPr sz="1200">
                <a:solidFill>
                  <a:schemeClr val="tx1"/>
                </a:solidFill>
                <a:latin typeface="Calibri" panose="020F0502020204030204" pitchFamily="34" charset="0"/>
                <a:ea typeface="MS PGothic" panose="020B0600070205080204" pitchFamily="34" charset="-128"/>
              </a:defRPr>
            </a:lvl3pPr>
            <a:lvl4pPr marL="1659887" indent="-237127">
              <a:spcBef>
                <a:spcPct val="30000"/>
              </a:spcBef>
              <a:defRPr sz="1200">
                <a:solidFill>
                  <a:schemeClr val="tx1"/>
                </a:solidFill>
                <a:latin typeface="Calibri" panose="020F0502020204030204" pitchFamily="34" charset="0"/>
                <a:ea typeface="MS PGothic" panose="020B0600070205080204" pitchFamily="34" charset="-128"/>
              </a:defRPr>
            </a:lvl4pPr>
            <a:lvl5pPr marL="2134141" indent="-237127">
              <a:spcBef>
                <a:spcPct val="30000"/>
              </a:spcBef>
              <a:defRPr sz="1200">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5E48582-C286-4CE3-881A-5DF0C14C4A3B}" type="slidenum">
              <a:rPr lang="en-US" altLang="en-US" smtClean="0"/>
              <a:pPr>
                <a:spcBef>
                  <a:spcPct val="0"/>
                </a:spcBef>
              </a:pPr>
              <a:t>25</a:t>
            </a:fld>
            <a:endParaRPr lang="en-US" altLang="en-US" dirty="0" smtClean="0"/>
          </a:p>
        </p:txBody>
      </p:sp>
    </p:spTree>
    <p:extLst>
      <p:ext uri="{BB962C8B-B14F-4D97-AF65-F5344CB8AC3E}">
        <p14:creationId xmlns:p14="http://schemas.microsoft.com/office/powerpoint/2010/main" val="1003696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ea typeface="MS PGothic" pitchFamily="34" charset="-128"/>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662" indent="-296408">
              <a:spcBef>
                <a:spcPct val="30000"/>
              </a:spcBef>
              <a:defRPr sz="1200">
                <a:solidFill>
                  <a:schemeClr val="tx1"/>
                </a:solidFill>
                <a:latin typeface="Calibri" panose="020F0502020204030204" pitchFamily="34" charset="0"/>
                <a:ea typeface="MS PGothic" panose="020B0600070205080204" pitchFamily="34" charset="-128"/>
              </a:defRPr>
            </a:lvl2pPr>
            <a:lvl3pPr marL="1185634" indent="-237127">
              <a:spcBef>
                <a:spcPct val="30000"/>
              </a:spcBef>
              <a:defRPr sz="1200">
                <a:solidFill>
                  <a:schemeClr val="tx1"/>
                </a:solidFill>
                <a:latin typeface="Calibri" panose="020F0502020204030204" pitchFamily="34" charset="0"/>
                <a:ea typeface="MS PGothic" panose="020B0600070205080204" pitchFamily="34" charset="-128"/>
              </a:defRPr>
            </a:lvl3pPr>
            <a:lvl4pPr marL="1659887" indent="-237127">
              <a:spcBef>
                <a:spcPct val="30000"/>
              </a:spcBef>
              <a:defRPr sz="1200">
                <a:solidFill>
                  <a:schemeClr val="tx1"/>
                </a:solidFill>
                <a:latin typeface="Calibri" panose="020F0502020204030204" pitchFamily="34" charset="0"/>
                <a:ea typeface="MS PGothic" panose="020B0600070205080204" pitchFamily="34" charset="-128"/>
              </a:defRPr>
            </a:lvl4pPr>
            <a:lvl5pPr marL="2134141" indent="-237127">
              <a:spcBef>
                <a:spcPct val="30000"/>
              </a:spcBef>
              <a:defRPr sz="1200">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5E48582-C286-4CE3-881A-5DF0C14C4A3B}" type="slidenum">
              <a:rPr lang="en-US" altLang="en-US" smtClean="0"/>
              <a:pPr>
                <a:spcBef>
                  <a:spcPct val="0"/>
                </a:spcBef>
              </a:pPr>
              <a:t>26</a:t>
            </a:fld>
            <a:endParaRPr lang="en-US" altLang="en-US" dirty="0" smtClean="0"/>
          </a:p>
        </p:txBody>
      </p:sp>
    </p:spTree>
    <p:extLst>
      <p:ext uri="{BB962C8B-B14F-4D97-AF65-F5344CB8AC3E}">
        <p14:creationId xmlns:p14="http://schemas.microsoft.com/office/powerpoint/2010/main" val="17231757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ea typeface="MS PGothic" pitchFamily="34" charset="-128"/>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662" indent="-296408">
              <a:spcBef>
                <a:spcPct val="30000"/>
              </a:spcBef>
              <a:defRPr sz="1200">
                <a:solidFill>
                  <a:schemeClr val="tx1"/>
                </a:solidFill>
                <a:latin typeface="Calibri" panose="020F0502020204030204" pitchFamily="34" charset="0"/>
                <a:ea typeface="MS PGothic" panose="020B0600070205080204" pitchFamily="34" charset="-128"/>
              </a:defRPr>
            </a:lvl2pPr>
            <a:lvl3pPr marL="1185634" indent="-237127">
              <a:spcBef>
                <a:spcPct val="30000"/>
              </a:spcBef>
              <a:defRPr sz="1200">
                <a:solidFill>
                  <a:schemeClr val="tx1"/>
                </a:solidFill>
                <a:latin typeface="Calibri" panose="020F0502020204030204" pitchFamily="34" charset="0"/>
                <a:ea typeface="MS PGothic" panose="020B0600070205080204" pitchFamily="34" charset="-128"/>
              </a:defRPr>
            </a:lvl3pPr>
            <a:lvl4pPr marL="1659887" indent="-237127">
              <a:spcBef>
                <a:spcPct val="30000"/>
              </a:spcBef>
              <a:defRPr sz="1200">
                <a:solidFill>
                  <a:schemeClr val="tx1"/>
                </a:solidFill>
                <a:latin typeface="Calibri" panose="020F0502020204030204" pitchFamily="34" charset="0"/>
                <a:ea typeface="MS PGothic" panose="020B0600070205080204" pitchFamily="34" charset="-128"/>
              </a:defRPr>
            </a:lvl4pPr>
            <a:lvl5pPr marL="2134141" indent="-237127">
              <a:spcBef>
                <a:spcPct val="30000"/>
              </a:spcBef>
              <a:defRPr sz="1200">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5E48582-C286-4CE3-881A-5DF0C14C4A3B}" type="slidenum">
              <a:rPr lang="en-US" altLang="en-US" smtClean="0"/>
              <a:pPr>
                <a:spcBef>
                  <a:spcPct val="0"/>
                </a:spcBef>
              </a:pPr>
              <a:t>27</a:t>
            </a:fld>
            <a:endParaRPr lang="en-US" altLang="en-US" dirty="0" smtClean="0"/>
          </a:p>
        </p:txBody>
      </p:sp>
    </p:spTree>
    <p:extLst>
      <p:ext uri="{BB962C8B-B14F-4D97-AF65-F5344CB8AC3E}">
        <p14:creationId xmlns:p14="http://schemas.microsoft.com/office/powerpoint/2010/main" val="11205803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ea typeface="MS PGothic" pitchFamily="34" charset="-128"/>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662" indent="-296408">
              <a:spcBef>
                <a:spcPct val="30000"/>
              </a:spcBef>
              <a:defRPr sz="1200">
                <a:solidFill>
                  <a:schemeClr val="tx1"/>
                </a:solidFill>
                <a:latin typeface="Calibri" panose="020F0502020204030204" pitchFamily="34" charset="0"/>
                <a:ea typeface="MS PGothic" panose="020B0600070205080204" pitchFamily="34" charset="-128"/>
              </a:defRPr>
            </a:lvl2pPr>
            <a:lvl3pPr marL="1185634" indent="-237127">
              <a:spcBef>
                <a:spcPct val="30000"/>
              </a:spcBef>
              <a:defRPr sz="1200">
                <a:solidFill>
                  <a:schemeClr val="tx1"/>
                </a:solidFill>
                <a:latin typeface="Calibri" panose="020F0502020204030204" pitchFamily="34" charset="0"/>
                <a:ea typeface="MS PGothic" panose="020B0600070205080204" pitchFamily="34" charset="-128"/>
              </a:defRPr>
            </a:lvl3pPr>
            <a:lvl4pPr marL="1659887" indent="-237127">
              <a:spcBef>
                <a:spcPct val="30000"/>
              </a:spcBef>
              <a:defRPr sz="1200">
                <a:solidFill>
                  <a:schemeClr val="tx1"/>
                </a:solidFill>
                <a:latin typeface="Calibri" panose="020F0502020204030204" pitchFamily="34" charset="0"/>
                <a:ea typeface="MS PGothic" panose="020B0600070205080204" pitchFamily="34" charset="-128"/>
              </a:defRPr>
            </a:lvl4pPr>
            <a:lvl5pPr marL="2134141" indent="-237127">
              <a:spcBef>
                <a:spcPct val="30000"/>
              </a:spcBef>
              <a:defRPr sz="1200">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5E48582-C286-4CE3-881A-5DF0C14C4A3B}" type="slidenum">
              <a:rPr lang="en-US" altLang="en-US" smtClean="0"/>
              <a:pPr>
                <a:spcBef>
                  <a:spcPct val="0"/>
                </a:spcBef>
              </a:pPr>
              <a:t>28</a:t>
            </a:fld>
            <a:endParaRPr lang="en-US" altLang="en-US" dirty="0" smtClean="0"/>
          </a:p>
        </p:txBody>
      </p:sp>
    </p:spTree>
    <p:extLst>
      <p:ext uri="{BB962C8B-B14F-4D97-AF65-F5344CB8AC3E}">
        <p14:creationId xmlns:p14="http://schemas.microsoft.com/office/powerpoint/2010/main" val="5438777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lvl="0"/>
            <a:endParaRPr lang="en-US" dirty="0">
              <a:ea typeface="MS PGothic" pitchFamily="34" charset="-128"/>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662" indent="-296408">
              <a:spcBef>
                <a:spcPct val="30000"/>
              </a:spcBef>
              <a:defRPr sz="1200">
                <a:solidFill>
                  <a:schemeClr val="tx1"/>
                </a:solidFill>
                <a:latin typeface="Calibri" panose="020F0502020204030204" pitchFamily="34" charset="0"/>
                <a:ea typeface="MS PGothic" panose="020B0600070205080204" pitchFamily="34" charset="-128"/>
              </a:defRPr>
            </a:lvl2pPr>
            <a:lvl3pPr marL="1185634" indent="-237127">
              <a:spcBef>
                <a:spcPct val="30000"/>
              </a:spcBef>
              <a:defRPr sz="1200">
                <a:solidFill>
                  <a:schemeClr val="tx1"/>
                </a:solidFill>
                <a:latin typeface="Calibri" panose="020F0502020204030204" pitchFamily="34" charset="0"/>
                <a:ea typeface="MS PGothic" panose="020B0600070205080204" pitchFamily="34" charset="-128"/>
              </a:defRPr>
            </a:lvl3pPr>
            <a:lvl4pPr marL="1659887" indent="-237127">
              <a:spcBef>
                <a:spcPct val="30000"/>
              </a:spcBef>
              <a:defRPr sz="1200">
                <a:solidFill>
                  <a:schemeClr val="tx1"/>
                </a:solidFill>
                <a:latin typeface="Calibri" panose="020F0502020204030204" pitchFamily="34" charset="0"/>
                <a:ea typeface="MS PGothic" panose="020B0600070205080204" pitchFamily="34" charset="-128"/>
              </a:defRPr>
            </a:lvl4pPr>
            <a:lvl5pPr marL="2134141" indent="-237127">
              <a:spcBef>
                <a:spcPct val="30000"/>
              </a:spcBef>
              <a:defRPr sz="1200">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5E48582-C286-4CE3-881A-5DF0C14C4A3B}" type="slidenum">
              <a:rPr lang="en-US" altLang="en-US" smtClean="0"/>
              <a:pPr>
                <a:spcBef>
                  <a:spcPct val="0"/>
                </a:spcBef>
              </a:pPr>
              <a:t>29</a:t>
            </a:fld>
            <a:endParaRPr lang="en-US" altLang="en-US" dirty="0" smtClean="0"/>
          </a:p>
        </p:txBody>
      </p:sp>
    </p:spTree>
    <p:extLst>
      <p:ext uri="{BB962C8B-B14F-4D97-AF65-F5344CB8AC3E}">
        <p14:creationId xmlns:p14="http://schemas.microsoft.com/office/powerpoint/2010/main" val="41337478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lvl="0"/>
            <a:endParaRPr lang="en-US" dirty="0">
              <a:ea typeface="MS PGothic" pitchFamily="34" charset="-128"/>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662" indent="-296408">
              <a:spcBef>
                <a:spcPct val="30000"/>
              </a:spcBef>
              <a:defRPr sz="1200">
                <a:solidFill>
                  <a:schemeClr val="tx1"/>
                </a:solidFill>
                <a:latin typeface="Calibri" panose="020F0502020204030204" pitchFamily="34" charset="0"/>
                <a:ea typeface="MS PGothic" panose="020B0600070205080204" pitchFamily="34" charset="-128"/>
              </a:defRPr>
            </a:lvl2pPr>
            <a:lvl3pPr marL="1185634" indent="-237127">
              <a:spcBef>
                <a:spcPct val="30000"/>
              </a:spcBef>
              <a:defRPr sz="1200">
                <a:solidFill>
                  <a:schemeClr val="tx1"/>
                </a:solidFill>
                <a:latin typeface="Calibri" panose="020F0502020204030204" pitchFamily="34" charset="0"/>
                <a:ea typeface="MS PGothic" panose="020B0600070205080204" pitchFamily="34" charset="-128"/>
              </a:defRPr>
            </a:lvl3pPr>
            <a:lvl4pPr marL="1659887" indent="-237127">
              <a:spcBef>
                <a:spcPct val="30000"/>
              </a:spcBef>
              <a:defRPr sz="1200">
                <a:solidFill>
                  <a:schemeClr val="tx1"/>
                </a:solidFill>
                <a:latin typeface="Calibri" panose="020F0502020204030204" pitchFamily="34" charset="0"/>
                <a:ea typeface="MS PGothic" panose="020B0600070205080204" pitchFamily="34" charset="-128"/>
              </a:defRPr>
            </a:lvl4pPr>
            <a:lvl5pPr marL="2134141" indent="-237127">
              <a:spcBef>
                <a:spcPct val="30000"/>
              </a:spcBef>
              <a:defRPr sz="1200">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5E48582-C286-4CE3-881A-5DF0C14C4A3B}" type="slidenum">
              <a:rPr lang="en-US" altLang="en-US" smtClean="0"/>
              <a:pPr>
                <a:spcBef>
                  <a:spcPct val="0"/>
                </a:spcBef>
              </a:pPr>
              <a:t>30</a:t>
            </a:fld>
            <a:endParaRPr lang="en-US" altLang="en-US" dirty="0" smtClean="0"/>
          </a:p>
        </p:txBody>
      </p:sp>
    </p:spTree>
    <p:extLst>
      <p:ext uri="{BB962C8B-B14F-4D97-AF65-F5344CB8AC3E}">
        <p14:creationId xmlns:p14="http://schemas.microsoft.com/office/powerpoint/2010/main" val="29161679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ea typeface="MS PGothic" pitchFamily="34" charset="-128"/>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662" indent="-296408">
              <a:spcBef>
                <a:spcPct val="30000"/>
              </a:spcBef>
              <a:defRPr sz="1200">
                <a:solidFill>
                  <a:schemeClr val="tx1"/>
                </a:solidFill>
                <a:latin typeface="Calibri" panose="020F0502020204030204" pitchFamily="34" charset="0"/>
                <a:ea typeface="MS PGothic" panose="020B0600070205080204" pitchFamily="34" charset="-128"/>
              </a:defRPr>
            </a:lvl2pPr>
            <a:lvl3pPr marL="1185634" indent="-237127">
              <a:spcBef>
                <a:spcPct val="30000"/>
              </a:spcBef>
              <a:defRPr sz="1200">
                <a:solidFill>
                  <a:schemeClr val="tx1"/>
                </a:solidFill>
                <a:latin typeface="Calibri" panose="020F0502020204030204" pitchFamily="34" charset="0"/>
                <a:ea typeface="MS PGothic" panose="020B0600070205080204" pitchFamily="34" charset="-128"/>
              </a:defRPr>
            </a:lvl3pPr>
            <a:lvl4pPr marL="1659887" indent="-237127">
              <a:spcBef>
                <a:spcPct val="30000"/>
              </a:spcBef>
              <a:defRPr sz="1200">
                <a:solidFill>
                  <a:schemeClr val="tx1"/>
                </a:solidFill>
                <a:latin typeface="Calibri" panose="020F0502020204030204" pitchFamily="34" charset="0"/>
                <a:ea typeface="MS PGothic" panose="020B0600070205080204" pitchFamily="34" charset="-128"/>
              </a:defRPr>
            </a:lvl4pPr>
            <a:lvl5pPr marL="2134141" indent="-237127">
              <a:spcBef>
                <a:spcPct val="30000"/>
              </a:spcBef>
              <a:defRPr sz="1200">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5E48582-C286-4CE3-881A-5DF0C14C4A3B}" type="slidenum">
              <a:rPr lang="en-US" altLang="en-US" smtClean="0"/>
              <a:pPr>
                <a:spcBef>
                  <a:spcPct val="0"/>
                </a:spcBef>
              </a:pPr>
              <a:t>31</a:t>
            </a:fld>
            <a:endParaRPr lang="en-US" altLang="en-US" dirty="0" smtClean="0"/>
          </a:p>
        </p:txBody>
      </p:sp>
    </p:spTree>
    <p:extLst>
      <p:ext uri="{BB962C8B-B14F-4D97-AF65-F5344CB8AC3E}">
        <p14:creationId xmlns:p14="http://schemas.microsoft.com/office/powerpoint/2010/main" val="73156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NAME: Raquel</a:t>
            </a:r>
          </a:p>
          <a:p>
            <a:r>
              <a:rPr lang="en-US" dirty="0"/>
              <a:t>NOTE: NA</a:t>
            </a:r>
            <a:br>
              <a:rPr lang="en-US" dirty="0"/>
            </a:br>
            <a:r>
              <a:rPr lang="en-US" dirty="0"/>
              <a:t>SCRIPT: Please keep in mind. </a:t>
            </a:r>
            <a:r>
              <a:rPr lang="en-US" b="1" u="sng" dirty="0"/>
              <a:t>CAN Forums are a high level introduction to subjects that are often complex</a:t>
            </a:r>
            <a:r>
              <a:rPr lang="en-US" dirty="0"/>
              <a:t>. </a:t>
            </a:r>
          </a:p>
          <a:p>
            <a:r>
              <a:rPr lang="en-US" dirty="0"/>
              <a:t>We respect and appreciate the diversity of experience on complex topics because it enriches the conversation, connects people with others who may have a different skill set and lived experience, </a:t>
            </a:r>
          </a:p>
          <a:p>
            <a:r>
              <a:rPr lang="en-US" dirty="0"/>
              <a:t>and because acknowledging together that something is complex is one step to knowing we are</a:t>
            </a:r>
            <a:r>
              <a:rPr lang="en-US" baseline="0" dirty="0"/>
              <a:t> all in this together.</a:t>
            </a:r>
            <a:endParaRPr lang="en-US" dirty="0"/>
          </a:p>
        </p:txBody>
      </p:sp>
      <p:sp>
        <p:nvSpPr>
          <p:cNvPr id="4" name="Slide Number Placeholder 3"/>
          <p:cNvSpPr>
            <a:spLocks noGrp="1"/>
          </p:cNvSpPr>
          <p:nvPr>
            <p:ph type="sldNum" sz="quarter" idx="10"/>
          </p:nvPr>
        </p:nvSpPr>
        <p:spPr/>
        <p:txBody>
          <a:bodyPr/>
          <a:lstStyle/>
          <a:p>
            <a:fld id="{7BF5A3A1-1457-4ECC-A8F6-F93CD7C19304}" type="slidenum">
              <a:rPr lang="en-US" smtClean="0"/>
              <a:t>4</a:t>
            </a:fld>
            <a:endParaRPr lang="en-US" dirty="0"/>
          </a:p>
        </p:txBody>
      </p:sp>
      <p:sp>
        <p:nvSpPr>
          <p:cNvPr id="5" name="Date Placeholder 4"/>
          <p:cNvSpPr>
            <a:spLocks noGrp="1"/>
          </p:cNvSpPr>
          <p:nvPr>
            <p:ph type="dt" idx="11"/>
          </p:nvPr>
        </p:nvSpPr>
        <p:spPr/>
        <p:txBody>
          <a:bodyPr/>
          <a:lstStyle/>
          <a:p>
            <a:fld id="{A4E9C93F-0DD9-4310-912E-70AC3C3CD47C}" type="datetime1">
              <a:rPr lang="en-US" smtClean="0"/>
              <a:t>8/5/2019</a:t>
            </a:fld>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7398806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lvl="0"/>
            <a:endParaRPr lang="en-US" dirty="0">
              <a:ea typeface="MS PGothic" pitchFamily="34" charset="-128"/>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662" indent="-296408">
              <a:spcBef>
                <a:spcPct val="30000"/>
              </a:spcBef>
              <a:defRPr sz="1200">
                <a:solidFill>
                  <a:schemeClr val="tx1"/>
                </a:solidFill>
                <a:latin typeface="Calibri" panose="020F0502020204030204" pitchFamily="34" charset="0"/>
                <a:ea typeface="MS PGothic" panose="020B0600070205080204" pitchFamily="34" charset="-128"/>
              </a:defRPr>
            </a:lvl2pPr>
            <a:lvl3pPr marL="1185634" indent="-237127">
              <a:spcBef>
                <a:spcPct val="30000"/>
              </a:spcBef>
              <a:defRPr sz="1200">
                <a:solidFill>
                  <a:schemeClr val="tx1"/>
                </a:solidFill>
                <a:latin typeface="Calibri" panose="020F0502020204030204" pitchFamily="34" charset="0"/>
                <a:ea typeface="MS PGothic" panose="020B0600070205080204" pitchFamily="34" charset="-128"/>
              </a:defRPr>
            </a:lvl3pPr>
            <a:lvl4pPr marL="1659887" indent="-237127">
              <a:spcBef>
                <a:spcPct val="30000"/>
              </a:spcBef>
              <a:defRPr sz="1200">
                <a:solidFill>
                  <a:schemeClr val="tx1"/>
                </a:solidFill>
                <a:latin typeface="Calibri" panose="020F0502020204030204" pitchFamily="34" charset="0"/>
                <a:ea typeface="MS PGothic" panose="020B0600070205080204" pitchFamily="34" charset="-128"/>
              </a:defRPr>
            </a:lvl4pPr>
            <a:lvl5pPr marL="2134141" indent="-237127">
              <a:spcBef>
                <a:spcPct val="30000"/>
              </a:spcBef>
              <a:defRPr sz="1200">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5E48582-C286-4CE3-881A-5DF0C14C4A3B}" type="slidenum">
              <a:rPr lang="en-US" altLang="en-US" smtClean="0"/>
              <a:pPr>
                <a:spcBef>
                  <a:spcPct val="0"/>
                </a:spcBef>
              </a:pPr>
              <a:t>32</a:t>
            </a:fld>
            <a:endParaRPr lang="en-US" altLang="en-US" dirty="0" smtClean="0"/>
          </a:p>
        </p:txBody>
      </p:sp>
    </p:spTree>
    <p:extLst>
      <p:ext uri="{BB962C8B-B14F-4D97-AF65-F5344CB8AC3E}">
        <p14:creationId xmlns:p14="http://schemas.microsoft.com/office/powerpoint/2010/main" val="40770911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lvl="0"/>
            <a:endParaRPr lang="en-US" dirty="0">
              <a:ea typeface="MS PGothic" pitchFamily="34" charset="-128"/>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662" indent="-296408">
              <a:spcBef>
                <a:spcPct val="30000"/>
              </a:spcBef>
              <a:defRPr sz="1200">
                <a:solidFill>
                  <a:schemeClr val="tx1"/>
                </a:solidFill>
                <a:latin typeface="Calibri" panose="020F0502020204030204" pitchFamily="34" charset="0"/>
                <a:ea typeface="MS PGothic" panose="020B0600070205080204" pitchFamily="34" charset="-128"/>
              </a:defRPr>
            </a:lvl2pPr>
            <a:lvl3pPr marL="1185634" indent="-237127">
              <a:spcBef>
                <a:spcPct val="30000"/>
              </a:spcBef>
              <a:defRPr sz="1200">
                <a:solidFill>
                  <a:schemeClr val="tx1"/>
                </a:solidFill>
                <a:latin typeface="Calibri" panose="020F0502020204030204" pitchFamily="34" charset="0"/>
                <a:ea typeface="MS PGothic" panose="020B0600070205080204" pitchFamily="34" charset="-128"/>
              </a:defRPr>
            </a:lvl3pPr>
            <a:lvl4pPr marL="1659887" indent="-237127">
              <a:spcBef>
                <a:spcPct val="30000"/>
              </a:spcBef>
              <a:defRPr sz="1200">
                <a:solidFill>
                  <a:schemeClr val="tx1"/>
                </a:solidFill>
                <a:latin typeface="Calibri" panose="020F0502020204030204" pitchFamily="34" charset="0"/>
                <a:ea typeface="MS PGothic" panose="020B0600070205080204" pitchFamily="34" charset="-128"/>
              </a:defRPr>
            </a:lvl4pPr>
            <a:lvl5pPr marL="2134141" indent="-237127">
              <a:spcBef>
                <a:spcPct val="30000"/>
              </a:spcBef>
              <a:defRPr sz="1200">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5E48582-C286-4CE3-881A-5DF0C14C4A3B}" type="slidenum">
              <a:rPr lang="en-US" altLang="en-US" smtClean="0"/>
              <a:pPr>
                <a:spcBef>
                  <a:spcPct val="0"/>
                </a:spcBef>
              </a:pPr>
              <a:t>33</a:t>
            </a:fld>
            <a:endParaRPr lang="en-US" altLang="en-US" dirty="0" smtClean="0"/>
          </a:p>
        </p:txBody>
      </p:sp>
    </p:spTree>
    <p:extLst>
      <p:ext uri="{BB962C8B-B14F-4D97-AF65-F5344CB8AC3E}">
        <p14:creationId xmlns:p14="http://schemas.microsoft.com/office/powerpoint/2010/main" val="38422909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lvl="0"/>
            <a:endParaRPr lang="en-US" dirty="0">
              <a:ea typeface="MS PGothic" pitchFamily="34" charset="-128"/>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662" indent="-296408">
              <a:spcBef>
                <a:spcPct val="30000"/>
              </a:spcBef>
              <a:defRPr sz="1200">
                <a:solidFill>
                  <a:schemeClr val="tx1"/>
                </a:solidFill>
                <a:latin typeface="Calibri" panose="020F0502020204030204" pitchFamily="34" charset="0"/>
                <a:ea typeface="MS PGothic" panose="020B0600070205080204" pitchFamily="34" charset="-128"/>
              </a:defRPr>
            </a:lvl2pPr>
            <a:lvl3pPr marL="1185634" indent="-237127">
              <a:spcBef>
                <a:spcPct val="30000"/>
              </a:spcBef>
              <a:defRPr sz="1200">
                <a:solidFill>
                  <a:schemeClr val="tx1"/>
                </a:solidFill>
                <a:latin typeface="Calibri" panose="020F0502020204030204" pitchFamily="34" charset="0"/>
                <a:ea typeface="MS PGothic" panose="020B0600070205080204" pitchFamily="34" charset="-128"/>
              </a:defRPr>
            </a:lvl3pPr>
            <a:lvl4pPr marL="1659887" indent="-237127">
              <a:spcBef>
                <a:spcPct val="30000"/>
              </a:spcBef>
              <a:defRPr sz="1200">
                <a:solidFill>
                  <a:schemeClr val="tx1"/>
                </a:solidFill>
                <a:latin typeface="Calibri" panose="020F0502020204030204" pitchFamily="34" charset="0"/>
                <a:ea typeface="MS PGothic" panose="020B0600070205080204" pitchFamily="34" charset="-128"/>
              </a:defRPr>
            </a:lvl4pPr>
            <a:lvl5pPr marL="2134141" indent="-237127">
              <a:spcBef>
                <a:spcPct val="30000"/>
              </a:spcBef>
              <a:defRPr sz="1200">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5E48582-C286-4CE3-881A-5DF0C14C4A3B}" type="slidenum">
              <a:rPr lang="en-US" altLang="en-US" smtClean="0"/>
              <a:pPr>
                <a:spcBef>
                  <a:spcPct val="0"/>
                </a:spcBef>
              </a:pPr>
              <a:t>34</a:t>
            </a:fld>
            <a:endParaRPr lang="en-US" altLang="en-US" dirty="0" smtClean="0"/>
          </a:p>
        </p:txBody>
      </p:sp>
    </p:spTree>
    <p:extLst>
      <p:ext uri="{BB962C8B-B14F-4D97-AF65-F5344CB8AC3E}">
        <p14:creationId xmlns:p14="http://schemas.microsoft.com/office/powerpoint/2010/main" val="14482236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lvl="0"/>
            <a:endParaRPr lang="en-US" dirty="0">
              <a:ea typeface="MS PGothic" pitchFamily="34" charset="-128"/>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662" indent="-296408">
              <a:spcBef>
                <a:spcPct val="30000"/>
              </a:spcBef>
              <a:defRPr sz="1200">
                <a:solidFill>
                  <a:schemeClr val="tx1"/>
                </a:solidFill>
                <a:latin typeface="Calibri" panose="020F0502020204030204" pitchFamily="34" charset="0"/>
                <a:ea typeface="MS PGothic" panose="020B0600070205080204" pitchFamily="34" charset="-128"/>
              </a:defRPr>
            </a:lvl2pPr>
            <a:lvl3pPr marL="1185634" indent="-237127">
              <a:spcBef>
                <a:spcPct val="30000"/>
              </a:spcBef>
              <a:defRPr sz="1200">
                <a:solidFill>
                  <a:schemeClr val="tx1"/>
                </a:solidFill>
                <a:latin typeface="Calibri" panose="020F0502020204030204" pitchFamily="34" charset="0"/>
                <a:ea typeface="MS PGothic" panose="020B0600070205080204" pitchFamily="34" charset="-128"/>
              </a:defRPr>
            </a:lvl3pPr>
            <a:lvl4pPr marL="1659887" indent="-237127">
              <a:spcBef>
                <a:spcPct val="30000"/>
              </a:spcBef>
              <a:defRPr sz="1200">
                <a:solidFill>
                  <a:schemeClr val="tx1"/>
                </a:solidFill>
                <a:latin typeface="Calibri" panose="020F0502020204030204" pitchFamily="34" charset="0"/>
                <a:ea typeface="MS PGothic" panose="020B0600070205080204" pitchFamily="34" charset="-128"/>
              </a:defRPr>
            </a:lvl4pPr>
            <a:lvl5pPr marL="2134141" indent="-237127">
              <a:spcBef>
                <a:spcPct val="30000"/>
              </a:spcBef>
              <a:defRPr sz="1200">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5E48582-C286-4CE3-881A-5DF0C14C4A3B}" type="slidenum">
              <a:rPr lang="en-US" altLang="en-US" smtClean="0"/>
              <a:pPr>
                <a:spcBef>
                  <a:spcPct val="0"/>
                </a:spcBef>
              </a:pPr>
              <a:t>35</a:t>
            </a:fld>
            <a:endParaRPr lang="en-US" altLang="en-US" dirty="0" smtClean="0"/>
          </a:p>
        </p:txBody>
      </p:sp>
    </p:spTree>
    <p:extLst>
      <p:ext uri="{BB962C8B-B14F-4D97-AF65-F5344CB8AC3E}">
        <p14:creationId xmlns:p14="http://schemas.microsoft.com/office/powerpoint/2010/main" val="33534769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lvl="0"/>
            <a:endParaRPr lang="en-US" dirty="0">
              <a:ea typeface="MS PGothic" pitchFamily="34" charset="-128"/>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662" indent="-296408">
              <a:spcBef>
                <a:spcPct val="30000"/>
              </a:spcBef>
              <a:defRPr sz="1200">
                <a:solidFill>
                  <a:schemeClr val="tx1"/>
                </a:solidFill>
                <a:latin typeface="Calibri" panose="020F0502020204030204" pitchFamily="34" charset="0"/>
                <a:ea typeface="MS PGothic" panose="020B0600070205080204" pitchFamily="34" charset="-128"/>
              </a:defRPr>
            </a:lvl2pPr>
            <a:lvl3pPr marL="1185634" indent="-237127">
              <a:spcBef>
                <a:spcPct val="30000"/>
              </a:spcBef>
              <a:defRPr sz="1200">
                <a:solidFill>
                  <a:schemeClr val="tx1"/>
                </a:solidFill>
                <a:latin typeface="Calibri" panose="020F0502020204030204" pitchFamily="34" charset="0"/>
                <a:ea typeface="MS PGothic" panose="020B0600070205080204" pitchFamily="34" charset="-128"/>
              </a:defRPr>
            </a:lvl3pPr>
            <a:lvl4pPr marL="1659887" indent="-237127">
              <a:spcBef>
                <a:spcPct val="30000"/>
              </a:spcBef>
              <a:defRPr sz="1200">
                <a:solidFill>
                  <a:schemeClr val="tx1"/>
                </a:solidFill>
                <a:latin typeface="Calibri" panose="020F0502020204030204" pitchFamily="34" charset="0"/>
                <a:ea typeface="MS PGothic" panose="020B0600070205080204" pitchFamily="34" charset="-128"/>
              </a:defRPr>
            </a:lvl4pPr>
            <a:lvl5pPr marL="2134141" indent="-237127">
              <a:spcBef>
                <a:spcPct val="30000"/>
              </a:spcBef>
              <a:defRPr sz="1200">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5E48582-C286-4CE3-881A-5DF0C14C4A3B}" type="slidenum">
              <a:rPr lang="en-US" altLang="en-US" smtClean="0"/>
              <a:pPr>
                <a:spcBef>
                  <a:spcPct val="0"/>
                </a:spcBef>
              </a:pPr>
              <a:t>36</a:t>
            </a:fld>
            <a:endParaRPr lang="en-US" altLang="en-US" dirty="0" smtClean="0"/>
          </a:p>
        </p:txBody>
      </p:sp>
    </p:spTree>
    <p:extLst>
      <p:ext uri="{BB962C8B-B14F-4D97-AF65-F5344CB8AC3E}">
        <p14:creationId xmlns:p14="http://schemas.microsoft.com/office/powerpoint/2010/main" val="22704987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defTabSz="948507" eaLnBrk="0" fontAlgn="base" hangingPunct="0">
              <a:spcBef>
                <a:spcPct val="30000"/>
              </a:spcBef>
              <a:spcAft>
                <a:spcPct val="0"/>
              </a:spcAft>
              <a:defRPr/>
            </a:pPr>
            <a:r>
              <a:rPr lang="en-US" dirty="0">
                <a:ea typeface="MS PGothic" pitchFamily="34" charset="-128"/>
              </a:rPr>
              <a:t>How do we identify who the partners may be? How do we build those shared priorities?</a:t>
            </a:r>
          </a:p>
          <a:p>
            <a:pPr lvl="0"/>
            <a:endParaRPr lang="en-US" dirty="0">
              <a:ea typeface="MS PGothic" pitchFamily="34" charset="-128"/>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662" indent="-296408">
              <a:spcBef>
                <a:spcPct val="30000"/>
              </a:spcBef>
              <a:defRPr sz="1200">
                <a:solidFill>
                  <a:schemeClr val="tx1"/>
                </a:solidFill>
                <a:latin typeface="Calibri" panose="020F0502020204030204" pitchFamily="34" charset="0"/>
                <a:ea typeface="MS PGothic" panose="020B0600070205080204" pitchFamily="34" charset="-128"/>
              </a:defRPr>
            </a:lvl2pPr>
            <a:lvl3pPr marL="1185634" indent="-237127">
              <a:spcBef>
                <a:spcPct val="30000"/>
              </a:spcBef>
              <a:defRPr sz="1200">
                <a:solidFill>
                  <a:schemeClr val="tx1"/>
                </a:solidFill>
                <a:latin typeface="Calibri" panose="020F0502020204030204" pitchFamily="34" charset="0"/>
                <a:ea typeface="MS PGothic" panose="020B0600070205080204" pitchFamily="34" charset="-128"/>
              </a:defRPr>
            </a:lvl3pPr>
            <a:lvl4pPr marL="1659887" indent="-237127">
              <a:spcBef>
                <a:spcPct val="30000"/>
              </a:spcBef>
              <a:defRPr sz="1200">
                <a:solidFill>
                  <a:schemeClr val="tx1"/>
                </a:solidFill>
                <a:latin typeface="Calibri" panose="020F0502020204030204" pitchFamily="34" charset="0"/>
                <a:ea typeface="MS PGothic" panose="020B0600070205080204" pitchFamily="34" charset="-128"/>
              </a:defRPr>
            </a:lvl4pPr>
            <a:lvl5pPr marL="2134141" indent="-237127">
              <a:spcBef>
                <a:spcPct val="30000"/>
              </a:spcBef>
              <a:defRPr sz="1200">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5E48582-C286-4CE3-881A-5DF0C14C4A3B}" type="slidenum">
              <a:rPr lang="en-US" altLang="en-US" smtClean="0"/>
              <a:pPr>
                <a:spcBef>
                  <a:spcPct val="0"/>
                </a:spcBef>
              </a:pPr>
              <a:t>37</a:t>
            </a:fld>
            <a:endParaRPr lang="en-US" altLang="en-US" dirty="0" smtClean="0"/>
          </a:p>
        </p:txBody>
      </p:sp>
    </p:spTree>
    <p:extLst>
      <p:ext uri="{BB962C8B-B14F-4D97-AF65-F5344CB8AC3E}">
        <p14:creationId xmlns:p14="http://schemas.microsoft.com/office/powerpoint/2010/main" val="27677163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lvl="0"/>
            <a:endParaRPr lang="en-US" dirty="0">
              <a:ea typeface="MS PGothic" pitchFamily="34" charset="-128"/>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662" indent="-296408">
              <a:spcBef>
                <a:spcPct val="30000"/>
              </a:spcBef>
              <a:defRPr sz="1200">
                <a:solidFill>
                  <a:schemeClr val="tx1"/>
                </a:solidFill>
                <a:latin typeface="Calibri" panose="020F0502020204030204" pitchFamily="34" charset="0"/>
                <a:ea typeface="MS PGothic" panose="020B0600070205080204" pitchFamily="34" charset="-128"/>
              </a:defRPr>
            </a:lvl2pPr>
            <a:lvl3pPr marL="1185634" indent="-237127">
              <a:spcBef>
                <a:spcPct val="30000"/>
              </a:spcBef>
              <a:defRPr sz="1200">
                <a:solidFill>
                  <a:schemeClr val="tx1"/>
                </a:solidFill>
                <a:latin typeface="Calibri" panose="020F0502020204030204" pitchFamily="34" charset="0"/>
                <a:ea typeface="MS PGothic" panose="020B0600070205080204" pitchFamily="34" charset="-128"/>
              </a:defRPr>
            </a:lvl3pPr>
            <a:lvl4pPr marL="1659887" indent="-237127">
              <a:spcBef>
                <a:spcPct val="30000"/>
              </a:spcBef>
              <a:defRPr sz="1200">
                <a:solidFill>
                  <a:schemeClr val="tx1"/>
                </a:solidFill>
                <a:latin typeface="Calibri" panose="020F0502020204030204" pitchFamily="34" charset="0"/>
                <a:ea typeface="MS PGothic" panose="020B0600070205080204" pitchFamily="34" charset="-128"/>
              </a:defRPr>
            </a:lvl4pPr>
            <a:lvl5pPr marL="2134141" indent="-237127">
              <a:spcBef>
                <a:spcPct val="30000"/>
              </a:spcBef>
              <a:defRPr sz="1200">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5E48582-C286-4CE3-881A-5DF0C14C4A3B}" type="slidenum">
              <a:rPr lang="en-US" altLang="en-US" smtClean="0"/>
              <a:pPr>
                <a:spcBef>
                  <a:spcPct val="0"/>
                </a:spcBef>
              </a:pPr>
              <a:t>38</a:t>
            </a:fld>
            <a:endParaRPr lang="en-US" altLang="en-US" dirty="0" smtClean="0"/>
          </a:p>
        </p:txBody>
      </p:sp>
    </p:spTree>
    <p:extLst>
      <p:ext uri="{BB962C8B-B14F-4D97-AF65-F5344CB8AC3E}">
        <p14:creationId xmlns:p14="http://schemas.microsoft.com/office/powerpoint/2010/main" val="5051096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defTabSz="948507" eaLnBrk="0" fontAlgn="base" hangingPunct="0">
              <a:spcBef>
                <a:spcPct val="30000"/>
              </a:spcBef>
              <a:spcAft>
                <a:spcPct val="0"/>
              </a:spcAft>
              <a:defRPr/>
            </a:pPr>
            <a:r>
              <a:rPr lang="en-US">
                <a:ea typeface="MS PGothic" pitchFamily="34" charset="-128"/>
              </a:rPr>
              <a:t>How do we build the resource on finding and engaging subject experts?</a:t>
            </a:r>
          </a:p>
          <a:p>
            <a:pPr lvl="0"/>
            <a:endParaRPr lang="en-US" dirty="0">
              <a:ea typeface="MS PGothic" pitchFamily="34" charset="-128"/>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662" indent="-296408">
              <a:spcBef>
                <a:spcPct val="30000"/>
              </a:spcBef>
              <a:defRPr sz="1200">
                <a:solidFill>
                  <a:schemeClr val="tx1"/>
                </a:solidFill>
                <a:latin typeface="Calibri" panose="020F0502020204030204" pitchFamily="34" charset="0"/>
                <a:ea typeface="MS PGothic" panose="020B0600070205080204" pitchFamily="34" charset="-128"/>
              </a:defRPr>
            </a:lvl2pPr>
            <a:lvl3pPr marL="1185634" indent="-237127">
              <a:spcBef>
                <a:spcPct val="30000"/>
              </a:spcBef>
              <a:defRPr sz="1200">
                <a:solidFill>
                  <a:schemeClr val="tx1"/>
                </a:solidFill>
                <a:latin typeface="Calibri" panose="020F0502020204030204" pitchFamily="34" charset="0"/>
                <a:ea typeface="MS PGothic" panose="020B0600070205080204" pitchFamily="34" charset="-128"/>
              </a:defRPr>
            </a:lvl3pPr>
            <a:lvl4pPr marL="1659887" indent="-237127">
              <a:spcBef>
                <a:spcPct val="30000"/>
              </a:spcBef>
              <a:defRPr sz="1200">
                <a:solidFill>
                  <a:schemeClr val="tx1"/>
                </a:solidFill>
                <a:latin typeface="Calibri" panose="020F0502020204030204" pitchFamily="34" charset="0"/>
                <a:ea typeface="MS PGothic" panose="020B0600070205080204" pitchFamily="34" charset="-128"/>
              </a:defRPr>
            </a:lvl4pPr>
            <a:lvl5pPr marL="2134141" indent="-237127">
              <a:spcBef>
                <a:spcPct val="30000"/>
              </a:spcBef>
              <a:defRPr sz="1200">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5E48582-C286-4CE3-881A-5DF0C14C4A3B}" type="slidenum">
              <a:rPr lang="en-US" altLang="en-US" smtClean="0"/>
              <a:pPr>
                <a:spcBef>
                  <a:spcPct val="0"/>
                </a:spcBef>
              </a:pPr>
              <a:t>39</a:t>
            </a:fld>
            <a:endParaRPr lang="en-US" altLang="en-US" dirty="0" smtClean="0"/>
          </a:p>
        </p:txBody>
      </p:sp>
    </p:spTree>
    <p:extLst>
      <p:ext uri="{BB962C8B-B14F-4D97-AF65-F5344CB8AC3E}">
        <p14:creationId xmlns:p14="http://schemas.microsoft.com/office/powerpoint/2010/main" val="28112136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lvl="0"/>
            <a:endParaRPr lang="en-US" dirty="0">
              <a:ea typeface="MS PGothic" pitchFamily="34" charset="-128"/>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662" indent="-296408">
              <a:spcBef>
                <a:spcPct val="30000"/>
              </a:spcBef>
              <a:defRPr sz="1200">
                <a:solidFill>
                  <a:schemeClr val="tx1"/>
                </a:solidFill>
                <a:latin typeface="Calibri" panose="020F0502020204030204" pitchFamily="34" charset="0"/>
                <a:ea typeface="MS PGothic" panose="020B0600070205080204" pitchFamily="34" charset="-128"/>
              </a:defRPr>
            </a:lvl2pPr>
            <a:lvl3pPr marL="1185634" indent="-237127">
              <a:spcBef>
                <a:spcPct val="30000"/>
              </a:spcBef>
              <a:defRPr sz="1200">
                <a:solidFill>
                  <a:schemeClr val="tx1"/>
                </a:solidFill>
                <a:latin typeface="Calibri" panose="020F0502020204030204" pitchFamily="34" charset="0"/>
                <a:ea typeface="MS PGothic" panose="020B0600070205080204" pitchFamily="34" charset="-128"/>
              </a:defRPr>
            </a:lvl3pPr>
            <a:lvl4pPr marL="1659887" indent="-237127">
              <a:spcBef>
                <a:spcPct val="30000"/>
              </a:spcBef>
              <a:defRPr sz="1200">
                <a:solidFill>
                  <a:schemeClr val="tx1"/>
                </a:solidFill>
                <a:latin typeface="Calibri" panose="020F0502020204030204" pitchFamily="34" charset="0"/>
                <a:ea typeface="MS PGothic" panose="020B0600070205080204" pitchFamily="34" charset="-128"/>
              </a:defRPr>
            </a:lvl4pPr>
            <a:lvl5pPr marL="2134141" indent="-237127">
              <a:spcBef>
                <a:spcPct val="30000"/>
              </a:spcBef>
              <a:defRPr sz="1200">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5E48582-C286-4CE3-881A-5DF0C14C4A3B}" type="slidenum">
              <a:rPr lang="en-US" altLang="en-US" smtClean="0"/>
              <a:pPr>
                <a:spcBef>
                  <a:spcPct val="0"/>
                </a:spcBef>
              </a:pPr>
              <a:t>40</a:t>
            </a:fld>
            <a:endParaRPr lang="en-US" altLang="en-US" dirty="0" smtClean="0"/>
          </a:p>
        </p:txBody>
      </p:sp>
    </p:spTree>
    <p:extLst>
      <p:ext uri="{BB962C8B-B14F-4D97-AF65-F5344CB8AC3E}">
        <p14:creationId xmlns:p14="http://schemas.microsoft.com/office/powerpoint/2010/main" val="2128062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lvl="0"/>
            <a:endParaRPr lang="en-US" dirty="0">
              <a:ea typeface="MS PGothic" pitchFamily="34" charset="-128"/>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662" indent="-296408">
              <a:spcBef>
                <a:spcPct val="30000"/>
              </a:spcBef>
              <a:defRPr sz="1200">
                <a:solidFill>
                  <a:schemeClr val="tx1"/>
                </a:solidFill>
                <a:latin typeface="Calibri" panose="020F0502020204030204" pitchFamily="34" charset="0"/>
                <a:ea typeface="MS PGothic" panose="020B0600070205080204" pitchFamily="34" charset="-128"/>
              </a:defRPr>
            </a:lvl2pPr>
            <a:lvl3pPr marL="1185634" indent="-237127">
              <a:spcBef>
                <a:spcPct val="30000"/>
              </a:spcBef>
              <a:defRPr sz="1200">
                <a:solidFill>
                  <a:schemeClr val="tx1"/>
                </a:solidFill>
                <a:latin typeface="Calibri" panose="020F0502020204030204" pitchFamily="34" charset="0"/>
                <a:ea typeface="MS PGothic" panose="020B0600070205080204" pitchFamily="34" charset="-128"/>
              </a:defRPr>
            </a:lvl3pPr>
            <a:lvl4pPr marL="1659887" indent="-237127">
              <a:spcBef>
                <a:spcPct val="30000"/>
              </a:spcBef>
              <a:defRPr sz="1200">
                <a:solidFill>
                  <a:schemeClr val="tx1"/>
                </a:solidFill>
                <a:latin typeface="Calibri" panose="020F0502020204030204" pitchFamily="34" charset="0"/>
                <a:ea typeface="MS PGothic" panose="020B0600070205080204" pitchFamily="34" charset="-128"/>
              </a:defRPr>
            </a:lvl4pPr>
            <a:lvl5pPr marL="2134141" indent="-237127">
              <a:spcBef>
                <a:spcPct val="30000"/>
              </a:spcBef>
              <a:defRPr sz="1200">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5E48582-C286-4CE3-881A-5DF0C14C4A3B}" type="slidenum">
              <a:rPr lang="en-US" altLang="en-US" smtClean="0"/>
              <a:pPr>
                <a:spcBef>
                  <a:spcPct val="0"/>
                </a:spcBef>
              </a:pPr>
              <a:t>41</a:t>
            </a:fld>
            <a:endParaRPr lang="en-US" altLang="en-US" dirty="0" smtClean="0"/>
          </a:p>
        </p:txBody>
      </p:sp>
    </p:spTree>
    <p:extLst>
      <p:ext uri="{BB962C8B-B14F-4D97-AF65-F5344CB8AC3E}">
        <p14:creationId xmlns:p14="http://schemas.microsoft.com/office/powerpoint/2010/main" val="1348078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NAME: Jennifer</a:t>
            </a:r>
          </a:p>
          <a:p>
            <a:r>
              <a:rPr lang="en-US" dirty="0"/>
              <a:t>NOTE: NA</a:t>
            </a:r>
            <a:br>
              <a:rPr lang="en-US" dirty="0"/>
            </a:br>
            <a:r>
              <a:rPr lang="en-US" dirty="0"/>
              <a:t>SCRIPT: NA</a:t>
            </a:r>
          </a:p>
        </p:txBody>
      </p:sp>
      <p:sp>
        <p:nvSpPr>
          <p:cNvPr id="4" name="Slide Number Placeholder 3"/>
          <p:cNvSpPr>
            <a:spLocks noGrp="1"/>
          </p:cNvSpPr>
          <p:nvPr>
            <p:ph type="sldNum" sz="quarter" idx="10"/>
          </p:nvPr>
        </p:nvSpPr>
        <p:spPr/>
        <p:txBody>
          <a:bodyPr/>
          <a:lstStyle/>
          <a:p>
            <a:fld id="{7BF5A3A1-1457-4ECC-A8F6-F93CD7C19304}" type="slidenum">
              <a:rPr lang="en-US" smtClean="0"/>
              <a:t>5</a:t>
            </a:fld>
            <a:endParaRPr lang="en-US" dirty="0"/>
          </a:p>
        </p:txBody>
      </p:sp>
      <p:sp>
        <p:nvSpPr>
          <p:cNvPr id="5" name="Date Placeholder 4"/>
          <p:cNvSpPr>
            <a:spLocks noGrp="1"/>
          </p:cNvSpPr>
          <p:nvPr>
            <p:ph type="dt" idx="11"/>
          </p:nvPr>
        </p:nvSpPr>
        <p:spPr/>
        <p:txBody>
          <a:bodyPr/>
          <a:lstStyle/>
          <a:p>
            <a:fld id="{AB6CB318-E95E-4196-B76F-8D4B6A98F8AF}" type="datetime1">
              <a:rPr lang="en-US" smtClean="0"/>
              <a:t>8/5/2019</a:t>
            </a:fld>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8894716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pPr lvl="0"/>
            <a:r>
              <a:rPr lang="en-US" dirty="0" smtClean="0"/>
              <a:t>So how do you build partnerships?</a:t>
            </a:r>
          </a:p>
          <a:p>
            <a:pPr marL="181225" indent="-181225">
              <a:buFont typeface="Arial" panose="020B0604020202020204" pitchFamily="34" charset="0"/>
              <a:buChar char="•"/>
            </a:pPr>
            <a:r>
              <a:rPr lang="en-US" dirty="0" smtClean="0"/>
              <a:t>The</a:t>
            </a:r>
            <a:r>
              <a:rPr lang="en-US" baseline="0" dirty="0" smtClean="0"/>
              <a:t> Compassionate Capital Fund (CCF), administered by the U.S. DHHS, provided capacity building grants to expand and strengthen the role of nonprofits organizations in their ability to provide social services to low-income individuals. </a:t>
            </a:r>
          </a:p>
          <a:p>
            <a:pPr marL="181225" indent="-181225">
              <a:buFont typeface="Arial" panose="020B0604020202020204" pitchFamily="34" charset="0"/>
              <a:buChar char="•"/>
            </a:pPr>
            <a:r>
              <a:rPr lang="en-US" baseline="0" dirty="0" smtClean="0"/>
              <a:t>CCF National Resources Center provided training and technical assistance to all CCF grantees.</a:t>
            </a:r>
          </a:p>
          <a:p>
            <a:pPr marL="181225" indent="-181225">
              <a:buFont typeface="Arial" panose="020B0604020202020204" pitchFamily="34" charset="0"/>
              <a:buChar char="•"/>
            </a:pPr>
            <a:r>
              <a:rPr lang="en-US" baseline="0" dirty="0" smtClean="0"/>
              <a:t>The </a:t>
            </a:r>
            <a:r>
              <a:rPr lang="en-US" i="1" baseline="0" dirty="0" smtClean="0"/>
              <a:t>Partnerships: Framework for Working Together </a:t>
            </a:r>
            <a:r>
              <a:rPr lang="en-US" baseline="0" dirty="0" smtClean="0"/>
              <a:t>guidebooks helps any organization or coalition of organizations that want to know more about establishing and managing partnerships.</a:t>
            </a:r>
            <a:endParaRPr lang="en-US" dirty="0" smtClean="0"/>
          </a:p>
          <a:p>
            <a:pPr marL="181225" indent="-181225">
              <a:buFont typeface="Arial" panose="020B0604020202020204" pitchFamily="34" charset="0"/>
              <a:buChar char="•"/>
            </a:pPr>
            <a:r>
              <a:rPr lang="en-US" dirty="0" smtClean="0"/>
              <a:t>Checklist for evaluating potential partnerships (“Strengthening Nonprofits: A Capacity Builder’s Resource Library. Partnerships: Frameworks for Working Together”)</a:t>
            </a:r>
          </a:p>
          <a:p>
            <a:pPr marL="664488" lvl="1" indent="-181225">
              <a:buFont typeface="Arial" panose="020B0604020202020204" pitchFamily="34" charset="0"/>
              <a:buChar char="•"/>
            </a:pPr>
            <a:r>
              <a:rPr lang="en-US" dirty="0" smtClean="0"/>
              <a:t>Is there a need for a partnership?</a:t>
            </a:r>
          </a:p>
          <a:p>
            <a:pPr marL="1147753" lvl="2" indent="-181225">
              <a:buFont typeface="Arial" panose="020B0604020202020204" pitchFamily="34" charset="0"/>
              <a:buChar char="•"/>
            </a:pPr>
            <a:r>
              <a:rPr lang="en-US" dirty="0" smtClean="0"/>
              <a:t>On what basis is the partnership being set up? Is there a group of like-minded people with a shared vision who have decided that developing a partnership is the only route to achieve a goal? Are potential partners willing to support this?</a:t>
            </a:r>
          </a:p>
          <a:p>
            <a:pPr marL="1631017" lvl="3" indent="-181225">
              <a:buFont typeface="Arial" panose="020B0604020202020204" pitchFamily="34" charset="0"/>
              <a:buChar char="•"/>
            </a:pPr>
            <a:r>
              <a:rPr lang="en-US" dirty="0" smtClean="0"/>
              <a:t>CNR: up for renewal, unique opportunity</a:t>
            </a:r>
          </a:p>
          <a:p>
            <a:pPr marL="1631017" lvl="3" indent="-181225">
              <a:buFont typeface="Arial" panose="020B0604020202020204" pitchFamily="34" charset="0"/>
              <a:buChar char="•"/>
            </a:pPr>
            <a:r>
              <a:rPr lang="en-US" dirty="0" smtClean="0"/>
              <a:t>ACTC: up for renewal, past efforts failed, losing its value</a:t>
            </a:r>
          </a:p>
          <a:p>
            <a:pPr marL="664488" lvl="1" indent="-181225">
              <a:buFont typeface="Arial" panose="020B0604020202020204" pitchFamily="34" charset="0"/>
              <a:buChar char="•"/>
            </a:pPr>
            <a:r>
              <a:rPr lang="en-US" dirty="0" smtClean="0"/>
              <a:t>What organizations and collective benefits will be gained from setting up this partnership arrangement?</a:t>
            </a:r>
          </a:p>
          <a:p>
            <a:pPr marL="1147753" lvl="2" indent="-181225">
              <a:buFont typeface="Arial" panose="020B0604020202020204" pitchFamily="34" charset="0"/>
              <a:buChar char="•"/>
            </a:pPr>
            <a:r>
              <a:rPr lang="en-US" dirty="0" smtClean="0"/>
              <a:t>Are there clearly identified goals that only a partnership agreement could help achieve? What is the “added value” for potential partners? What is your – and their – organizations self-interest? Are they willing to sign up for this? What exactly is the partnerships trying to achieve? How will involving others help the partnership to achieve its goals?</a:t>
            </a:r>
          </a:p>
          <a:p>
            <a:pPr marL="1631017" lvl="3" indent="-181225">
              <a:buFont typeface="Arial" panose="020B0604020202020204" pitchFamily="34" charset="0"/>
              <a:buChar char="•"/>
            </a:pPr>
            <a:r>
              <a:rPr lang="en-US" dirty="0" smtClean="0"/>
              <a:t>CNR: all federal child nutrition programs in AZ under CNR and influential CN advocates</a:t>
            </a:r>
          </a:p>
          <a:p>
            <a:pPr marL="1631017" lvl="3" indent="-181225">
              <a:buFont typeface="Arial" panose="020B0604020202020204" pitchFamily="34" charset="0"/>
              <a:buChar char="•"/>
            </a:pPr>
            <a:r>
              <a:rPr lang="en-US" dirty="0" smtClean="0"/>
              <a:t>ACTC: all major recipients of WPTC and in strategic LDs</a:t>
            </a:r>
          </a:p>
          <a:p>
            <a:pPr marL="664488" lvl="1" indent="-181225">
              <a:buFont typeface="Arial" panose="020B0604020202020204" pitchFamily="34" charset="0"/>
              <a:buChar char="•"/>
            </a:pPr>
            <a:r>
              <a:rPr lang="en-US" dirty="0" smtClean="0"/>
              <a:t>Is someone else already doing something similar?</a:t>
            </a:r>
          </a:p>
          <a:p>
            <a:pPr marL="1147753" lvl="2" indent="-181225">
              <a:buFont typeface="Arial" panose="020B0604020202020204" pitchFamily="34" charset="0"/>
              <a:buChar char="•"/>
            </a:pPr>
            <a:r>
              <a:rPr lang="en-US" dirty="0" smtClean="0"/>
              <a:t>Do other organizations have similar or the same goals? If so, have you considered approaching them to become part of their partnership agreement to ensure work is not duplicated? If this is not appropriate or feasible, think about incorporating lessons they have learned into the new partnership agreements.</a:t>
            </a:r>
          </a:p>
          <a:p>
            <a:pPr marL="1631017" lvl="3" indent="-181225">
              <a:buFont typeface="Arial" panose="020B0604020202020204" pitchFamily="34" charset="0"/>
              <a:buChar char="•"/>
            </a:pPr>
            <a:r>
              <a:rPr lang="en-US" dirty="0" smtClean="0"/>
              <a:t>CNR: individual groups doing own thing</a:t>
            </a:r>
          </a:p>
          <a:p>
            <a:pPr marL="1631017" lvl="3" indent="-181225">
              <a:buFont typeface="Arial" panose="020B0604020202020204" pitchFamily="34" charset="0"/>
              <a:buChar char="•"/>
            </a:pPr>
            <a:r>
              <a:rPr lang="en-US" dirty="0" smtClean="0"/>
              <a:t>ACTC: passed failed efforts</a:t>
            </a:r>
          </a:p>
          <a:p>
            <a:pPr marL="664488" lvl="1" indent="-181225">
              <a:buFont typeface="Arial" panose="020B0604020202020204" pitchFamily="34" charset="0"/>
              <a:buChar char="•"/>
            </a:pPr>
            <a:r>
              <a:rPr lang="en-US" dirty="0" smtClean="0"/>
              <a:t>Is there a commitment from partner organizations to support the partnership?</a:t>
            </a:r>
          </a:p>
          <a:p>
            <a:pPr marL="1147753" lvl="2" indent="-181225">
              <a:buFont typeface="Arial" panose="020B0604020202020204" pitchFamily="34" charset="0"/>
              <a:buChar char="•"/>
            </a:pPr>
            <a:r>
              <a:rPr lang="en-US" dirty="0" smtClean="0"/>
              <a:t>Have you approached partner organizations with the possibility of setting up a partnership? Was their response positive? Was such a proposal supported at a high level and a clear commitment given to this? </a:t>
            </a:r>
          </a:p>
          <a:p>
            <a:pPr marL="1631017" lvl="3" indent="-181225">
              <a:buFont typeface="Arial" panose="020B0604020202020204" pitchFamily="34" charset="0"/>
              <a:buChar char="•"/>
            </a:pPr>
            <a:r>
              <a:rPr lang="en-US" dirty="0" smtClean="0"/>
              <a:t>CNR: agreed upon policy priorities</a:t>
            </a:r>
          </a:p>
          <a:p>
            <a:pPr marL="1631017" lvl="3" indent="-181225">
              <a:buFont typeface="Arial" panose="020B0604020202020204" pitchFamily="34" charset="0"/>
              <a:buChar char="•"/>
            </a:pPr>
            <a:r>
              <a:rPr lang="en-US" dirty="0" smtClean="0"/>
              <a:t>ACTC: agreed upon policy brief</a:t>
            </a:r>
          </a:p>
          <a:p>
            <a:pPr marL="664488" lvl="1" indent="-181225">
              <a:buFont typeface="Arial" panose="020B0604020202020204" pitchFamily="34" charset="0"/>
              <a:buChar char="•"/>
            </a:pPr>
            <a:r>
              <a:rPr lang="en-US" dirty="0" smtClean="0"/>
              <a:t>What strategies/local priorities will this partnership support?</a:t>
            </a:r>
          </a:p>
          <a:p>
            <a:pPr marL="1147753" lvl="2" indent="-181225">
              <a:buFont typeface="Arial" panose="020B0604020202020204" pitchFamily="34" charset="0"/>
              <a:buChar char="•"/>
            </a:pPr>
            <a:r>
              <a:rPr lang="en-US" dirty="0" smtClean="0"/>
              <a:t>Consideration needs to be given to not only identifying strategies and local priorities the partnership supports, but also how the partnership will link to targets and strategies of partner organizations.</a:t>
            </a:r>
          </a:p>
          <a:p>
            <a:pPr marL="1631017" lvl="3" indent="-181225">
              <a:buFont typeface="Arial" panose="020B0604020202020204" pitchFamily="34" charset="0"/>
              <a:buChar char="•"/>
            </a:pPr>
            <a:r>
              <a:rPr lang="en-US" dirty="0" smtClean="0"/>
              <a:t>CNR: paper bag campaign, monthly meetings w/ policy/communications/action updates, lobby meetings</a:t>
            </a:r>
          </a:p>
          <a:p>
            <a:pPr marL="1631017" lvl="3" indent="-181225">
              <a:buFont typeface="Arial" panose="020B0604020202020204" pitchFamily="34" charset="0"/>
              <a:buChar char="•"/>
            </a:pPr>
            <a:r>
              <a:rPr lang="en-US" dirty="0" smtClean="0"/>
              <a:t>ACTC: lobby meetings</a:t>
            </a:r>
          </a:p>
          <a:p>
            <a:pPr marL="181225" indent="-181225">
              <a:buFont typeface="Arial" panose="020B0604020202020204" pitchFamily="34" charset="0"/>
              <a:buChar char="•"/>
            </a:pPr>
            <a:endParaRPr lang="en-US" baseline="0" dirty="0" smtClean="0"/>
          </a:p>
          <a:p>
            <a:pPr marL="181225" indent="-181225">
              <a:buFont typeface="Arial" panose="020B0604020202020204" pitchFamily="34" charset="0"/>
              <a:buChar char="•"/>
            </a:pPr>
            <a:endParaRPr lang="en-US" baseline="0" dirty="0" smtClean="0"/>
          </a:p>
          <a:p>
            <a:pPr lvl="0"/>
            <a:endParaRPr lang="en-US" dirty="0">
              <a:ea typeface="MS PGothic" pitchFamily="34" charset="-128"/>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662" indent="-296408">
              <a:spcBef>
                <a:spcPct val="30000"/>
              </a:spcBef>
              <a:defRPr sz="1200">
                <a:solidFill>
                  <a:schemeClr val="tx1"/>
                </a:solidFill>
                <a:latin typeface="Calibri" panose="020F0502020204030204" pitchFamily="34" charset="0"/>
                <a:ea typeface="MS PGothic" panose="020B0600070205080204" pitchFamily="34" charset="-128"/>
              </a:defRPr>
            </a:lvl2pPr>
            <a:lvl3pPr marL="1185634" indent="-237127">
              <a:spcBef>
                <a:spcPct val="30000"/>
              </a:spcBef>
              <a:defRPr sz="1200">
                <a:solidFill>
                  <a:schemeClr val="tx1"/>
                </a:solidFill>
                <a:latin typeface="Calibri" panose="020F0502020204030204" pitchFamily="34" charset="0"/>
                <a:ea typeface="MS PGothic" panose="020B0600070205080204" pitchFamily="34" charset="-128"/>
              </a:defRPr>
            </a:lvl3pPr>
            <a:lvl4pPr marL="1659887" indent="-237127">
              <a:spcBef>
                <a:spcPct val="30000"/>
              </a:spcBef>
              <a:defRPr sz="1200">
                <a:solidFill>
                  <a:schemeClr val="tx1"/>
                </a:solidFill>
                <a:latin typeface="Calibri" panose="020F0502020204030204" pitchFamily="34" charset="0"/>
                <a:ea typeface="MS PGothic" panose="020B0600070205080204" pitchFamily="34" charset="-128"/>
              </a:defRPr>
            </a:lvl4pPr>
            <a:lvl5pPr marL="2134141" indent="-237127">
              <a:spcBef>
                <a:spcPct val="30000"/>
              </a:spcBef>
              <a:defRPr sz="1200">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5E48582-C286-4CE3-881A-5DF0C14C4A3B}" type="slidenum">
              <a:rPr lang="en-US" altLang="en-US" smtClean="0"/>
              <a:pPr>
                <a:spcBef>
                  <a:spcPct val="0"/>
                </a:spcBef>
              </a:pPr>
              <a:t>42</a:t>
            </a:fld>
            <a:endParaRPr lang="en-US" altLang="en-US" dirty="0" smtClean="0"/>
          </a:p>
        </p:txBody>
      </p:sp>
    </p:spTree>
    <p:extLst>
      <p:ext uri="{BB962C8B-B14F-4D97-AF65-F5344CB8AC3E}">
        <p14:creationId xmlns:p14="http://schemas.microsoft.com/office/powerpoint/2010/main" val="39952676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lvl="0"/>
            <a:endParaRPr lang="en-US" dirty="0">
              <a:ea typeface="MS PGothic" pitchFamily="34" charset="-128"/>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662" indent="-296408">
              <a:spcBef>
                <a:spcPct val="30000"/>
              </a:spcBef>
              <a:defRPr sz="1200">
                <a:solidFill>
                  <a:schemeClr val="tx1"/>
                </a:solidFill>
                <a:latin typeface="Calibri" panose="020F0502020204030204" pitchFamily="34" charset="0"/>
                <a:ea typeface="MS PGothic" panose="020B0600070205080204" pitchFamily="34" charset="-128"/>
              </a:defRPr>
            </a:lvl2pPr>
            <a:lvl3pPr marL="1185634" indent="-237127">
              <a:spcBef>
                <a:spcPct val="30000"/>
              </a:spcBef>
              <a:defRPr sz="1200">
                <a:solidFill>
                  <a:schemeClr val="tx1"/>
                </a:solidFill>
                <a:latin typeface="Calibri" panose="020F0502020204030204" pitchFamily="34" charset="0"/>
                <a:ea typeface="MS PGothic" panose="020B0600070205080204" pitchFamily="34" charset="-128"/>
              </a:defRPr>
            </a:lvl3pPr>
            <a:lvl4pPr marL="1659887" indent="-237127">
              <a:spcBef>
                <a:spcPct val="30000"/>
              </a:spcBef>
              <a:defRPr sz="1200">
                <a:solidFill>
                  <a:schemeClr val="tx1"/>
                </a:solidFill>
                <a:latin typeface="Calibri" panose="020F0502020204030204" pitchFamily="34" charset="0"/>
                <a:ea typeface="MS PGothic" panose="020B0600070205080204" pitchFamily="34" charset="-128"/>
              </a:defRPr>
            </a:lvl4pPr>
            <a:lvl5pPr marL="2134141" indent="-237127">
              <a:spcBef>
                <a:spcPct val="30000"/>
              </a:spcBef>
              <a:defRPr sz="1200">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5E48582-C286-4CE3-881A-5DF0C14C4A3B}" type="slidenum">
              <a:rPr lang="en-US" altLang="en-US" smtClean="0"/>
              <a:pPr>
                <a:spcBef>
                  <a:spcPct val="0"/>
                </a:spcBef>
              </a:pPr>
              <a:t>43</a:t>
            </a:fld>
            <a:endParaRPr lang="en-US" altLang="en-US" dirty="0" smtClean="0"/>
          </a:p>
        </p:txBody>
      </p:sp>
    </p:spTree>
    <p:extLst>
      <p:ext uri="{BB962C8B-B14F-4D97-AF65-F5344CB8AC3E}">
        <p14:creationId xmlns:p14="http://schemas.microsoft.com/office/powerpoint/2010/main" val="6193518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marL="181225" indent="-181225">
              <a:buFont typeface="Arial" panose="020B0604020202020204" pitchFamily="34" charset="0"/>
              <a:buChar char="•"/>
            </a:pPr>
            <a:r>
              <a:rPr lang="en-US" dirty="0" smtClean="0"/>
              <a:t>Set the stage</a:t>
            </a:r>
          </a:p>
          <a:p>
            <a:pPr marL="664488" lvl="1" indent="-181225">
              <a:buFont typeface="Arial" panose="020B0604020202020204" pitchFamily="34" charset="0"/>
              <a:buChar char="•"/>
            </a:pPr>
            <a:r>
              <a:rPr lang="en-US" dirty="0" smtClean="0"/>
              <a:t>Create a sense of urgency: help others see the need for change and the importance of acting immediately</a:t>
            </a:r>
          </a:p>
          <a:p>
            <a:pPr marL="664488" lvl="1" indent="-181225">
              <a:buFont typeface="Arial" panose="020B0604020202020204" pitchFamily="34" charset="0"/>
              <a:buChar char="•"/>
            </a:pPr>
            <a:endParaRPr lang="en-US" dirty="0" smtClean="0"/>
          </a:p>
          <a:p>
            <a:endParaRPr lang="en-US" dirty="0" smtClean="0"/>
          </a:p>
          <a:p>
            <a:pPr lvl="0"/>
            <a:endParaRPr lang="en-US" dirty="0">
              <a:ea typeface="MS PGothic" pitchFamily="34" charset="-128"/>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662" indent="-296408">
              <a:spcBef>
                <a:spcPct val="30000"/>
              </a:spcBef>
              <a:defRPr sz="1200">
                <a:solidFill>
                  <a:schemeClr val="tx1"/>
                </a:solidFill>
                <a:latin typeface="Calibri" panose="020F0502020204030204" pitchFamily="34" charset="0"/>
                <a:ea typeface="MS PGothic" panose="020B0600070205080204" pitchFamily="34" charset="-128"/>
              </a:defRPr>
            </a:lvl2pPr>
            <a:lvl3pPr marL="1185634" indent="-237127">
              <a:spcBef>
                <a:spcPct val="30000"/>
              </a:spcBef>
              <a:defRPr sz="1200">
                <a:solidFill>
                  <a:schemeClr val="tx1"/>
                </a:solidFill>
                <a:latin typeface="Calibri" panose="020F0502020204030204" pitchFamily="34" charset="0"/>
                <a:ea typeface="MS PGothic" panose="020B0600070205080204" pitchFamily="34" charset="-128"/>
              </a:defRPr>
            </a:lvl3pPr>
            <a:lvl4pPr marL="1659887" indent="-237127">
              <a:spcBef>
                <a:spcPct val="30000"/>
              </a:spcBef>
              <a:defRPr sz="1200">
                <a:solidFill>
                  <a:schemeClr val="tx1"/>
                </a:solidFill>
                <a:latin typeface="Calibri" panose="020F0502020204030204" pitchFamily="34" charset="0"/>
                <a:ea typeface="MS PGothic" panose="020B0600070205080204" pitchFamily="34" charset="-128"/>
              </a:defRPr>
            </a:lvl4pPr>
            <a:lvl5pPr marL="2134141" indent="-237127">
              <a:spcBef>
                <a:spcPct val="30000"/>
              </a:spcBef>
              <a:defRPr sz="1200">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5E48582-C286-4CE3-881A-5DF0C14C4A3B}" type="slidenum">
              <a:rPr lang="en-US" altLang="en-US" smtClean="0"/>
              <a:pPr>
                <a:spcBef>
                  <a:spcPct val="0"/>
                </a:spcBef>
              </a:pPr>
              <a:t>44</a:t>
            </a:fld>
            <a:endParaRPr lang="en-US" altLang="en-US" dirty="0" smtClean="0"/>
          </a:p>
        </p:txBody>
      </p:sp>
    </p:spTree>
    <p:extLst>
      <p:ext uri="{BB962C8B-B14F-4D97-AF65-F5344CB8AC3E}">
        <p14:creationId xmlns:p14="http://schemas.microsoft.com/office/powerpoint/2010/main" val="42760033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marL="181225" indent="-181225">
              <a:buFont typeface="Arial" panose="020B0604020202020204" pitchFamily="34" charset="0"/>
              <a:buChar char="•"/>
            </a:pPr>
            <a:r>
              <a:rPr lang="en-US" dirty="0" smtClean="0"/>
              <a:t>Set the stage</a:t>
            </a:r>
          </a:p>
          <a:p>
            <a:pPr marL="664488" lvl="1" indent="-181225" defTabSz="966529">
              <a:buFont typeface="Arial" panose="020B0604020202020204" pitchFamily="34" charset="0"/>
              <a:buChar char="•"/>
            </a:pPr>
            <a:r>
              <a:rPr lang="en-US" dirty="0" smtClean="0"/>
              <a:t>Pull together the guiding teams: make sure there is a powerful group guiding the change – one with leadership skills, credibility, communication ability, authority, analytical skills, and a sense of urgency.</a:t>
            </a:r>
          </a:p>
          <a:p>
            <a:pPr marL="664488" lvl="1" indent="-181225">
              <a:buFont typeface="Arial" panose="020B0604020202020204" pitchFamily="34" charset="0"/>
              <a:buChar char="•"/>
            </a:pPr>
            <a:endParaRPr lang="en-US" dirty="0" smtClean="0"/>
          </a:p>
          <a:p>
            <a:endParaRPr lang="en-US" dirty="0" smtClean="0"/>
          </a:p>
          <a:p>
            <a:pPr marL="664488" lvl="1" indent="-181225">
              <a:buFont typeface="Arial" panose="020B0604020202020204" pitchFamily="34" charset="0"/>
              <a:buChar char="•"/>
            </a:pPr>
            <a:r>
              <a:rPr lang="en-US" dirty="0" smtClean="0"/>
              <a:t>of urgency: help others see the need for change and the importance of acting immediately</a:t>
            </a:r>
          </a:p>
          <a:p>
            <a:pPr marL="664488" lvl="1" indent="-181225">
              <a:buFont typeface="Arial" panose="020B0604020202020204" pitchFamily="34" charset="0"/>
              <a:buChar char="•"/>
            </a:pPr>
            <a:endParaRPr lang="en-US" dirty="0" smtClean="0"/>
          </a:p>
          <a:p>
            <a:endParaRPr lang="en-US" dirty="0" smtClean="0"/>
          </a:p>
          <a:p>
            <a:pPr lvl="0"/>
            <a:endParaRPr lang="en-US" dirty="0">
              <a:ea typeface="MS PGothic" pitchFamily="34" charset="-128"/>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662" indent="-296408">
              <a:spcBef>
                <a:spcPct val="30000"/>
              </a:spcBef>
              <a:defRPr sz="1200">
                <a:solidFill>
                  <a:schemeClr val="tx1"/>
                </a:solidFill>
                <a:latin typeface="Calibri" panose="020F0502020204030204" pitchFamily="34" charset="0"/>
                <a:ea typeface="MS PGothic" panose="020B0600070205080204" pitchFamily="34" charset="-128"/>
              </a:defRPr>
            </a:lvl2pPr>
            <a:lvl3pPr marL="1185634" indent="-237127">
              <a:spcBef>
                <a:spcPct val="30000"/>
              </a:spcBef>
              <a:defRPr sz="1200">
                <a:solidFill>
                  <a:schemeClr val="tx1"/>
                </a:solidFill>
                <a:latin typeface="Calibri" panose="020F0502020204030204" pitchFamily="34" charset="0"/>
                <a:ea typeface="MS PGothic" panose="020B0600070205080204" pitchFamily="34" charset="-128"/>
              </a:defRPr>
            </a:lvl3pPr>
            <a:lvl4pPr marL="1659887" indent="-237127">
              <a:spcBef>
                <a:spcPct val="30000"/>
              </a:spcBef>
              <a:defRPr sz="1200">
                <a:solidFill>
                  <a:schemeClr val="tx1"/>
                </a:solidFill>
                <a:latin typeface="Calibri" panose="020F0502020204030204" pitchFamily="34" charset="0"/>
                <a:ea typeface="MS PGothic" panose="020B0600070205080204" pitchFamily="34" charset="-128"/>
              </a:defRPr>
            </a:lvl4pPr>
            <a:lvl5pPr marL="2134141" indent="-237127">
              <a:spcBef>
                <a:spcPct val="30000"/>
              </a:spcBef>
              <a:defRPr sz="1200">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5E48582-C286-4CE3-881A-5DF0C14C4A3B}" type="slidenum">
              <a:rPr lang="en-US" altLang="en-US" smtClean="0"/>
              <a:pPr>
                <a:spcBef>
                  <a:spcPct val="0"/>
                </a:spcBef>
              </a:pPr>
              <a:t>45</a:t>
            </a:fld>
            <a:endParaRPr lang="en-US" altLang="en-US" dirty="0" smtClean="0"/>
          </a:p>
        </p:txBody>
      </p:sp>
    </p:spTree>
    <p:extLst>
      <p:ext uri="{BB962C8B-B14F-4D97-AF65-F5344CB8AC3E}">
        <p14:creationId xmlns:p14="http://schemas.microsoft.com/office/powerpoint/2010/main" val="23361371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marL="181225" indent="-181225">
              <a:buFont typeface="Arial" panose="020B0604020202020204" pitchFamily="34" charset="0"/>
              <a:buChar char="•"/>
            </a:pPr>
            <a:r>
              <a:rPr lang="en-US" dirty="0" smtClean="0"/>
              <a:t>Decide what to do</a:t>
            </a:r>
          </a:p>
          <a:p>
            <a:pPr marL="664488" lvl="1" indent="-181225">
              <a:buFont typeface="Arial" panose="020B0604020202020204" pitchFamily="34" charset="0"/>
              <a:buChar char="•"/>
            </a:pPr>
            <a:r>
              <a:rPr lang="en-US" dirty="0" smtClean="0"/>
              <a:t>Develop the change vision and strategy: change how the future will be different from the past, and how you can make that future a reality</a:t>
            </a:r>
          </a:p>
          <a:p>
            <a:endParaRPr lang="en-US" dirty="0" smtClean="0"/>
          </a:p>
          <a:p>
            <a:pPr lvl="0"/>
            <a:endParaRPr lang="en-US" dirty="0">
              <a:ea typeface="MS PGothic" pitchFamily="34" charset="-128"/>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662" indent="-296408">
              <a:spcBef>
                <a:spcPct val="30000"/>
              </a:spcBef>
              <a:defRPr sz="1200">
                <a:solidFill>
                  <a:schemeClr val="tx1"/>
                </a:solidFill>
                <a:latin typeface="Calibri" panose="020F0502020204030204" pitchFamily="34" charset="0"/>
                <a:ea typeface="MS PGothic" panose="020B0600070205080204" pitchFamily="34" charset="-128"/>
              </a:defRPr>
            </a:lvl2pPr>
            <a:lvl3pPr marL="1185634" indent="-237127">
              <a:spcBef>
                <a:spcPct val="30000"/>
              </a:spcBef>
              <a:defRPr sz="1200">
                <a:solidFill>
                  <a:schemeClr val="tx1"/>
                </a:solidFill>
                <a:latin typeface="Calibri" panose="020F0502020204030204" pitchFamily="34" charset="0"/>
                <a:ea typeface="MS PGothic" panose="020B0600070205080204" pitchFamily="34" charset="-128"/>
              </a:defRPr>
            </a:lvl3pPr>
            <a:lvl4pPr marL="1659887" indent="-237127">
              <a:spcBef>
                <a:spcPct val="30000"/>
              </a:spcBef>
              <a:defRPr sz="1200">
                <a:solidFill>
                  <a:schemeClr val="tx1"/>
                </a:solidFill>
                <a:latin typeface="Calibri" panose="020F0502020204030204" pitchFamily="34" charset="0"/>
                <a:ea typeface="MS PGothic" panose="020B0600070205080204" pitchFamily="34" charset="-128"/>
              </a:defRPr>
            </a:lvl4pPr>
            <a:lvl5pPr marL="2134141" indent="-237127">
              <a:spcBef>
                <a:spcPct val="30000"/>
              </a:spcBef>
              <a:defRPr sz="1200">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5E48582-C286-4CE3-881A-5DF0C14C4A3B}" type="slidenum">
              <a:rPr lang="en-US" altLang="en-US" smtClean="0"/>
              <a:pPr>
                <a:spcBef>
                  <a:spcPct val="0"/>
                </a:spcBef>
              </a:pPr>
              <a:t>46</a:t>
            </a:fld>
            <a:endParaRPr lang="en-US" altLang="en-US" dirty="0" smtClean="0"/>
          </a:p>
        </p:txBody>
      </p:sp>
    </p:spTree>
    <p:extLst>
      <p:ext uri="{BB962C8B-B14F-4D97-AF65-F5344CB8AC3E}">
        <p14:creationId xmlns:p14="http://schemas.microsoft.com/office/powerpoint/2010/main" val="30589720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marL="181225" indent="-181225">
              <a:buFont typeface="Arial" panose="020B0604020202020204" pitchFamily="34" charset="0"/>
              <a:buChar char="•"/>
            </a:pPr>
            <a:r>
              <a:rPr lang="en-US" dirty="0" smtClean="0"/>
              <a:t>Make it happen</a:t>
            </a:r>
          </a:p>
          <a:p>
            <a:pPr marL="664488" lvl="1" indent="-181225">
              <a:buFont typeface="Arial" panose="020B0604020202020204" pitchFamily="34" charset="0"/>
              <a:buChar char="•"/>
            </a:pPr>
            <a:r>
              <a:rPr lang="en-US" dirty="0" smtClean="0"/>
              <a:t>Communicate for understanding and buy-in: make sure as many others as possible understand and accept the vision and the strategy.</a:t>
            </a:r>
          </a:p>
          <a:p>
            <a:endParaRPr 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662" indent="-296408">
              <a:spcBef>
                <a:spcPct val="30000"/>
              </a:spcBef>
              <a:defRPr sz="1200">
                <a:solidFill>
                  <a:schemeClr val="tx1"/>
                </a:solidFill>
                <a:latin typeface="Calibri" panose="020F0502020204030204" pitchFamily="34" charset="0"/>
                <a:ea typeface="MS PGothic" panose="020B0600070205080204" pitchFamily="34" charset="-128"/>
              </a:defRPr>
            </a:lvl2pPr>
            <a:lvl3pPr marL="1185634" indent="-237127">
              <a:spcBef>
                <a:spcPct val="30000"/>
              </a:spcBef>
              <a:defRPr sz="1200">
                <a:solidFill>
                  <a:schemeClr val="tx1"/>
                </a:solidFill>
                <a:latin typeface="Calibri" panose="020F0502020204030204" pitchFamily="34" charset="0"/>
                <a:ea typeface="MS PGothic" panose="020B0600070205080204" pitchFamily="34" charset="-128"/>
              </a:defRPr>
            </a:lvl3pPr>
            <a:lvl4pPr marL="1659887" indent="-237127">
              <a:spcBef>
                <a:spcPct val="30000"/>
              </a:spcBef>
              <a:defRPr sz="1200">
                <a:solidFill>
                  <a:schemeClr val="tx1"/>
                </a:solidFill>
                <a:latin typeface="Calibri" panose="020F0502020204030204" pitchFamily="34" charset="0"/>
                <a:ea typeface="MS PGothic" panose="020B0600070205080204" pitchFamily="34" charset="-128"/>
              </a:defRPr>
            </a:lvl4pPr>
            <a:lvl5pPr marL="2134141" indent="-237127">
              <a:spcBef>
                <a:spcPct val="30000"/>
              </a:spcBef>
              <a:defRPr sz="1200">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5E48582-C286-4CE3-881A-5DF0C14C4A3B}" type="slidenum">
              <a:rPr lang="en-US" altLang="en-US" smtClean="0"/>
              <a:pPr>
                <a:spcBef>
                  <a:spcPct val="0"/>
                </a:spcBef>
              </a:pPr>
              <a:t>47</a:t>
            </a:fld>
            <a:endParaRPr lang="en-US" altLang="en-US" dirty="0" smtClean="0"/>
          </a:p>
        </p:txBody>
      </p:sp>
    </p:spTree>
    <p:extLst>
      <p:ext uri="{BB962C8B-B14F-4D97-AF65-F5344CB8AC3E}">
        <p14:creationId xmlns:p14="http://schemas.microsoft.com/office/powerpoint/2010/main" val="25713947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marL="181225" indent="-181225">
              <a:buFont typeface="Arial" panose="020B0604020202020204" pitchFamily="34" charset="0"/>
              <a:buChar char="•"/>
            </a:pPr>
            <a:r>
              <a:rPr lang="en-US" dirty="0" smtClean="0"/>
              <a:t>Empower others to act: remove as many barriers as possible so that those who want to make the vision a reality can do so.</a:t>
            </a:r>
          </a:p>
          <a:p>
            <a:endParaRPr 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662" indent="-296408">
              <a:spcBef>
                <a:spcPct val="30000"/>
              </a:spcBef>
              <a:defRPr sz="1200">
                <a:solidFill>
                  <a:schemeClr val="tx1"/>
                </a:solidFill>
                <a:latin typeface="Calibri" panose="020F0502020204030204" pitchFamily="34" charset="0"/>
                <a:ea typeface="MS PGothic" panose="020B0600070205080204" pitchFamily="34" charset="-128"/>
              </a:defRPr>
            </a:lvl2pPr>
            <a:lvl3pPr marL="1185634" indent="-237127">
              <a:spcBef>
                <a:spcPct val="30000"/>
              </a:spcBef>
              <a:defRPr sz="1200">
                <a:solidFill>
                  <a:schemeClr val="tx1"/>
                </a:solidFill>
                <a:latin typeface="Calibri" panose="020F0502020204030204" pitchFamily="34" charset="0"/>
                <a:ea typeface="MS PGothic" panose="020B0600070205080204" pitchFamily="34" charset="-128"/>
              </a:defRPr>
            </a:lvl3pPr>
            <a:lvl4pPr marL="1659887" indent="-237127">
              <a:spcBef>
                <a:spcPct val="30000"/>
              </a:spcBef>
              <a:defRPr sz="1200">
                <a:solidFill>
                  <a:schemeClr val="tx1"/>
                </a:solidFill>
                <a:latin typeface="Calibri" panose="020F0502020204030204" pitchFamily="34" charset="0"/>
                <a:ea typeface="MS PGothic" panose="020B0600070205080204" pitchFamily="34" charset="-128"/>
              </a:defRPr>
            </a:lvl4pPr>
            <a:lvl5pPr marL="2134141" indent="-237127">
              <a:spcBef>
                <a:spcPct val="30000"/>
              </a:spcBef>
              <a:defRPr sz="1200">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5E48582-C286-4CE3-881A-5DF0C14C4A3B}" type="slidenum">
              <a:rPr lang="en-US" altLang="en-US" smtClean="0"/>
              <a:pPr>
                <a:spcBef>
                  <a:spcPct val="0"/>
                </a:spcBef>
              </a:pPr>
              <a:t>48</a:t>
            </a:fld>
            <a:endParaRPr lang="en-US" altLang="en-US" dirty="0" smtClean="0"/>
          </a:p>
        </p:txBody>
      </p:sp>
    </p:spTree>
    <p:extLst>
      <p:ext uri="{BB962C8B-B14F-4D97-AF65-F5344CB8AC3E}">
        <p14:creationId xmlns:p14="http://schemas.microsoft.com/office/powerpoint/2010/main" val="27995481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marL="181225" indent="-181225">
              <a:buFont typeface="Arial" panose="020B0604020202020204" pitchFamily="34" charset="0"/>
              <a:buChar char="•"/>
            </a:pPr>
            <a:r>
              <a:rPr lang="en-US" smtClean="0"/>
              <a:t>Empower others to act: remove as many barriers as possible so that those who want to make the vision a reality can do so.</a:t>
            </a:r>
          </a:p>
          <a:p>
            <a:endParaRPr 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662" indent="-296408">
              <a:spcBef>
                <a:spcPct val="30000"/>
              </a:spcBef>
              <a:defRPr sz="1200">
                <a:solidFill>
                  <a:schemeClr val="tx1"/>
                </a:solidFill>
                <a:latin typeface="Calibri" panose="020F0502020204030204" pitchFamily="34" charset="0"/>
                <a:ea typeface="MS PGothic" panose="020B0600070205080204" pitchFamily="34" charset="-128"/>
              </a:defRPr>
            </a:lvl2pPr>
            <a:lvl3pPr marL="1185634" indent="-237127">
              <a:spcBef>
                <a:spcPct val="30000"/>
              </a:spcBef>
              <a:defRPr sz="1200">
                <a:solidFill>
                  <a:schemeClr val="tx1"/>
                </a:solidFill>
                <a:latin typeface="Calibri" panose="020F0502020204030204" pitchFamily="34" charset="0"/>
                <a:ea typeface="MS PGothic" panose="020B0600070205080204" pitchFamily="34" charset="-128"/>
              </a:defRPr>
            </a:lvl3pPr>
            <a:lvl4pPr marL="1659887" indent="-237127">
              <a:spcBef>
                <a:spcPct val="30000"/>
              </a:spcBef>
              <a:defRPr sz="1200">
                <a:solidFill>
                  <a:schemeClr val="tx1"/>
                </a:solidFill>
                <a:latin typeface="Calibri" panose="020F0502020204030204" pitchFamily="34" charset="0"/>
                <a:ea typeface="MS PGothic" panose="020B0600070205080204" pitchFamily="34" charset="-128"/>
              </a:defRPr>
            </a:lvl4pPr>
            <a:lvl5pPr marL="2134141" indent="-237127">
              <a:spcBef>
                <a:spcPct val="30000"/>
              </a:spcBef>
              <a:defRPr sz="1200">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5E48582-C286-4CE3-881A-5DF0C14C4A3B}" type="slidenum">
              <a:rPr lang="en-US" altLang="en-US" smtClean="0"/>
              <a:pPr>
                <a:spcBef>
                  <a:spcPct val="0"/>
                </a:spcBef>
              </a:pPr>
              <a:t>49</a:t>
            </a:fld>
            <a:endParaRPr lang="en-US" altLang="en-US" dirty="0" smtClean="0"/>
          </a:p>
        </p:txBody>
      </p:sp>
    </p:spTree>
    <p:extLst>
      <p:ext uri="{BB962C8B-B14F-4D97-AF65-F5344CB8AC3E}">
        <p14:creationId xmlns:p14="http://schemas.microsoft.com/office/powerpoint/2010/main" val="21988473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marL="181225" indent="-181225">
              <a:buFont typeface="Arial" panose="020B0604020202020204" pitchFamily="34" charset="0"/>
              <a:buChar char="•"/>
            </a:pPr>
            <a:r>
              <a:rPr lang="en-US" dirty="0" smtClean="0"/>
              <a:t>Produce short-term wins: create some visible, unambiguous successes as soon as possible</a:t>
            </a:r>
            <a:endParaRPr 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662" indent="-296408">
              <a:spcBef>
                <a:spcPct val="30000"/>
              </a:spcBef>
              <a:defRPr sz="1200">
                <a:solidFill>
                  <a:schemeClr val="tx1"/>
                </a:solidFill>
                <a:latin typeface="Calibri" panose="020F0502020204030204" pitchFamily="34" charset="0"/>
                <a:ea typeface="MS PGothic" panose="020B0600070205080204" pitchFamily="34" charset="-128"/>
              </a:defRPr>
            </a:lvl2pPr>
            <a:lvl3pPr marL="1185634" indent="-237127">
              <a:spcBef>
                <a:spcPct val="30000"/>
              </a:spcBef>
              <a:defRPr sz="1200">
                <a:solidFill>
                  <a:schemeClr val="tx1"/>
                </a:solidFill>
                <a:latin typeface="Calibri" panose="020F0502020204030204" pitchFamily="34" charset="0"/>
                <a:ea typeface="MS PGothic" panose="020B0600070205080204" pitchFamily="34" charset="-128"/>
              </a:defRPr>
            </a:lvl3pPr>
            <a:lvl4pPr marL="1659887" indent="-237127">
              <a:spcBef>
                <a:spcPct val="30000"/>
              </a:spcBef>
              <a:defRPr sz="1200">
                <a:solidFill>
                  <a:schemeClr val="tx1"/>
                </a:solidFill>
                <a:latin typeface="Calibri" panose="020F0502020204030204" pitchFamily="34" charset="0"/>
                <a:ea typeface="MS PGothic" panose="020B0600070205080204" pitchFamily="34" charset="-128"/>
              </a:defRPr>
            </a:lvl4pPr>
            <a:lvl5pPr marL="2134141" indent="-237127">
              <a:spcBef>
                <a:spcPct val="30000"/>
              </a:spcBef>
              <a:defRPr sz="1200">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5E48582-C286-4CE3-881A-5DF0C14C4A3B}" type="slidenum">
              <a:rPr lang="en-US" altLang="en-US" smtClean="0"/>
              <a:pPr>
                <a:spcBef>
                  <a:spcPct val="0"/>
                </a:spcBef>
              </a:pPr>
              <a:t>50</a:t>
            </a:fld>
            <a:endParaRPr lang="en-US" altLang="en-US" dirty="0" smtClean="0"/>
          </a:p>
        </p:txBody>
      </p:sp>
    </p:spTree>
    <p:extLst>
      <p:ext uri="{BB962C8B-B14F-4D97-AF65-F5344CB8AC3E}">
        <p14:creationId xmlns:p14="http://schemas.microsoft.com/office/powerpoint/2010/main" val="41510705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marL="181225" indent="-181225">
              <a:buFont typeface="Arial" panose="020B0604020202020204" pitchFamily="34" charset="0"/>
              <a:buChar char="•"/>
            </a:pPr>
            <a:r>
              <a:rPr lang="en-US" dirty="0" smtClean="0"/>
              <a:t>Don’t let up: press harder and faster after the first successes. Be relentless with initiating change after change until the vision is a reality.</a:t>
            </a:r>
          </a:p>
          <a:p>
            <a:endParaRPr 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662" indent="-296408">
              <a:spcBef>
                <a:spcPct val="30000"/>
              </a:spcBef>
              <a:defRPr sz="1200">
                <a:solidFill>
                  <a:schemeClr val="tx1"/>
                </a:solidFill>
                <a:latin typeface="Calibri" panose="020F0502020204030204" pitchFamily="34" charset="0"/>
                <a:ea typeface="MS PGothic" panose="020B0600070205080204" pitchFamily="34" charset="-128"/>
              </a:defRPr>
            </a:lvl2pPr>
            <a:lvl3pPr marL="1185634" indent="-237127">
              <a:spcBef>
                <a:spcPct val="30000"/>
              </a:spcBef>
              <a:defRPr sz="1200">
                <a:solidFill>
                  <a:schemeClr val="tx1"/>
                </a:solidFill>
                <a:latin typeface="Calibri" panose="020F0502020204030204" pitchFamily="34" charset="0"/>
                <a:ea typeface="MS PGothic" panose="020B0600070205080204" pitchFamily="34" charset="-128"/>
              </a:defRPr>
            </a:lvl3pPr>
            <a:lvl4pPr marL="1659887" indent="-237127">
              <a:spcBef>
                <a:spcPct val="30000"/>
              </a:spcBef>
              <a:defRPr sz="1200">
                <a:solidFill>
                  <a:schemeClr val="tx1"/>
                </a:solidFill>
                <a:latin typeface="Calibri" panose="020F0502020204030204" pitchFamily="34" charset="0"/>
                <a:ea typeface="MS PGothic" panose="020B0600070205080204" pitchFamily="34" charset="-128"/>
              </a:defRPr>
            </a:lvl4pPr>
            <a:lvl5pPr marL="2134141" indent="-237127">
              <a:spcBef>
                <a:spcPct val="30000"/>
              </a:spcBef>
              <a:defRPr sz="1200">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5E48582-C286-4CE3-881A-5DF0C14C4A3B}" type="slidenum">
              <a:rPr lang="en-US" altLang="en-US" smtClean="0"/>
              <a:pPr>
                <a:spcBef>
                  <a:spcPct val="0"/>
                </a:spcBef>
              </a:pPr>
              <a:t>51</a:t>
            </a:fld>
            <a:endParaRPr lang="en-US" altLang="en-US" dirty="0" smtClean="0"/>
          </a:p>
        </p:txBody>
      </p:sp>
    </p:spTree>
    <p:extLst>
      <p:ext uri="{BB962C8B-B14F-4D97-AF65-F5344CB8AC3E}">
        <p14:creationId xmlns:p14="http://schemas.microsoft.com/office/powerpoint/2010/main" val="1368256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NAME: Jennifer</a:t>
            </a:r>
          </a:p>
          <a:p>
            <a:r>
              <a:rPr lang="en-US" dirty="0"/>
              <a:t>NOTE: Refer to the handout in their folders</a:t>
            </a:r>
            <a:br>
              <a:rPr lang="en-US" dirty="0"/>
            </a:br>
            <a:r>
              <a:rPr lang="en-US" dirty="0"/>
              <a:t>SCRIPT: Please share your name,</a:t>
            </a:r>
            <a:r>
              <a:rPr lang="en-US" baseline="0" dirty="0"/>
              <a:t> organization, and where your work fits into the elements of healthy communities- just among your table. </a:t>
            </a:r>
            <a:endParaRPr lang="en-US" dirty="0"/>
          </a:p>
        </p:txBody>
      </p:sp>
      <p:sp>
        <p:nvSpPr>
          <p:cNvPr id="4" name="Slide Number Placeholder 3"/>
          <p:cNvSpPr>
            <a:spLocks noGrp="1"/>
          </p:cNvSpPr>
          <p:nvPr>
            <p:ph type="sldNum" sz="quarter" idx="10"/>
          </p:nvPr>
        </p:nvSpPr>
        <p:spPr/>
        <p:txBody>
          <a:bodyPr/>
          <a:lstStyle/>
          <a:p>
            <a:fld id="{CBD571DD-88CF-6E44-900F-0EB1704ECF16}" type="slidenum">
              <a:rPr lang="en-US" smtClean="0"/>
              <a:t>6</a:t>
            </a:fld>
            <a:endParaRPr lang="en-US"/>
          </a:p>
        </p:txBody>
      </p:sp>
    </p:spTree>
    <p:extLst>
      <p:ext uri="{BB962C8B-B14F-4D97-AF65-F5344CB8AC3E}">
        <p14:creationId xmlns:p14="http://schemas.microsoft.com/office/powerpoint/2010/main" val="10831002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marL="181225" indent="-181225">
              <a:buFont typeface="Arial" panose="020B0604020202020204" pitchFamily="34" charset="0"/>
              <a:buChar char="•"/>
            </a:pPr>
            <a:r>
              <a:rPr lang="en-US" dirty="0" smtClean="0"/>
              <a:t>Make it stick</a:t>
            </a:r>
          </a:p>
          <a:p>
            <a:pPr marL="664488" lvl="1" indent="-181225">
              <a:buFont typeface="Arial" panose="020B0604020202020204" pitchFamily="34" charset="0"/>
              <a:buChar char="•"/>
            </a:pPr>
            <a:r>
              <a:rPr lang="en-US" dirty="0" smtClean="0"/>
              <a:t>Create a new culture: hold on to the new ways of behaving, and make sure they succeed, until they become strong enough to replace old traditions.</a:t>
            </a:r>
          </a:p>
          <a:p>
            <a:pPr marL="664488" lvl="1" indent="-181225">
              <a:buFont typeface="Arial" panose="020B0604020202020204" pitchFamily="34" charset="0"/>
              <a:buChar char="•"/>
            </a:pPr>
            <a:endParaRPr lang="en-US" dirty="0" smtClean="0"/>
          </a:p>
          <a:p>
            <a:pPr marL="181225" indent="-181225">
              <a:buFont typeface="Arial" panose="020B0604020202020204" pitchFamily="34" charset="0"/>
              <a:buChar char="•"/>
            </a:pPr>
            <a:r>
              <a:rPr lang="en-US" dirty="0" smtClean="0"/>
              <a:t>Challenges remain with Charitable Tax Credit</a:t>
            </a:r>
          </a:p>
          <a:p>
            <a:pPr marL="664488" lvl="1" indent="-181225">
              <a:buFont typeface="Arial" panose="020B0604020202020204" pitchFamily="34" charset="0"/>
              <a:buChar char="•"/>
            </a:pPr>
            <a:r>
              <a:rPr lang="en-US" dirty="0" smtClean="0"/>
              <a:t>Ensure that the changes would not be overcome by stubborn, hard-to-die traditions</a:t>
            </a:r>
          </a:p>
          <a:p>
            <a:endParaRPr 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662" indent="-296408">
              <a:spcBef>
                <a:spcPct val="30000"/>
              </a:spcBef>
              <a:defRPr sz="1200">
                <a:solidFill>
                  <a:schemeClr val="tx1"/>
                </a:solidFill>
                <a:latin typeface="Calibri" panose="020F0502020204030204" pitchFamily="34" charset="0"/>
                <a:ea typeface="MS PGothic" panose="020B0600070205080204" pitchFamily="34" charset="-128"/>
              </a:defRPr>
            </a:lvl2pPr>
            <a:lvl3pPr marL="1185634" indent="-237127">
              <a:spcBef>
                <a:spcPct val="30000"/>
              </a:spcBef>
              <a:defRPr sz="1200">
                <a:solidFill>
                  <a:schemeClr val="tx1"/>
                </a:solidFill>
                <a:latin typeface="Calibri" panose="020F0502020204030204" pitchFamily="34" charset="0"/>
                <a:ea typeface="MS PGothic" panose="020B0600070205080204" pitchFamily="34" charset="-128"/>
              </a:defRPr>
            </a:lvl3pPr>
            <a:lvl4pPr marL="1659887" indent="-237127">
              <a:spcBef>
                <a:spcPct val="30000"/>
              </a:spcBef>
              <a:defRPr sz="1200">
                <a:solidFill>
                  <a:schemeClr val="tx1"/>
                </a:solidFill>
                <a:latin typeface="Calibri" panose="020F0502020204030204" pitchFamily="34" charset="0"/>
                <a:ea typeface="MS PGothic" panose="020B0600070205080204" pitchFamily="34" charset="-128"/>
              </a:defRPr>
            </a:lvl4pPr>
            <a:lvl5pPr marL="2134141" indent="-237127">
              <a:spcBef>
                <a:spcPct val="30000"/>
              </a:spcBef>
              <a:defRPr sz="1200">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5E48582-C286-4CE3-881A-5DF0C14C4A3B}" type="slidenum">
              <a:rPr lang="en-US" altLang="en-US" smtClean="0"/>
              <a:pPr>
                <a:spcBef>
                  <a:spcPct val="0"/>
                </a:spcBef>
              </a:pPr>
              <a:t>52</a:t>
            </a:fld>
            <a:endParaRPr lang="en-US" altLang="en-US" dirty="0" smtClean="0"/>
          </a:p>
        </p:txBody>
      </p:sp>
    </p:spTree>
    <p:extLst>
      <p:ext uri="{BB962C8B-B14F-4D97-AF65-F5344CB8AC3E}">
        <p14:creationId xmlns:p14="http://schemas.microsoft.com/office/powerpoint/2010/main" val="37030209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lvl="0"/>
            <a:endParaRPr lang="en-US" dirty="0">
              <a:ea typeface="MS PGothic" pitchFamily="34" charset="-128"/>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662" indent="-296408">
              <a:spcBef>
                <a:spcPct val="30000"/>
              </a:spcBef>
              <a:defRPr sz="1200">
                <a:solidFill>
                  <a:schemeClr val="tx1"/>
                </a:solidFill>
                <a:latin typeface="Calibri" panose="020F0502020204030204" pitchFamily="34" charset="0"/>
                <a:ea typeface="MS PGothic" panose="020B0600070205080204" pitchFamily="34" charset="-128"/>
              </a:defRPr>
            </a:lvl2pPr>
            <a:lvl3pPr marL="1185634" indent="-237127">
              <a:spcBef>
                <a:spcPct val="30000"/>
              </a:spcBef>
              <a:defRPr sz="1200">
                <a:solidFill>
                  <a:schemeClr val="tx1"/>
                </a:solidFill>
                <a:latin typeface="Calibri" panose="020F0502020204030204" pitchFamily="34" charset="0"/>
                <a:ea typeface="MS PGothic" panose="020B0600070205080204" pitchFamily="34" charset="-128"/>
              </a:defRPr>
            </a:lvl3pPr>
            <a:lvl4pPr marL="1659887" indent="-237127">
              <a:spcBef>
                <a:spcPct val="30000"/>
              </a:spcBef>
              <a:defRPr sz="1200">
                <a:solidFill>
                  <a:schemeClr val="tx1"/>
                </a:solidFill>
                <a:latin typeface="Calibri" panose="020F0502020204030204" pitchFamily="34" charset="0"/>
                <a:ea typeface="MS PGothic" panose="020B0600070205080204" pitchFamily="34" charset="-128"/>
              </a:defRPr>
            </a:lvl4pPr>
            <a:lvl5pPr marL="2134141" indent="-237127">
              <a:spcBef>
                <a:spcPct val="30000"/>
              </a:spcBef>
              <a:defRPr sz="1200">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5E48582-C286-4CE3-881A-5DF0C14C4A3B}" type="slidenum">
              <a:rPr lang="en-US" altLang="en-US" smtClean="0"/>
              <a:pPr>
                <a:spcBef>
                  <a:spcPct val="0"/>
                </a:spcBef>
              </a:pPr>
              <a:t>53</a:t>
            </a:fld>
            <a:endParaRPr lang="en-US" altLang="en-US" dirty="0" smtClean="0"/>
          </a:p>
        </p:txBody>
      </p:sp>
    </p:spTree>
    <p:extLst>
      <p:ext uri="{BB962C8B-B14F-4D97-AF65-F5344CB8AC3E}">
        <p14:creationId xmlns:p14="http://schemas.microsoft.com/office/powerpoint/2010/main" val="3306919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lvl="0"/>
            <a:endParaRPr lang="en-US" dirty="0">
              <a:ea typeface="MS PGothic" pitchFamily="34" charset="-128"/>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662" indent="-296408">
              <a:spcBef>
                <a:spcPct val="30000"/>
              </a:spcBef>
              <a:defRPr sz="1200">
                <a:solidFill>
                  <a:schemeClr val="tx1"/>
                </a:solidFill>
                <a:latin typeface="Calibri" panose="020F0502020204030204" pitchFamily="34" charset="0"/>
                <a:ea typeface="MS PGothic" panose="020B0600070205080204" pitchFamily="34" charset="-128"/>
              </a:defRPr>
            </a:lvl2pPr>
            <a:lvl3pPr marL="1185634" indent="-237127">
              <a:spcBef>
                <a:spcPct val="30000"/>
              </a:spcBef>
              <a:defRPr sz="1200">
                <a:solidFill>
                  <a:schemeClr val="tx1"/>
                </a:solidFill>
                <a:latin typeface="Calibri" panose="020F0502020204030204" pitchFamily="34" charset="0"/>
                <a:ea typeface="MS PGothic" panose="020B0600070205080204" pitchFamily="34" charset="-128"/>
              </a:defRPr>
            </a:lvl3pPr>
            <a:lvl4pPr marL="1659887" indent="-237127">
              <a:spcBef>
                <a:spcPct val="30000"/>
              </a:spcBef>
              <a:defRPr sz="1200">
                <a:solidFill>
                  <a:schemeClr val="tx1"/>
                </a:solidFill>
                <a:latin typeface="Calibri" panose="020F0502020204030204" pitchFamily="34" charset="0"/>
                <a:ea typeface="MS PGothic" panose="020B0600070205080204" pitchFamily="34" charset="-128"/>
              </a:defRPr>
            </a:lvl4pPr>
            <a:lvl5pPr marL="2134141" indent="-237127">
              <a:spcBef>
                <a:spcPct val="30000"/>
              </a:spcBef>
              <a:defRPr sz="1200">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5E48582-C286-4CE3-881A-5DF0C14C4A3B}" type="slidenum">
              <a:rPr lang="en-US" altLang="en-US" smtClean="0"/>
              <a:pPr>
                <a:spcBef>
                  <a:spcPct val="0"/>
                </a:spcBef>
              </a:pPr>
              <a:t>54</a:t>
            </a:fld>
            <a:endParaRPr lang="en-US" altLang="en-US" dirty="0" smtClean="0"/>
          </a:p>
        </p:txBody>
      </p:sp>
    </p:spTree>
    <p:extLst>
      <p:ext uri="{BB962C8B-B14F-4D97-AF65-F5344CB8AC3E}">
        <p14:creationId xmlns:p14="http://schemas.microsoft.com/office/powerpoint/2010/main" val="1323867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662" indent="-296408">
              <a:spcBef>
                <a:spcPct val="30000"/>
              </a:spcBef>
              <a:defRPr sz="1200">
                <a:solidFill>
                  <a:schemeClr val="tx1"/>
                </a:solidFill>
                <a:latin typeface="Calibri" panose="020F0502020204030204" pitchFamily="34" charset="0"/>
                <a:ea typeface="MS PGothic" panose="020B0600070205080204" pitchFamily="34" charset="-128"/>
              </a:defRPr>
            </a:lvl2pPr>
            <a:lvl3pPr marL="1185634" indent="-237127">
              <a:spcBef>
                <a:spcPct val="30000"/>
              </a:spcBef>
              <a:defRPr sz="1200">
                <a:solidFill>
                  <a:schemeClr val="tx1"/>
                </a:solidFill>
                <a:latin typeface="Calibri" panose="020F0502020204030204" pitchFamily="34" charset="0"/>
                <a:ea typeface="MS PGothic" panose="020B0600070205080204" pitchFamily="34" charset="-128"/>
              </a:defRPr>
            </a:lvl3pPr>
            <a:lvl4pPr marL="1659887" indent="-237127">
              <a:spcBef>
                <a:spcPct val="30000"/>
              </a:spcBef>
              <a:defRPr sz="1200">
                <a:solidFill>
                  <a:schemeClr val="tx1"/>
                </a:solidFill>
                <a:latin typeface="Calibri" panose="020F0502020204030204" pitchFamily="34" charset="0"/>
                <a:ea typeface="MS PGothic" panose="020B0600070205080204" pitchFamily="34" charset="-128"/>
              </a:defRPr>
            </a:lvl4pPr>
            <a:lvl5pPr marL="2134141" indent="-237127">
              <a:spcBef>
                <a:spcPct val="30000"/>
              </a:spcBef>
              <a:defRPr sz="1200">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750CA4A-9508-4CFB-8357-E2D34A4F7C2E}" type="slidenum">
              <a:rPr lang="en-US" altLang="en-US" smtClean="0"/>
              <a:pPr>
                <a:spcBef>
                  <a:spcPct val="0"/>
                </a:spcBef>
              </a:pPr>
              <a:t>55</a:t>
            </a:fld>
            <a:endParaRPr lang="en-US" altLang="en-US" dirty="0" smtClean="0"/>
          </a:p>
        </p:txBody>
      </p:sp>
    </p:spTree>
    <p:extLst>
      <p:ext uri="{BB962C8B-B14F-4D97-AF65-F5344CB8AC3E}">
        <p14:creationId xmlns:p14="http://schemas.microsoft.com/office/powerpoint/2010/main" val="23984136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NAME: NA</a:t>
            </a:r>
          </a:p>
          <a:p>
            <a:r>
              <a:rPr lang="en-US" dirty="0"/>
              <a:t>NOTE: NA</a:t>
            </a:r>
            <a:br>
              <a:rPr lang="en-US" dirty="0"/>
            </a:br>
            <a:r>
              <a:rPr lang="en-US" dirty="0"/>
              <a:t>SCRIPT: NA</a:t>
            </a:r>
          </a:p>
        </p:txBody>
      </p:sp>
      <p:sp>
        <p:nvSpPr>
          <p:cNvPr id="4" name="Slide Number Placeholder 3"/>
          <p:cNvSpPr>
            <a:spLocks noGrp="1"/>
          </p:cNvSpPr>
          <p:nvPr>
            <p:ph type="sldNum" sz="quarter" idx="10"/>
          </p:nvPr>
        </p:nvSpPr>
        <p:spPr/>
        <p:txBody>
          <a:bodyPr/>
          <a:lstStyle/>
          <a:p>
            <a:fld id="{7BF5A3A1-1457-4ECC-A8F6-F93CD7C19304}" type="slidenum">
              <a:rPr lang="en-US" smtClean="0"/>
              <a:t>56</a:t>
            </a:fld>
            <a:endParaRPr lang="en-US" dirty="0"/>
          </a:p>
        </p:txBody>
      </p:sp>
      <p:sp>
        <p:nvSpPr>
          <p:cNvPr id="5" name="Date Placeholder 4"/>
          <p:cNvSpPr>
            <a:spLocks noGrp="1"/>
          </p:cNvSpPr>
          <p:nvPr>
            <p:ph type="dt" idx="11"/>
          </p:nvPr>
        </p:nvSpPr>
        <p:spPr/>
        <p:txBody>
          <a:bodyPr/>
          <a:lstStyle/>
          <a:p>
            <a:fld id="{AB6CB318-E95E-4196-B76F-8D4B6A98F8AF}" type="datetime1">
              <a:rPr lang="en-US" smtClean="0"/>
              <a:t>8/5/2019</a:t>
            </a:fld>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4014332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NAME: Jennifer</a:t>
            </a:r>
          </a:p>
          <a:p>
            <a:r>
              <a:rPr lang="en-US" dirty="0"/>
              <a:t>NOTE: This is not in their folder. We can have it on the website.</a:t>
            </a:r>
            <a:br>
              <a:rPr lang="en-US" dirty="0"/>
            </a:br>
            <a:r>
              <a:rPr lang="en-US" dirty="0"/>
              <a:t>SCRIPT: Here is our learning arc for this year’s CAN Forum. </a:t>
            </a:r>
          </a:p>
          <a:p>
            <a:endParaRPr lang="en-US" dirty="0"/>
          </a:p>
        </p:txBody>
      </p:sp>
      <p:sp>
        <p:nvSpPr>
          <p:cNvPr id="4" name="Slide Number Placeholder 3"/>
          <p:cNvSpPr>
            <a:spLocks noGrp="1"/>
          </p:cNvSpPr>
          <p:nvPr>
            <p:ph type="sldNum" sz="quarter" idx="10"/>
          </p:nvPr>
        </p:nvSpPr>
        <p:spPr/>
        <p:txBody>
          <a:bodyPr/>
          <a:lstStyle/>
          <a:p>
            <a:fld id="{CBD571DD-88CF-6E44-900F-0EB1704ECF16}" type="slidenum">
              <a:rPr lang="en-US" smtClean="0"/>
              <a:t>7</a:t>
            </a:fld>
            <a:endParaRPr lang="en-US"/>
          </a:p>
        </p:txBody>
      </p:sp>
    </p:spTree>
    <p:extLst>
      <p:ext uri="{BB962C8B-B14F-4D97-AF65-F5344CB8AC3E}">
        <p14:creationId xmlns:p14="http://schemas.microsoft.com/office/powerpoint/2010/main" val="2392546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NAME: Jennifer</a:t>
            </a:r>
          </a:p>
          <a:p>
            <a:r>
              <a:rPr lang="en-US" dirty="0"/>
              <a:t>NOTE: None</a:t>
            </a:r>
            <a:br>
              <a:rPr lang="en-US" dirty="0"/>
            </a:br>
            <a:r>
              <a:rPr lang="en-US" dirty="0"/>
              <a:t>SCRIPT: Desired results set the ground for expectations about what we are trying to achieve in this session…</a:t>
            </a:r>
          </a:p>
          <a:p>
            <a:pPr defTabSz="984978">
              <a:defRPr/>
            </a:pPr>
            <a:endParaRPr lang="en-US" dirty="0"/>
          </a:p>
          <a:p>
            <a:endParaRPr lang="en-US" dirty="0"/>
          </a:p>
        </p:txBody>
      </p:sp>
      <p:sp>
        <p:nvSpPr>
          <p:cNvPr id="4" name="Slide Number Placeholder 3"/>
          <p:cNvSpPr>
            <a:spLocks noGrp="1"/>
          </p:cNvSpPr>
          <p:nvPr>
            <p:ph type="sldNum" sz="quarter" idx="10"/>
          </p:nvPr>
        </p:nvSpPr>
        <p:spPr/>
        <p:txBody>
          <a:bodyPr/>
          <a:lstStyle/>
          <a:p>
            <a:fld id="{7BF5A3A1-1457-4ECC-A8F6-F93CD7C19304}" type="slidenum">
              <a:rPr lang="en-US" smtClean="0"/>
              <a:t>8</a:t>
            </a:fld>
            <a:endParaRPr lang="en-US" dirty="0"/>
          </a:p>
        </p:txBody>
      </p:sp>
      <p:sp>
        <p:nvSpPr>
          <p:cNvPr id="5" name="Date Placeholder 4"/>
          <p:cNvSpPr>
            <a:spLocks noGrp="1"/>
          </p:cNvSpPr>
          <p:nvPr>
            <p:ph type="dt" idx="11"/>
          </p:nvPr>
        </p:nvSpPr>
        <p:spPr/>
        <p:txBody>
          <a:bodyPr/>
          <a:lstStyle/>
          <a:p>
            <a:fld id="{683EF647-0077-45F6-810D-76727EAB67FA}" type="datetime1">
              <a:rPr lang="en-US" smtClean="0"/>
              <a:t>8/5/2019</a:t>
            </a:fld>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434137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lvl="0"/>
            <a:endParaRPr lang="en-US" dirty="0">
              <a:ea typeface="MS PGothic" pitchFamily="34" charset="-128"/>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662" indent="-296408">
              <a:spcBef>
                <a:spcPct val="30000"/>
              </a:spcBef>
              <a:defRPr sz="1200">
                <a:solidFill>
                  <a:schemeClr val="tx1"/>
                </a:solidFill>
                <a:latin typeface="Calibri" panose="020F0502020204030204" pitchFamily="34" charset="0"/>
                <a:ea typeface="MS PGothic" panose="020B0600070205080204" pitchFamily="34" charset="-128"/>
              </a:defRPr>
            </a:lvl2pPr>
            <a:lvl3pPr marL="1185634" indent="-237127">
              <a:spcBef>
                <a:spcPct val="30000"/>
              </a:spcBef>
              <a:defRPr sz="1200">
                <a:solidFill>
                  <a:schemeClr val="tx1"/>
                </a:solidFill>
                <a:latin typeface="Calibri" panose="020F0502020204030204" pitchFamily="34" charset="0"/>
                <a:ea typeface="MS PGothic" panose="020B0600070205080204" pitchFamily="34" charset="-128"/>
              </a:defRPr>
            </a:lvl3pPr>
            <a:lvl4pPr marL="1659887" indent="-237127">
              <a:spcBef>
                <a:spcPct val="30000"/>
              </a:spcBef>
              <a:defRPr sz="1200">
                <a:solidFill>
                  <a:schemeClr val="tx1"/>
                </a:solidFill>
                <a:latin typeface="Calibri" panose="020F0502020204030204" pitchFamily="34" charset="0"/>
                <a:ea typeface="MS PGothic" panose="020B0600070205080204" pitchFamily="34" charset="-128"/>
              </a:defRPr>
            </a:lvl4pPr>
            <a:lvl5pPr marL="2134141" indent="-237127">
              <a:spcBef>
                <a:spcPct val="30000"/>
              </a:spcBef>
              <a:defRPr sz="1200">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5E48582-C286-4CE3-881A-5DF0C14C4A3B}" type="slidenum">
              <a:rPr lang="en-US" altLang="en-US" smtClean="0"/>
              <a:pPr>
                <a:spcBef>
                  <a:spcPct val="0"/>
                </a:spcBef>
              </a:pPr>
              <a:t>10</a:t>
            </a:fld>
            <a:endParaRPr lang="en-US" altLang="en-US" dirty="0" smtClean="0"/>
          </a:p>
        </p:txBody>
      </p:sp>
    </p:spTree>
    <p:extLst>
      <p:ext uri="{BB962C8B-B14F-4D97-AF65-F5344CB8AC3E}">
        <p14:creationId xmlns:p14="http://schemas.microsoft.com/office/powerpoint/2010/main" val="3717272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lvl="0"/>
            <a:endParaRPr lang="en-US" dirty="0">
              <a:ea typeface="MS PGothic" pitchFamily="34" charset="-128"/>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70662" indent="-296408">
              <a:spcBef>
                <a:spcPct val="30000"/>
              </a:spcBef>
              <a:defRPr sz="1200">
                <a:solidFill>
                  <a:schemeClr val="tx1"/>
                </a:solidFill>
                <a:latin typeface="Calibri" panose="020F0502020204030204" pitchFamily="34" charset="0"/>
                <a:ea typeface="MS PGothic" panose="020B0600070205080204" pitchFamily="34" charset="-128"/>
              </a:defRPr>
            </a:lvl2pPr>
            <a:lvl3pPr marL="1185634" indent="-237127">
              <a:spcBef>
                <a:spcPct val="30000"/>
              </a:spcBef>
              <a:defRPr sz="1200">
                <a:solidFill>
                  <a:schemeClr val="tx1"/>
                </a:solidFill>
                <a:latin typeface="Calibri" panose="020F0502020204030204" pitchFamily="34" charset="0"/>
                <a:ea typeface="MS PGothic" panose="020B0600070205080204" pitchFamily="34" charset="-128"/>
              </a:defRPr>
            </a:lvl3pPr>
            <a:lvl4pPr marL="1659887" indent="-237127">
              <a:spcBef>
                <a:spcPct val="30000"/>
              </a:spcBef>
              <a:defRPr sz="1200">
                <a:solidFill>
                  <a:schemeClr val="tx1"/>
                </a:solidFill>
                <a:latin typeface="Calibri" panose="020F0502020204030204" pitchFamily="34" charset="0"/>
                <a:ea typeface="MS PGothic" panose="020B0600070205080204" pitchFamily="34" charset="-128"/>
              </a:defRPr>
            </a:lvl4pPr>
            <a:lvl5pPr marL="2134141" indent="-237127">
              <a:spcBef>
                <a:spcPct val="30000"/>
              </a:spcBef>
              <a:defRPr sz="1200">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5E48582-C286-4CE3-881A-5DF0C14C4A3B}" type="slidenum">
              <a:rPr lang="en-US" altLang="en-US" smtClean="0"/>
              <a:pPr>
                <a:spcBef>
                  <a:spcPct val="0"/>
                </a:spcBef>
              </a:pPr>
              <a:t>11</a:t>
            </a:fld>
            <a:endParaRPr lang="en-US" altLang="en-US" dirty="0" smtClean="0"/>
          </a:p>
        </p:txBody>
      </p:sp>
    </p:spTree>
    <p:extLst>
      <p:ext uri="{BB962C8B-B14F-4D97-AF65-F5344CB8AC3E}">
        <p14:creationId xmlns:p14="http://schemas.microsoft.com/office/powerpoint/2010/main" val="4266306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Date Placeholder 3"/>
          <p:cNvSpPr txBox="1">
            <a:spLocks/>
          </p:cNvSpPr>
          <p:nvPr userDrawn="1"/>
        </p:nvSpPr>
        <p:spPr>
          <a:xfrm>
            <a:off x="5014658" y="6048643"/>
            <a:ext cx="3305332" cy="362435"/>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t>March 24, 2016</a:t>
            </a:r>
          </a:p>
        </p:txBody>
      </p:sp>
      <p:sp>
        <p:nvSpPr>
          <p:cNvPr id="8" name="Slide Number Placeholder 4"/>
          <p:cNvSpPr txBox="1">
            <a:spLocks/>
          </p:cNvSpPr>
          <p:nvPr userDrawn="1"/>
        </p:nvSpPr>
        <p:spPr>
          <a:xfrm>
            <a:off x="8466869" y="6054593"/>
            <a:ext cx="479123" cy="365125"/>
          </a:xfrm>
          <a:prstGeom prst="rect">
            <a:avLst/>
          </a:prstGeom>
        </p:spPr>
        <p:txBody>
          <a:bodyPr/>
          <a:lstStyle>
            <a:defPPr>
              <a:defRPr lang="en-US"/>
            </a:defPPr>
            <a:lvl1pPr marL="0" algn="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EEEAAD-DCCA-7C45-A30D-AA569732D9C6}" type="slidenum">
              <a:rPr lang="en-US" smtClean="0"/>
              <a:pPr/>
              <a:t>‹#›</a:t>
            </a:fld>
            <a:endParaRPr lang="en-US" dirty="0"/>
          </a:p>
        </p:txBody>
      </p:sp>
    </p:spTree>
    <p:extLst>
      <p:ext uri="{BB962C8B-B14F-4D97-AF65-F5344CB8AC3E}">
        <p14:creationId xmlns:p14="http://schemas.microsoft.com/office/powerpoint/2010/main" val="409193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txBox="1">
            <a:spLocks/>
          </p:cNvSpPr>
          <p:nvPr userDrawn="1"/>
        </p:nvSpPr>
        <p:spPr>
          <a:xfrm>
            <a:off x="5014658" y="6048643"/>
            <a:ext cx="3305332" cy="362435"/>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t>March 24, 2016</a:t>
            </a:r>
          </a:p>
        </p:txBody>
      </p:sp>
      <p:sp>
        <p:nvSpPr>
          <p:cNvPr id="10" name="Slide Number Placeholder 4"/>
          <p:cNvSpPr txBox="1">
            <a:spLocks/>
          </p:cNvSpPr>
          <p:nvPr userDrawn="1"/>
        </p:nvSpPr>
        <p:spPr>
          <a:xfrm>
            <a:off x="8466869" y="6054593"/>
            <a:ext cx="479123" cy="365125"/>
          </a:xfrm>
          <a:prstGeom prst="rect">
            <a:avLst/>
          </a:prstGeom>
        </p:spPr>
        <p:txBody>
          <a:bodyPr/>
          <a:lstStyle>
            <a:defPPr>
              <a:defRPr lang="en-US"/>
            </a:defPPr>
            <a:lvl1pPr marL="0" algn="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EEEAAD-DCCA-7C45-A30D-AA569732D9C6}" type="slidenum">
              <a:rPr lang="en-US" smtClean="0"/>
              <a:pPr/>
              <a:t>‹#›</a:t>
            </a:fld>
            <a:endParaRPr lang="en-US" dirty="0"/>
          </a:p>
        </p:txBody>
      </p:sp>
    </p:spTree>
    <p:extLst>
      <p:ext uri="{BB962C8B-B14F-4D97-AF65-F5344CB8AC3E}">
        <p14:creationId xmlns:p14="http://schemas.microsoft.com/office/powerpoint/2010/main" val="1806288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txBox="1">
            <a:spLocks/>
          </p:cNvSpPr>
          <p:nvPr userDrawn="1"/>
        </p:nvSpPr>
        <p:spPr>
          <a:xfrm>
            <a:off x="5014658" y="6048643"/>
            <a:ext cx="3305332" cy="362435"/>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t>March 24, 2016</a:t>
            </a:r>
          </a:p>
        </p:txBody>
      </p:sp>
      <p:sp>
        <p:nvSpPr>
          <p:cNvPr id="10" name="Slide Number Placeholder 4"/>
          <p:cNvSpPr txBox="1">
            <a:spLocks/>
          </p:cNvSpPr>
          <p:nvPr userDrawn="1"/>
        </p:nvSpPr>
        <p:spPr>
          <a:xfrm>
            <a:off x="8466869" y="6054593"/>
            <a:ext cx="479123" cy="365125"/>
          </a:xfrm>
          <a:prstGeom prst="rect">
            <a:avLst/>
          </a:prstGeom>
        </p:spPr>
        <p:txBody>
          <a:bodyPr/>
          <a:lstStyle>
            <a:defPPr>
              <a:defRPr lang="en-US"/>
            </a:defPPr>
            <a:lvl1pPr marL="0" algn="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EEEAAD-DCCA-7C45-A30D-AA569732D9C6}" type="slidenum">
              <a:rPr lang="en-US" smtClean="0"/>
              <a:pPr/>
              <a:t>‹#›</a:t>
            </a:fld>
            <a:endParaRPr lang="en-US" dirty="0"/>
          </a:p>
        </p:txBody>
      </p:sp>
    </p:spTree>
    <p:extLst>
      <p:ext uri="{BB962C8B-B14F-4D97-AF65-F5344CB8AC3E}">
        <p14:creationId xmlns:p14="http://schemas.microsoft.com/office/powerpoint/2010/main" val="2364222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hasCustomPrompt="1"/>
          </p:nvPr>
        </p:nvSpPr>
        <p:spPr>
          <a:xfrm>
            <a:off x="457200" y="1600200"/>
            <a:ext cx="82296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a:t>
            </a:r>
            <a:endParaRPr lang="en-US" dirty="0"/>
          </a:p>
        </p:txBody>
      </p:sp>
      <p:sp>
        <p:nvSpPr>
          <p:cNvPr id="7" name="Date Placeholder 3"/>
          <p:cNvSpPr txBox="1">
            <a:spLocks/>
          </p:cNvSpPr>
          <p:nvPr userDrawn="1"/>
        </p:nvSpPr>
        <p:spPr>
          <a:xfrm>
            <a:off x="5014658" y="6048643"/>
            <a:ext cx="3305332" cy="362435"/>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8" name="Slide Number Placeholder 4"/>
          <p:cNvSpPr txBox="1">
            <a:spLocks/>
          </p:cNvSpPr>
          <p:nvPr userDrawn="1"/>
        </p:nvSpPr>
        <p:spPr>
          <a:xfrm>
            <a:off x="8466869" y="6054593"/>
            <a:ext cx="479123" cy="365125"/>
          </a:xfrm>
          <a:prstGeom prst="rect">
            <a:avLst/>
          </a:prstGeom>
        </p:spPr>
        <p:txBody>
          <a:bodyPr/>
          <a:lstStyle>
            <a:defPPr>
              <a:defRPr lang="en-US"/>
            </a:defPPr>
            <a:lvl1pPr marL="0" algn="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EEEAAD-DCCA-7C45-A30D-AA569732D9C6}" type="slidenum">
              <a:rPr lang="en-US" smtClean="0"/>
              <a:pPr/>
              <a:t>‹#›</a:t>
            </a:fld>
            <a:endParaRPr lang="en-US" dirty="0"/>
          </a:p>
        </p:txBody>
      </p:sp>
    </p:spTree>
    <p:extLst>
      <p:ext uri="{BB962C8B-B14F-4D97-AF65-F5344CB8AC3E}">
        <p14:creationId xmlns:p14="http://schemas.microsoft.com/office/powerpoint/2010/main" val="2843616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Segoe UI Light" panose="020B0502040204020203" pitchFamily="34" charset="0"/>
                <a:cs typeface="Segoe UI Light" panose="020B0502040204020203"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txBox="1">
            <a:spLocks/>
          </p:cNvSpPr>
          <p:nvPr userDrawn="1"/>
        </p:nvSpPr>
        <p:spPr>
          <a:xfrm>
            <a:off x="5014658" y="6048643"/>
            <a:ext cx="3305332" cy="362435"/>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8" name="Slide Number Placeholder 4"/>
          <p:cNvSpPr txBox="1">
            <a:spLocks/>
          </p:cNvSpPr>
          <p:nvPr userDrawn="1"/>
        </p:nvSpPr>
        <p:spPr>
          <a:xfrm>
            <a:off x="8466869" y="6054593"/>
            <a:ext cx="479123" cy="365125"/>
          </a:xfrm>
          <a:prstGeom prst="rect">
            <a:avLst/>
          </a:prstGeom>
        </p:spPr>
        <p:txBody>
          <a:bodyPr/>
          <a:lstStyle>
            <a:defPPr>
              <a:defRPr lang="en-US"/>
            </a:defPPr>
            <a:lvl1pPr marL="0" algn="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EEEAAD-DCCA-7C45-A30D-AA569732D9C6}" type="slidenum">
              <a:rPr lang="en-US" smtClean="0"/>
              <a:pPr/>
              <a:t>‹#›</a:t>
            </a:fld>
            <a:endParaRPr lang="en-US" dirty="0"/>
          </a:p>
        </p:txBody>
      </p:sp>
    </p:spTree>
    <p:extLst>
      <p:ext uri="{BB962C8B-B14F-4D97-AF65-F5344CB8AC3E}">
        <p14:creationId xmlns:p14="http://schemas.microsoft.com/office/powerpoint/2010/main" val="336619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1">
                <a:latin typeface="Segoe UI Light" panose="020B0502040204020203" pitchFamily="34" charset="0"/>
                <a:cs typeface="Segoe UI Light" panose="020B0502040204020203"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Segoe UI Light" panose="020B0502040204020203" pitchFamily="34" charset="0"/>
                <a:cs typeface="Segoe UI Light" panose="020B0502040204020203" pitchFamily="34" charset="0"/>
              </a:defRPr>
            </a:lvl1pPr>
            <a:lvl2pPr>
              <a:defRPr sz="2400">
                <a:latin typeface="Segoe UI Light" panose="020B0502040204020203" pitchFamily="34" charset="0"/>
                <a:cs typeface="Segoe UI Light" panose="020B0502040204020203" pitchFamily="34" charset="0"/>
              </a:defRPr>
            </a:lvl2pPr>
            <a:lvl3pPr>
              <a:defRPr sz="2000">
                <a:latin typeface="Segoe UI Light" panose="020B0502040204020203" pitchFamily="34" charset="0"/>
                <a:cs typeface="Segoe UI Light" panose="020B0502040204020203" pitchFamily="34" charset="0"/>
              </a:defRPr>
            </a:lvl3pPr>
            <a:lvl4pPr>
              <a:defRPr sz="1800">
                <a:latin typeface="Segoe UI Light" panose="020B0502040204020203" pitchFamily="34" charset="0"/>
                <a:cs typeface="Segoe UI Light" panose="020B0502040204020203" pitchFamily="34" charset="0"/>
              </a:defRPr>
            </a:lvl4pPr>
            <a:lvl5pPr>
              <a:defRPr sz="1800">
                <a:latin typeface="Segoe UI Light" panose="020B0502040204020203" pitchFamily="34" charset="0"/>
                <a:cs typeface="Segoe UI Light" panose="020B05020402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3"/>
          <p:cNvSpPr txBox="1">
            <a:spLocks/>
          </p:cNvSpPr>
          <p:nvPr userDrawn="1"/>
        </p:nvSpPr>
        <p:spPr>
          <a:xfrm>
            <a:off x="5014658" y="6048643"/>
            <a:ext cx="3305332" cy="362435"/>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t>March 24, 2016</a:t>
            </a:r>
          </a:p>
        </p:txBody>
      </p:sp>
      <p:sp>
        <p:nvSpPr>
          <p:cNvPr id="16" name="Slide Number Placeholder 4"/>
          <p:cNvSpPr txBox="1">
            <a:spLocks/>
          </p:cNvSpPr>
          <p:nvPr userDrawn="1"/>
        </p:nvSpPr>
        <p:spPr>
          <a:xfrm>
            <a:off x="8466869" y="6054593"/>
            <a:ext cx="479123" cy="365125"/>
          </a:xfrm>
          <a:prstGeom prst="rect">
            <a:avLst/>
          </a:prstGeom>
        </p:spPr>
        <p:txBody>
          <a:bodyPr/>
          <a:lstStyle>
            <a:defPPr>
              <a:defRPr lang="en-US"/>
            </a:defPPr>
            <a:lvl1pPr marL="0" algn="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EEEAAD-DCCA-7C45-A30D-AA569732D9C6}" type="slidenum">
              <a:rPr lang="en-US" smtClean="0"/>
              <a:pPr/>
              <a:t>‹#›</a:t>
            </a:fld>
            <a:endParaRPr lang="en-US" dirty="0"/>
          </a:p>
        </p:txBody>
      </p:sp>
    </p:spTree>
    <p:extLst>
      <p:ext uri="{BB962C8B-B14F-4D97-AF65-F5344CB8AC3E}">
        <p14:creationId xmlns:p14="http://schemas.microsoft.com/office/powerpoint/2010/main" val="1474283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txBox="1">
            <a:spLocks/>
          </p:cNvSpPr>
          <p:nvPr userDrawn="1"/>
        </p:nvSpPr>
        <p:spPr>
          <a:xfrm>
            <a:off x="5014658" y="6048643"/>
            <a:ext cx="3305332" cy="362435"/>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11" name="Slide Number Placeholder 4"/>
          <p:cNvSpPr txBox="1">
            <a:spLocks/>
          </p:cNvSpPr>
          <p:nvPr userDrawn="1"/>
        </p:nvSpPr>
        <p:spPr>
          <a:xfrm>
            <a:off x="8466869" y="6054593"/>
            <a:ext cx="479123" cy="365125"/>
          </a:xfrm>
          <a:prstGeom prst="rect">
            <a:avLst/>
          </a:prstGeom>
        </p:spPr>
        <p:txBody>
          <a:bodyPr/>
          <a:lstStyle>
            <a:defPPr>
              <a:defRPr lang="en-US"/>
            </a:defPPr>
            <a:lvl1pPr marL="0" algn="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EEEAAD-DCCA-7C45-A30D-AA569732D9C6}" type="slidenum">
              <a:rPr lang="en-US" smtClean="0"/>
              <a:pPr/>
              <a:t>‹#›</a:t>
            </a:fld>
            <a:endParaRPr lang="en-US" dirty="0"/>
          </a:p>
        </p:txBody>
      </p:sp>
    </p:spTree>
    <p:extLst>
      <p:ext uri="{BB962C8B-B14F-4D97-AF65-F5344CB8AC3E}">
        <p14:creationId xmlns:p14="http://schemas.microsoft.com/office/powerpoint/2010/main" val="1196181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11" name="Slide Number Placeholder 4"/>
          <p:cNvSpPr txBox="1">
            <a:spLocks/>
          </p:cNvSpPr>
          <p:nvPr userDrawn="1"/>
        </p:nvSpPr>
        <p:spPr>
          <a:xfrm>
            <a:off x="8466869" y="6054593"/>
            <a:ext cx="479123" cy="365125"/>
          </a:xfrm>
          <a:prstGeom prst="rect">
            <a:avLst/>
          </a:prstGeom>
        </p:spPr>
        <p:txBody>
          <a:bodyPr/>
          <a:lstStyle>
            <a:defPPr>
              <a:defRPr lang="en-US"/>
            </a:defPPr>
            <a:lvl1pPr marL="0" algn="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EEEAAD-DCCA-7C45-A30D-AA569732D9C6}" type="slidenum">
              <a:rPr lang="en-US" smtClean="0"/>
              <a:pPr/>
              <a:t>‹#›</a:t>
            </a:fld>
            <a:endParaRPr lang="en-US" dirty="0"/>
          </a:p>
        </p:txBody>
      </p:sp>
    </p:spTree>
    <p:extLst>
      <p:ext uri="{BB962C8B-B14F-4D97-AF65-F5344CB8AC3E}">
        <p14:creationId xmlns:p14="http://schemas.microsoft.com/office/powerpoint/2010/main" val="460656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txBox="1">
            <a:spLocks/>
          </p:cNvSpPr>
          <p:nvPr userDrawn="1"/>
        </p:nvSpPr>
        <p:spPr>
          <a:xfrm>
            <a:off x="5014658" y="6048643"/>
            <a:ext cx="3305332" cy="362435"/>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6" name="Slide Number Placeholder 4"/>
          <p:cNvSpPr txBox="1">
            <a:spLocks/>
          </p:cNvSpPr>
          <p:nvPr userDrawn="1"/>
        </p:nvSpPr>
        <p:spPr>
          <a:xfrm>
            <a:off x="8466869" y="6054593"/>
            <a:ext cx="479123" cy="365125"/>
          </a:xfrm>
          <a:prstGeom prst="rect">
            <a:avLst/>
          </a:prstGeom>
        </p:spPr>
        <p:txBody>
          <a:bodyPr/>
          <a:lstStyle>
            <a:defPPr>
              <a:defRPr lang="en-US"/>
            </a:defPPr>
            <a:lvl1pPr marL="0" algn="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EEEAAD-DCCA-7C45-A30D-AA569732D9C6}" type="slidenum">
              <a:rPr lang="en-US" smtClean="0"/>
              <a:pPr/>
              <a:t>‹#›</a:t>
            </a:fld>
            <a:endParaRPr lang="en-US" dirty="0"/>
          </a:p>
        </p:txBody>
      </p:sp>
    </p:spTree>
    <p:extLst>
      <p:ext uri="{BB962C8B-B14F-4D97-AF65-F5344CB8AC3E}">
        <p14:creationId xmlns:p14="http://schemas.microsoft.com/office/powerpoint/2010/main" val="2913566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Slide Number Placeholder 4"/>
          <p:cNvSpPr txBox="1">
            <a:spLocks/>
          </p:cNvSpPr>
          <p:nvPr userDrawn="1"/>
        </p:nvSpPr>
        <p:spPr>
          <a:xfrm>
            <a:off x="8466869" y="6054593"/>
            <a:ext cx="479123" cy="365125"/>
          </a:xfrm>
          <a:prstGeom prst="rect">
            <a:avLst/>
          </a:prstGeom>
        </p:spPr>
        <p:txBody>
          <a:bodyPr/>
          <a:lstStyle>
            <a:defPPr>
              <a:defRPr lang="en-US"/>
            </a:defPPr>
            <a:lvl1pPr marL="0" algn="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EEEAAD-DCCA-7C45-A30D-AA569732D9C6}" type="slidenum">
              <a:rPr lang="en-US" smtClean="0"/>
              <a:pPr/>
              <a:t>‹#›</a:t>
            </a:fld>
            <a:endParaRPr lang="en-US" dirty="0"/>
          </a:p>
        </p:txBody>
      </p:sp>
    </p:spTree>
    <p:extLst>
      <p:ext uri="{BB962C8B-B14F-4D97-AF65-F5344CB8AC3E}">
        <p14:creationId xmlns:p14="http://schemas.microsoft.com/office/powerpoint/2010/main" val="2003028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3"/>
          <p:cNvSpPr txBox="1">
            <a:spLocks/>
          </p:cNvSpPr>
          <p:nvPr userDrawn="1"/>
        </p:nvSpPr>
        <p:spPr>
          <a:xfrm>
            <a:off x="5014658" y="6048643"/>
            <a:ext cx="3305332" cy="362435"/>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t>March 24, 2016</a:t>
            </a:r>
          </a:p>
        </p:txBody>
      </p:sp>
      <p:sp>
        <p:nvSpPr>
          <p:cNvPr id="11" name="Slide Number Placeholder 4"/>
          <p:cNvSpPr txBox="1">
            <a:spLocks/>
          </p:cNvSpPr>
          <p:nvPr userDrawn="1"/>
        </p:nvSpPr>
        <p:spPr>
          <a:xfrm>
            <a:off x="8466869" y="6054593"/>
            <a:ext cx="479123" cy="365125"/>
          </a:xfrm>
          <a:prstGeom prst="rect">
            <a:avLst/>
          </a:prstGeom>
        </p:spPr>
        <p:txBody>
          <a:bodyPr/>
          <a:lstStyle>
            <a:defPPr>
              <a:defRPr lang="en-US"/>
            </a:defPPr>
            <a:lvl1pPr marL="0" algn="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EEEAAD-DCCA-7C45-A30D-AA569732D9C6}" type="slidenum">
              <a:rPr lang="en-US" smtClean="0"/>
              <a:pPr/>
              <a:t>‹#›</a:t>
            </a:fld>
            <a:endParaRPr lang="en-US" dirty="0"/>
          </a:p>
        </p:txBody>
      </p:sp>
    </p:spTree>
    <p:extLst>
      <p:ext uri="{BB962C8B-B14F-4D97-AF65-F5344CB8AC3E}">
        <p14:creationId xmlns:p14="http://schemas.microsoft.com/office/powerpoint/2010/main" val="2093769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flipV="1">
            <a:off x="0" y="6034690"/>
            <a:ext cx="9144000" cy="823310"/>
          </a:xfrm>
          <a:prstGeom prst="rect">
            <a:avLst/>
          </a:prstGeom>
          <a:solidFill>
            <a:schemeClr val="bg1">
              <a:lumMod val="85000"/>
              <a:alpha val="5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pic>
        <p:nvPicPr>
          <p:cNvPr id="8" name="Picture 7" descr="VitalystLogo-FNL-CMYK.pdf"/>
          <p:cNvPicPr>
            <a:picLocks noChangeAspect="1"/>
          </p:cNvPicPr>
          <p:nvPr userDrawn="1"/>
        </p:nvPicPr>
        <p:blipFill rotWithShape="1">
          <a:blip r:embed="rId13">
            <a:extLst>
              <a:ext uri="{28A0092B-C50C-407E-A947-70E740481C1C}">
                <a14:useLocalDpi xmlns:a14="http://schemas.microsoft.com/office/drawing/2010/main" val="0"/>
              </a:ext>
            </a:extLst>
          </a:blip>
          <a:srcRect l="20332" t="35395" r="20279" b="35471"/>
          <a:stretch/>
        </p:blipFill>
        <p:spPr>
          <a:xfrm>
            <a:off x="282001" y="6143683"/>
            <a:ext cx="1616437" cy="612762"/>
          </a:xfrm>
          <a:prstGeom prst="rect">
            <a:avLst/>
          </a:prstGeom>
        </p:spPr>
      </p:pic>
      <p:sp>
        <p:nvSpPr>
          <p:cNvPr id="11" name="Date Placeholder 3"/>
          <p:cNvSpPr>
            <a:spLocks noGrp="1"/>
          </p:cNvSpPr>
          <p:nvPr>
            <p:ph type="dt" sz="half" idx="2"/>
          </p:nvPr>
        </p:nvSpPr>
        <p:spPr>
          <a:xfrm>
            <a:off x="5014658" y="6048643"/>
            <a:ext cx="3305332" cy="362435"/>
          </a:xfrm>
          <a:prstGeom prst="rect">
            <a:avLst/>
          </a:prstGeom>
        </p:spPr>
        <p:txBody>
          <a:bodyPr/>
          <a:lstStyle>
            <a:lvl1pPr>
              <a:defRPr sz="1400"/>
            </a:lvl1pPr>
          </a:lstStyle>
          <a:p>
            <a:pPr algn="r"/>
            <a:r>
              <a:rPr lang="en-US" dirty="0"/>
              <a:t>March 24, 2016</a:t>
            </a:r>
          </a:p>
        </p:txBody>
      </p:sp>
      <p:sp>
        <p:nvSpPr>
          <p:cNvPr id="12" name="Slide Number Placeholder 4"/>
          <p:cNvSpPr>
            <a:spLocks noGrp="1"/>
          </p:cNvSpPr>
          <p:nvPr>
            <p:ph type="sldNum" sz="quarter" idx="4"/>
          </p:nvPr>
        </p:nvSpPr>
        <p:spPr>
          <a:xfrm>
            <a:off x="8466869" y="6054593"/>
            <a:ext cx="479123" cy="365125"/>
          </a:xfrm>
          <a:prstGeom prst="rect">
            <a:avLst/>
          </a:prstGeom>
        </p:spPr>
        <p:txBody>
          <a:bodyPr/>
          <a:lstStyle>
            <a:lvl1pPr algn="r">
              <a:defRPr sz="1400"/>
            </a:lvl1pPr>
          </a:lstStyle>
          <a:p>
            <a:fld id="{2FEEEAAD-DCCA-7C45-A30D-AA569732D9C6}" type="slidenum">
              <a:rPr lang="en-US" smtClean="0"/>
              <a:pPr/>
              <a:t>‹#›</a:t>
            </a:fld>
            <a:endParaRPr lang="en-US" dirty="0"/>
          </a:p>
        </p:txBody>
      </p:sp>
      <p:cxnSp>
        <p:nvCxnSpPr>
          <p:cNvPr id="13" name="Straight Connector 12"/>
          <p:cNvCxnSpPr/>
          <p:nvPr userDrawn="1"/>
        </p:nvCxnSpPr>
        <p:spPr>
          <a:xfrm>
            <a:off x="8473219" y="6160228"/>
            <a:ext cx="0" cy="115756"/>
          </a:xfrm>
          <a:prstGeom prst="line">
            <a:avLst/>
          </a:prstGeom>
          <a:ln>
            <a:solidFill>
              <a:srgbClr val="FF9300"/>
            </a:solidFill>
          </a:ln>
        </p:spPr>
        <p:style>
          <a:lnRef idx="1">
            <a:schemeClr val="dk1"/>
          </a:lnRef>
          <a:fillRef idx="0">
            <a:schemeClr val="dk1"/>
          </a:fillRef>
          <a:effectRef idx="0">
            <a:schemeClr val="dk1"/>
          </a:effectRef>
          <a:fontRef idx="minor">
            <a:schemeClr val="tx1"/>
          </a:fontRef>
        </p:style>
      </p:cxnSp>
      <p:pic>
        <p:nvPicPr>
          <p:cNvPr id="2" name="Picture 1" descr="TagURL-OL.pdf"/>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060211" y="6591487"/>
            <a:ext cx="3925618" cy="128548"/>
          </a:xfrm>
          <a:prstGeom prst="rect">
            <a:avLst/>
          </a:prstGeom>
        </p:spPr>
      </p:pic>
    </p:spTree>
    <p:extLst>
      <p:ext uri="{BB962C8B-B14F-4D97-AF65-F5344CB8AC3E}">
        <p14:creationId xmlns:p14="http://schemas.microsoft.com/office/powerpoint/2010/main" val="4259641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youtu.be/qWeOygiXDiI"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mailto:dxmartinez@firstfoodbank.org"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http://www.jhbconsultants.com/" TargetMode="External"/><Relationship Id="rId5" Type="http://schemas.openxmlformats.org/officeDocument/2006/relationships/hyperlink" Target="mailto:jennifer@jhbconsultants.com" TargetMode="External"/><Relationship Id="rId4" Type="http://schemas.openxmlformats.org/officeDocument/2006/relationships/hyperlink" Target="mailto:dxmartinez@firstfoodbank.org"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HF-TitleScreenAlt-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964025"/>
            <a:ext cx="7772400" cy="1470025"/>
          </a:xfrm>
        </p:spPr>
        <p:txBody>
          <a:bodyPr/>
          <a:lstStyle/>
          <a:p>
            <a:pPr algn="r">
              <a:lnSpc>
                <a:spcPts val="3980"/>
              </a:lnSpc>
            </a:pPr>
            <a:r>
              <a:rPr lang="en-US" b="1" dirty="0"/>
              <a:t>Advocacy: The </a:t>
            </a:r>
            <a:r>
              <a:rPr lang="en-US" b="1" dirty="0" smtClean="0"/>
              <a:t>Resources</a:t>
            </a:r>
            <a:r>
              <a:rPr lang="en-US" b="1" dirty="0"/>
              <a:t/>
            </a:r>
            <a:br>
              <a:rPr lang="en-US" b="1" dirty="0"/>
            </a:br>
            <a:endParaRPr lang="en-US" b="1" dirty="0"/>
          </a:p>
        </p:txBody>
      </p:sp>
      <p:sp>
        <p:nvSpPr>
          <p:cNvPr id="3" name="Subtitle 2"/>
          <p:cNvSpPr>
            <a:spLocks noGrp="1"/>
          </p:cNvSpPr>
          <p:nvPr>
            <p:ph type="subTitle" idx="1"/>
          </p:nvPr>
        </p:nvSpPr>
        <p:spPr>
          <a:xfrm>
            <a:off x="492461" y="3044385"/>
            <a:ext cx="7965740" cy="1831680"/>
          </a:xfrm>
        </p:spPr>
        <p:txBody>
          <a:bodyPr/>
          <a:lstStyle/>
          <a:p>
            <a:pPr algn="r"/>
            <a:r>
              <a:rPr lang="en-US" dirty="0">
                <a:solidFill>
                  <a:schemeClr val="tx1"/>
                </a:solidFill>
              </a:rPr>
              <a:t>Change Agent Network Forum</a:t>
            </a:r>
          </a:p>
          <a:p>
            <a:pPr algn="r"/>
            <a:r>
              <a:rPr lang="en-US" dirty="0" smtClean="0">
                <a:solidFill>
                  <a:schemeClr val="tx1"/>
                </a:solidFill>
              </a:rPr>
              <a:t>August 24, </a:t>
            </a:r>
            <a:r>
              <a:rPr lang="en-US" dirty="0">
                <a:solidFill>
                  <a:schemeClr val="tx1"/>
                </a:solidFill>
              </a:rPr>
              <a:t>2017</a:t>
            </a:r>
          </a:p>
        </p:txBody>
      </p:sp>
      <p:pic>
        <p:nvPicPr>
          <p:cNvPr id="5" name="Picture 4" descr="VitalystLogo-GreyTag-FNL-CMYK.pdf"/>
          <p:cNvPicPr>
            <a:picLocks noChangeAspect="1"/>
          </p:cNvPicPr>
          <p:nvPr/>
        </p:nvPicPr>
        <p:blipFill rotWithShape="1">
          <a:blip r:embed="rId3">
            <a:extLst>
              <a:ext uri="{28A0092B-C50C-407E-A947-70E740481C1C}">
                <a14:useLocalDpi xmlns:a14="http://schemas.microsoft.com/office/drawing/2010/main" val="0"/>
              </a:ext>
            </a:extLst>
          </a:blip>
          <a:srcRect l="19986" t="30992" r="19951" b="31591"/>
          <a:stretch/>
        </p:blipFill>
        <p:spPr>
          <a:xfrm>
            <a:off x="492460" y="5105288"/>
            <a:ext cx="2730133" cy="1314232"/>
          </a:xfrm>
          <a:prstGeom prst="rect">
            <a:avLst/>
          </a:prstGeom>
        </p:spPr>
      </p:pic>
    </p:spTree>
    <p:extLst>
      <p:ext uri="{BB962C8B-B14F-4D97-AF65-F5344CB8AC3E}">
        <p14:creationId xmlns:p14="http://schemas.microsoft.com/office/powerpoint/2010/main" val="4231660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StMaryslogo.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0600" y="4686300"/>
            <a:ext cx="43434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76200" y="0"/>
            <a:ext cx="1143000" cy="68580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219200" y="0"/>
            <a:ext cx="609600" cy="685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0" y="0"/>
            <a:ext cx="152400"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078" name="TextBox 7"/>
          <p:cNvSpPr txBox="1">
            <a:spLocks noChangeArrowheads="1"/>
          </p:cNvSpPr>
          <p:nvPr/>
        </p:nvSpPr>
        <p:spPr bwMode="auto">
          <a:xfrm>
            <a:off x="1828800" y="295126"/>
            <a:ext cx="7315200" cy="1908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5900" dirty="0" smtClean="0">
                <a:solidFill>
                  <a:srgbClr val="990000"/>
                </a:solidFill>
                <a:latin typeface="Monotype Corsiva" panose="03010101010201010101" pitchFamily="66" charset="0"/>
              </a:rPr>
              <a:t>Building Resources to Effectively Advocate</a:t>
            </a:r>
            <a:endParaRPr lang="en-US" altLang="en-US" sz="5900" dirty="0">
              <a:solidFill>
                <a:srgbClr val="990000"/>
              </a:solidFill>
              <a:latin typeface="Monotype Corsiva" panose="03010101010201010101" pitchFamily="66" charset="0"/>
            </a:endParaRPr>
          </a:p>
        </p:txBody>
      </p:sp>
      <p:sp>
        <p:nvSpPr>
          <p:cNvPr id="3079" name="TextBox 8"/>
          <p:cNvSpPr txBox="1">
            <a:spLocks noChangeArrowheads="1"/>
          </p:cNvSpPr>
          <p:nvPr/>
        </p:nvSpPr>
        <p:spPr bwMode="auto">
          <a:xfrm>
            <a:off x="3018064" y="2263676"/>
            <a:ext cx="4947557"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800" b="1" dirty="0" smtClean="0">
                <a:latin typeface="Arial" panose="020B0604020202020204" pitchFamily="34" charset="0"/>
              </a:rPr>
              <a:t>Vitalyst Health Foundation</a:t>
            </a:r>
            <a:endParaRPr lang="en-US" altLang="en-US" sz="1800" dirty="0" smtClean="0">
              <a:latin typeface="Arial" panose="020B0604020202020204" pitchFamily="34" charset="0"/>
            </a:endParaRPr>
          </a:p>
          <a:p>
            <a:pPr algn="ctr" eaLnBrk="1" hangingPunct="1">
              <a:spcBef>
                <a:spcPct val="0"/>
              </a:spcBef>
              <a:buFontTx/>
              <a:buNone/>
            </a:pPr>
            <a:r>
              <a:rPr lang="en-US" altLang="en-US" sz="1800" dirty="0" smtClean="0">
                <a:latin typeface="Arial" panose="020B0604020202020204" pitchFamily="34" charset="0"/>
              </a:rPr>
              <a:t>August 24, 2017</a:t>
            </a:r>
          </a:p>
          <a:p>
            <a:pPr algn="ctr" eaLnBrk="1" hangingPunct="1">
              <a:spcBef>
                <a:spcPct val="0"/>
              </a:spcBef>
              <a:buFontTx/>
              <a:buNone/>
            </a:pPr>
            <a:endParaRPr lang="en-US" altLang="en-US" sz="1800" b="1" dirty="0" smtClean="0">
              <a:latin typeface="Arial" panose="020B0604020202020204" pitchFamily="34" charset="0"/>
            </a:endParaRPr>
          </a:p>
          <a:p>
            <a:pPr algn="ctr" eaLnBrk="1" hangingPunct="1">
              <a:spcBef>
                <a:spcPct val="0"/>
              </a:spcBef>
              <a:buFontTx/>
              <a:buNone/>
            </a:pPr>
            <a:endParaRPr lang="en-US" altLang="en-US" sz="1800" b="1" dirty="0">
              <a:latin typeface="Arial" panose="020B0604020202020204" pitchFamily="34" charset="0"/>
            </a:endParaRPr>
          </a:p>
          <a:p>
            <a:pPr algn="ctr" eaLnBrk="1" hangingPunct="1">
              <a:spcBef>
                <a:spcPct val="0"/>
              </a:spcBef>
              <a:buFontTx/>
              <a:buNone/>
            </a:pPr>
            <a:r>
              <a:rPr lang="en-US" altLang="en-US" sz="1800" b="1" dirty="0" smtClean="0">
                <a:latin typeface="Arial" panose="020B0604020202020204" pitchFamily="34" charset="0"/>
              </a:rPr>
              <a:t>David </a:t>
            </a:r>
            <a:r>
              <a:rPr lang="en-US" altLang="en-US" sz="1800" b="1" dirty="0">
                <a:latin typeface="Arial" panose="020B0604020202020204" pitchFamily="34" charset="0"/>
              </a:rPr>
              <a:t>Martinez III</a:t>
            </a:r>
          </a:p>
          <a:p>
            <a:pPr algn="ctr" eaLnBrk="1" hangingPunct="1">
              <a:spcBef>
                <a:spcPct val="0"/>
              </a:spcBef>
              <a:buFontTx/>
              <a:buNone/>
            </a:pPr>
            <a:r>
              <a:rPr lang="en-US" altLang="en-US" sz="1800" dirty="0">
                <a:latin typeface="Arial" panose="020B0604020202020204" pitchFamily="34" charset="0"/>
              </a:rPr>
              <a:t>Advocacy &amp; Outreach </a:t>
            </a:r>
            <a:r>
              <a:rPr lang="en-US" altLang="en-US" sz="1800" dirty="0" smtClean="0">
                <a:latin typeface="Arial" panose="020B0604020202020204" pitchFamily="34" charset="0"/>
              </a:rPr>
              <a:t>Specialist</a:t>
            </a:r>
            <a:endParaRPr lang="en-US" altLang="en-US" sz="1800" dirty="0">
              <a:latin typeface="Arial" panose="020B0604020202020204" pitchFamily="34" charset="0"/>
            </a:endParaRPr>
          </a:p>
          <a:p>
            <a:pPr algn="ctr" eaLnBrk="1" hangingPunct="1">
              <a:spcBef>
                <a:spcPct val="0"/>
              </a:spcBef>
              <a:buNone/>
            </a:pPr>
            <a:r>
              <a:rPr lang="en-US" altLang="en-US" sz="1800" dirty="0">
                <a:latin typeface="Arial" panose="020B0604020202020204" pitchFamily="34" charset="0"/>
              </a:rPr>
              <a:t>St. Mary’s Food Bank Alliance</a:t>
            </a:r>
            <a:br>
              <a:rPr lang="en-US" altLang="en-US" sz="1800" dirty="0">
                <a:latin typeface="Arial" panose="020B0604020202020204" pitchFamily="34" charset="0"/>
              </a:rPr>
            </a:br>
            <a:r>
              <a:rPr lang="en-US" altLang="en-US" sz="1800" dirty="0">
                <a:latin typeface="Arial" panose="020B0604020202020204" pitchFamily="34" charset="0"/>
              </a:rPr>
              <a:t>@</a:t>
            </a:r>
            <a:r>
              <a:rPr lang="en-US" altLang="en-US" sz="1800" dirty="0" smtClean="0">
                <a:latin typeface="Arial" panose="020B0604020202020204" pitchFamily="34" charset="0"/>
              </a:rPr>
              <a:t>SMFBadvocate </a:t>
            </a:r>
            <a:endParaRPr lang="en-US" altLang="en-US" sz="1800" dirty="0">
              <a:latin typeface="Arial" panose="020B0604020202020204" pitchFamily="34" charset="0"/>
            </a:endParaRPr>
          </a:p>
        </p:txBody>
      </p:sp>
      <p:pic>
        <p:nvPicPr>
          <p:cNvPr id="1026" name="Picture 2" descr="https://upload.wikimedia.org/wikipedia/en/thumb/a/aa/Feeding_America_logo.svg/1280px-Feeding_America_logo.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4963001"/>
            <a:ext cx="2590800" cy="15139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01375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StMaryslogo.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0600" y="4686300"/>
            <a:ext cx="43434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76200" y="0"/>
            <a:ext cx="1143000" cy="68580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219200" y="0"/>
            <a:ext cx="609600" cy="685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0" y="0"/>
            <a:ext cx="152400"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4" descr="http://www.greekshares.com/uploads/image/learn_invest_disclaim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5487" y="152400"/>
            <a:ext cx="2975371" cy="453390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7"/>
          <p:cNvSpPr txBox="1">
            <a:spLocks noChangeArrowheads="1"/>
          </p:cNvSpPr>
          <p:nvPr/>
        </p:nvSpPr>
        <p:spPr bwMode="auto">
          <a:xfrm>
            <a:off x="5032430" y="492125"/>
            <a:ext cx="4111570" cy="20928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6600" dirty="0" smtClean="0">
                <a:solidFill>
                  <a:srgbClr val="990000"/>
                </a:solidFill>
                <a:latin typeface="Monotype Corsiva" panose="03010101010201010101" pitchFamily="66" charset="0"/>
              </a:rPr>
              <a:t>I am not:</a:t>
            </a:r>
          </a:p>
          <a:p>
            <a:pPr marL="285750" indent="-285750" algn="ctr" eaLnBrk="1" hangingPunct="1">
              <a:spcBef>
                <a:spcPct val="0"/>
              </a:spcBef>
            </a:pPr>
            <a:r>
              <a:rPr lang="en-US" altLang="en-US" sz="1800" dirty="0" smtClean="0">
                <a:latin typeface="Arial" panose="020B0604020202020204" pitchFamily="34" charset="0"/>
              </a:rPr>
              <a:t>An attorney</a:t>
            </a:r>
          </a:p>
          <a:p>
            <a:pPr marL="285750" indent="-285750" algn="ctr" eaLnBrk="1" hangingPunct="1">
              <a:spcBef>
                <a:spcPct val="0"/>
              </a:spcBef>
            </a:pPr>
            <a:r>
              <a:rPr lang="en-US" altLang="en-US" sz="1800" dirty="0" smtClean="0">
                <a:latin typeface="Arial" panose="020B0604020202020204" pitchFamily="34" charset="0"/>
              </a:rPr>
              <a:t>An </a:t>
            </a:r>
            <a:r>
              <a:rPr lang="en-US" altLang="en-US" sz="1800" dirty="0">
                <a:latin typeface="Arial" panose="020B0604020202020204" pitchFamily="34" charset="0"/>
              </a:rPr>
              <a:t>accountant</a:t>
            </a:r>
          </a:p>
          <a:p>
            <a:pPr algn="ctr" eaLnBrk="1" hangingPunct="1">
              <a:spcBef>
                <a:spcPct val="0"/>
              </a:spcBef>
              <a:buFontTx/>
              <a:buNone/>
            </a:pPr>
            <a:endParaRPr lang="en-US" altLang="en-US" sz="2800" b="1" dirty="0">
              <a:solidFill>
                <a:srgbClr val="990000"/>
              </a:solidFill>
              <a:latin typeface="Monotype Corsiva" panose="03010101010201010101" pitchFamily="66" charset="0"/>
            </a:endParaRPr>
          </a:p>
        </p:txBody>
      </p:sp>
      <p:sp>
        <p:nvSpPr>
          <p:cNvPr id="11" name="TextBox 7"/>
          <p:cNvSpPr txBox="1">
            <a:spLocks noChangeArrowheads="1"/>
          </p:cNvSpPr>
          <p:nvPr/>
        </p:nvSpPr>
        <p:spPr bwMode="auto">
          <a:xfrm>
            <a:off x="5115774" y="2382559"/>
            <a:ext cx="4111570" cy="22159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6600" dirty="0" smtClean="0">
                <a:solidFill>
                  <a:srgbClr val="990000"/>
                </a:solidFill>
                <a:latin typeface="Monotype Corsiva" panose="03010101010201010101" pitchFamily="66" charset="0"/>
              </a:rPr>
              <a:t>I am:</a:t>
            </a:r>
          </a:p>
          <a:p>
            <a:pPr marL="285750" indent="-285750" algn="ctr" eaLnBrk="1" hangingPunct="1">
              <a:spcBef>
                <a:spcPct val="0"/>
              </a:spcBef>
            </a:pPr>
            <a:r>
              <a:rPr lang="en-US" altLang="en-US" sz="1800" dirty="0" smtClean="0">
                <a:latin typeface="Arial" panose="020B0604020202020204" pitchFamily="34" charset="0"/>
              </a:rPr>
              <a:t>A teacher</a:t>
            </a:r>
          </a:p>
          <a:p>
            <a:pPr marL="285750" indent="-285750" algn="ctr" eaLnBrk="1" hangingPunct="1">
              <a:spcBef>
                <a:spcPct val="0"/>
              </a:spcBef>
            </a:pPr>
            <a:r>
              <a:rPr lang="en-US" altLang="en-US" sz="1800" dirty="0" smtClean="0">
                <a:latin typeface="Arial" panose="020B0604020202020204" pitchFamily="34" charset="0"/>
              </a:rPr>
              <a:t>A congressional intern</a:t>
            </a:r>
            <a:endParaRPr lang="en-US" altLang="en-US" sz="1800" dirty="0">
              <a:latin typeface="Arial" panose="020B0604020202020204" pitchFamily="34" charset="0"/>
            </a:endParaRPr>
          </a:p>
          <a:p>
            <a:pPr marL="285750" indent="-285750" algn="ctr" eaLnBrk="1" hangingPunct="1">
              <a:spcBef>
                <a:spcPct val="0"/>
              </a:spcBef>
            </a:pPr>
            <a:r>
              <a:rPr lang="en-US" altLang="en-US" sz="1800" dirty="0" smtClean="0">
                <a:latin typeface="Arial" panose="020B0604020202020204" pitchFamily="34" charset="0"/>
              </a:rPr>
              <a:t>A community organizer</a:t>
            </a:r>
          </a:p>
          <a:p>
            <a:pPr marL="285750" indent="-285750" algn="ctr" eaLnBrk="1" hangingPunct="1">
              <a:spcBef>
                <a:spcPct val="0"/>
              </a:spcBef>
            </a:pPr>
            <a:r>
              <a:rPr lang="en-US" altLang="en-US" sz="1800" dirty="0" smtClean="0">
                <a:latin typeface="Arial" panose="020B0604020202020204" pitchFamily="34" charset="0"/>
              </a:rPr>
              <a:t>A state lobbyist</a:t>
            </a:r>
            <a:endParaRPr lang="en-US" altLang="en-US" sz="2800" b="1" dirty="0">
              <a:solidFill>
                <a:srgbClr val="990000"/>
              </a:solidFill>
              <a:latin typeface="Monotype Corsiva" panose="03010101010201010101" pitchFamily="66" charset="0"/>
            </a:endParaRPr>
          </a:p>
        </p:txBody>
      </p:sp>
    </p:spTree>
    <p:extLst>
      <p:ext uri="{BB962C8B-B14F-4D97-AF65-F5344CB8AC3E}">
        <p14:creationId xmlns:p14="http://schemas.microsoft.com/office/powerpoint/2010/main" val="282622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StMaryslogo.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0600" y="4686300"/>
            <a:ext cx="43434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76200" y="0"/>
            <a:ext cx="1143000" cy="68580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219200" y="0"/>
            <a:ext cx="609600" cy="685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0" y="0"/>
            <a:ext cx="152400"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 name="TextBox 7"/>
          <p:cNvSpPr txBox="1">
            <a:spLocks noChangeArrowheads="1"/>
          </p:cNvSpPr>
          <p:nvPr/>
        </p:nvSpPr>
        <p:spPr bwMode="auto">
          <a:xfrm>
            <a:off x="1828800" y="492125"/>
            <a:ext cx="7315200" cy="1661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6600" dirty="0" smtClean="0">
                <a:solidFill>
                  <a:srgbClr val="990000"/>
                </a:solidFill>
                <a:latin typeface="Monotype Corsiva" panose="03010101010201010101" pitchFamily="66" charset="0"/>
              </a:rPr>
              <a:t>Step 1</a:t>
            </a:r>
          </a:p>
          <a:p>
            <a:pPr algn="ctr" eaLnBrk="1" hangingPunct="1">
              <a:spcBef>
                <a:spcPct val="0"/>
              </a:spcBef>
              <a:buNone/>
            </a:pPr>
            <a:endParaRPr lang="en-US" altLang="en-US" sz="1800" dirty="0" smtClean="0">
              <a:latin typeface="Arial" panose="020B0604020202020204" pitchFamily="34" charset="0"/>
            </a:endParaRPr>
          </a:p>
          <a:p>
            <a:pPr algn="ctr" eaLnBrk="1" hangingPunct="1">
              <a:spcBef>
                <a:spcPct val="0"/>
              </a:spcBef>
              <a:buNone/>
            </a:pPr>
            <a:r>
              <a:rPr lang="en-US" altLang="en-US" sz="1800" dirty="0" smtClean="0">
                <a:latin typeface="Arial" panose="020B0604020202020204" pitchFamily="34" charset="0"/>
              </a:rPr>
              <a:t>Understanding what advocacy is</a:t>
            </a:r>
            <a:endParaRPr lang="en-US" altLang="en-US" sz="2800" b="1" dirty="0">
              <a:solidFill>
                <a:srgbClr val="990000"/>
              </a:solidFill>
              <a:latin typeface="Monotype Corsiva" panose="03010101010201010101" pitchFamily="66" charset="0"/>
            </a:endParaRPr>
          </a:p>
        </p:txBody>
      </p:sp>
    </p:spTree>
    <p:extLst>
      <p:ext uri="{BB962C8B-B14F-4D97-AF65-F5344CB8AC3E}">
        <p14:creationId xmlns:p14="http://schemas.microsoft.com/office/powerpoint/2010/main" val="364196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0"/>
            <a:ext cx="1143000" cy="68580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219200" y="0"/>
            <a:ext cx="609600" cy="685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0" y="0"/>
            <a:ext cx="152400"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TextBox 7"/>
          <p:cNvSpPr txBox="1">
            <a:spLocks noChangeArrowheads="1"/>
          </p:cNvSpPr>
          <p:nvPr/>
        </p:nvSpPr>
        <p:spPr bwMode="auto">
          <a:xfrm>
            <a:off x="1828800" y="0"/>
            <a:ext cx="7315199"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4800" dirty="0" smtClean="0">
                <a:solidFill>
                  <a:srgbClr val="990000"/>
                </a:solidFill>
                <a:latin typeface="Monotype Corsiva" panose="03010101010201010101" pitchFamily="66" charset="0"/>
              </a:rPr>
              <a:t>Advocacy 101</a:t>
            </a:r>
            <a:endParaRPr lang="en-US" altLang="en-US" sz="4800" dirty="0">
              <a:solidFill>
                <a:srgbClr val="990000"/>
              </a:solidFill>
              <a:latin typeface="Monotype Corsiva" panose="03010101010201010101" pitchFamily="66" charset="0"/>
            </a:endParaRPr>
          </a:p>
        </p:txBody>
      </p:sp>
      <p:pic>
        <p:nvPicPr>
          <p:cNvPr id="9" name="Picture 2" descr="http://fc01.deviantart.net/fs70/i/2010/178/e/c/3_Peas_in_a_Pod_by_Laural0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5331" y="1066800"/>
            <a:ext cx="3589337"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p:nvSpPr>
        <p:spPr>
          <a:xfrm>
            <a:off x="5599224" y="1127879"/>
            <a:ext cx="3539332" cy="2308324"/>
          </a:xfrm>
          <a:prstGeom prst="rect">
            <a:avLst/>
          </a:prstGeom>
        </p:spPr>
        <p:txBody>
          <a:bodyPr wrap="square">
            <a:spAutoFit/>
          </a:bodyPr>
          <a:lstStyle/>
          <a:p>
            <a:pPr marR="0" algn="ctr"/>
            <a:r>
              <a:rPr lang="en-US" b="1" dirty="0" smtClean="0"/>
              <a:t>What is advocacy?</a:t>
            </a:r>
          </a:p>
          <a:p>
            <a:pPr marR="0" algn="ctr"/>
            <a:endParaRPr lang="en-US" b="1" dirty="0" smtClean="0"/>
          </a:p>
          <a:p>
            <a:pPr marL="285750" marR="0" indent="-285750" algn="ctr">
              <a:buFont typeface="Arial" panose="020B0604020202020204" pitchFamily="34" charset="0"/>
              <a:buChar char="•"/>
            </a:pPr>
            <a:r>
              <a:rPr lang="en-US" dirty="0" smtClean="0"/>
              <a:t>The active support of a cause</a:t>
            </a:r>
          </a:p>
          <a:p>
            <a:pPr marL="285750" marR="0" indent="-285750" algn="ctr">
              <a:buFont typeface="Arial" panose="020B0604020202020204" pitchFamily="34" charset="0"/>
              <a:buChar char="•"/>
            </a:pPr>
            <a:r>
              <a:rPr lang="en-US" dirty="0" smtClean="0"/>
              <a:t>The process by which you influence policymakers</a:t>
            </a:r>
          </a:p>
          <a:p>
            <a:pPr marL="285750" marR="0" indent="-285750" algn="ctr">
              <a:buFont typeface="Arial" panose="020B0604020202020204" pitchFamily="34" charset="0"/>
              <a:buChar char="•"/>
            </a:pPr>
            <a:r>
              <a:rPr lang="en-US" dirty="0" smtClean="0"/>
              <a:t>Yes, it is LOBBYING!</a:t>
            </a:r>
          </a:p>
          <a:p>
            <a:pPr marL="285750" marR="0" indent="-285750" algn="ctr">
              <a:buFont typeface="Arial" panose="020B0604020202020204" pitchFamily="34" charset="0"/>
              <a:buChar char="•"/>
            </a:pPr>
            <a:r>
              <a:rPr lang="en-US" dirty="0" smtClean="0"/>
              <a:t>But also, it is collective action</a:t>
            </a:r>
          </a:p>
          <a:p>
            <a:pPr marR="0" algn="ctr"/>
            <a:endParaRPr lang="en-US" b="1" dirty="0" smtClean="0"/>
          </a:p>
        </p:txBody>
      </p:sp>
      <p:sp>
        <p:nvSpPr>
          <p:cNvPr id="4" name="Rectangle 3"/>
          <p:cNvSpPr/>
          <p:nvPr/>
        </p:nvSpPr>
        <p:spPr>
          <a:xfrm>
            <a:off x="1823356" y="4717872"/>
            <a:ext cx="7315200" cy="1754326"/>
          </a:xfrm>
          <a:prstGeom prst="rect">
            <a:avLst/>
          </a:prstGeom>
        </p:spPr>
        <p:txBody>
          <a:bodyPr wrap="square">
            <a:spAutoFit/>
          </a:bodyPr>
          <a:lstStyle/>
          <a:p>
            <a:pPr algn="ctr" eaLnBrk="1" hangingPunct="1"/>
            <a:r>
              <a:rPr lang="en-US" altLang="en-US" b="1" dirty="0"/>
              <a:t>Public charities can lobby under federal </a:t>
            </a:r>
            <a:r>
              <a:rPr lang="en-US" altLang="en-US" b="1" dirty="0" smtClean="0"/>
              <a:t>law!</a:t>
            </a:r>
          </a:p>
          <a:p>
            <a:pPr eaLnBrk="1" hangingPunct="1"/>
            <a:endParaRPr lang="en-US" altLang="en-US" b="1" dirty="0"/>
          </a:p>
          <a:p>
            <a:pPr algn="ctr" eaLnBrk="1" hangingPunct="1"/>
            <a:r>
              <a:rPr lang="en-US" altLang="en-US" b="1" dirty="0" smtClean="0"/>
              <a:t>Lobbying</a:t>
            </a:r>
            <a:r>
              <a:rPr lang="en-US" altLang="en-US" b="1" dirty="0"/>
              <a:t>:</a:t>
            </a:r>
          </a:p>
          <a:p>
            <a:pPr algn="ctr" eaLnBrk="1" hangingPunct="1"/>
            <a:endParaRPr lang="en-US" altLang="en-US" b="1" dirty="0"/>
          </a:p>
          <a:p>
            <a:pPr algn="ctr" eaLnBrk="1" hangingPunct="1"/>
            <a:r>
              <a:rPr lang="en-US" altLang="en-US" dirty="0"/>
              <a:t>Communications that are intended </a:t>
            </a:r>
          </a:p>
          <a:p>
            <a:pPr algn="ctr" eaLnBrk="1" hangingPunct="1"/>
            <a:r>
              <a:rPr lang="en-US" altLang="en-US" dirty="0"/>
              <a:t>to influence specific legislation</a:t>
            </a:r>
          </a:p>
        </p:txBody>
      </p:sp>
      <p:sp>
        <p:nvSpPr>
          <p:cNvPr id="3" name="Rectangle 2"/>
          <p:cNvSpPr/>
          <p:nvPr/>
        </p:nvSpPr>
        <p:spPr>
          <a:xfrm>
            <a:off x="3197678" y="3460234"/>
            <a:ext cx="4572000" cy="1200329"/>
          </a:xfrm>
          <a:prstGeom prst="rect">
            <a:avLst/>
          </a:prstGeom>
        </p:spPr>
        <p:txBody>
          <a:bodyPr>
            <a:spAutoFit/>
          </a:bodyPr>
          <a:lstStyle/>
          <a:p>
            <a:pPr marR="0" algn="ctr"/>
            <a:r>
              <a:rPr lang="en-US" b="1" dirty="0"/>
              <a:t>We advocate via…</a:t>
            </a:r>
          </a:p>
          <a:p>
            <a:pPr marL="285750" marR="0" indent="-285750" algn="ctr">
              <a:buFont typeface="Arial" panose="020B0604020202020204" pitchFamily="34" charset="0"/>
              <a:buChar char="•"/>
            </a:pPr>
            <a:r>
              <a:rPr lang="en-US" dirty="0"/>
              <a:t>Programs</a:t>
            </a:r>
          </a:p>
          <a:p>
            <a:pPr marL="285750" marR="0" indent="-285750" algn="ctr">
              <a:buFont typeface="Arial" panose="020B0604020202020204" pitchFamily="34" charset="0"/>
              <a:buChar char="•"/>
            </a:pPr>
            <a:r>
              <a:rPr lang="en-US" dirty="0"/>
              <a:t>Education</a:t>
            </a:r>
          </a:p>
          <a:p>
            <a:pPr marL="285750" marR="0" indent="-285750" algn="ctr">
              <a:buFont typeface="Arial" panose="020B0604020202020204" pitchFamily="34" charset="0"/>
              <a:buChar char="•"/>
            </a:pPr>
            <a:r>
              <a:rPr lang="en-US" dirty="0"/>
              <a:t>Advocacy</a:t>
            </a:r>
          </a:p>
        </p:txBody>
      </p:sp>
    </p:spTree>
    <p:extLst>
      <p:ext uri="{BB962C8B-B14F-4D97-AF65-F5344CB8AC3E}">
        <p14:creationId xmlns:p14="http://schemas.microsoft.com/office/powerpoint/2010/main" val="229744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StMaryslogo.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0600" y="4686300"/>
            <a:ext cx="43434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76200" y="0"/>
            <a:ext cx="1143000" cy="68580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219200" y="0"/>
            <a:ext cx="609600" cy="685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0" y="0"/>
            <a:ext cx="152400"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 name="TextBox 7"/>
          <p:cNvSpPr txBox="1">
            <a:spLocks noChangeArrowheads="1"/>
          </p:cNvSpPr>
          <p:nvPr/>
        </p:nvSpPr>
        <p:spPr bwMode="auto">
          <a:xfrm>
            <a:off x="1828800" y="492125"/>
            <a:ext cx="7315200" cy="1661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6600" dirty="0" smtClean="0">
                <a:solidFill>
                  <a:srgbClr val="990000"/>
                </a:solidFill>
                <a:latin typeface="Monotype Corsiva" panose="03010101010201010101" pitchFamily="66" charset="0"/>
              </a:rPr>
              <a:t>Step 2</a:t>
            </a:r>
          </a:p>
          <a:p>
            <a:pPr algn="ctr" eaLnBrk="1" hangingPunct="1">
              <a:spcBef>
                <a:spcPct val="0"/>
              </a:spcBef>
              <a:buNone/>
            </a:pPr>
            <a:endParaRPr lang="en-US" altLang="en-US" sz="1800" dirty="0" smtClean="0">
              <a:latin typeface="Arial" panose="020B0604020202020204" pitchFamily="34" charset="0"/>
            </a:endParaRPr>
          </a:p>
          <a:p>
            <a:pPr algn="ctr" eaLnBrk="1" hangingPunct="1">
              <a:spcBef>
                <a:spcPct val="0"/>
              </a:spcBef>
              <a:buNone/>
            </a:pPr>
            <a:r>
              <a:rPr lang="en-US" altLang="en-US" sz="1800" dirty="0" smtClean="0">
                <a:latin typeface="Arial" panose="020B0604020202020204" pitchFamily="34" charset="0"/>
              </a:rPr>
              <a:t>Understand why we should advocate</a:t>
            </a:r>
            <a:endParaRPr lang="en-US" altLang="en-US" sz="2800" b="1" dirty="0">
              <a:solidFill>
                <a:srgbClr val="990000"/>
              </a:solidFill>
              <a:latin typeface="Monotype Corsiva" panose="03010101010201010101" pitchFamily="66" charset="0"/>
            </a:endParaRPr>
          </a:p>
        </p:txBody>
      </p:sp>
    </p:spTree>
    <p:extLst>
      <p:ext uri="{BB962C8B-B14F-4D97-AF65-F5344CB8AC3E}">
        <p14:creationId xmlns:p14="http://schemas.microsoft.com/office/powerpoint/2010/main" val="393095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0"/>
            <a:ext cx="1143000" cy="68580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219200" y="0"/>
            <a:ext cx="609600" cy="685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0" y="0"/>
            <a:ext cx="152400"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TextBox 7"/>
          <p:cNvSpPr txBox="1">
            <a:spLocks noChangeArrowheads="1"/>
          </p:cNvSpPr>
          <p:nvPr/>
        </p:nvSpPr>
        <p:spPr bwMode="auto">
          <a:xfrm>
            <a:off x="1828800" y="0"/>
            <a:ext cx="7315199"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6000" dirty="0" smtClean="0">
                <a:solidFill>
                  <a:srgbClr val="990000"/>
                </a:solidFill>
                <a:latin typeface="Monotype Corsiva" panose="03010101010201010101" pitchFamily="66" charset="0"/>
              </a:rPr>
              <a:t>Advocacy 101</a:t>
            </a:r>
            <a:endParaRPr lang="en-US" altLang="en-US" sz="6000" dirty="0">
              <a:solidFill>
                <a:srgbClr val="990000"/>
              </a:solidFill>
              <a:latin typeface="Monotype Corsiva" panose="03010101010201010101" pitchFamily="66" charset="0"/>
            </a:endParaRPr>
          </a:p>
        </p:txBody>
      </p:sp>
      <p:sp>
        <p:nvSpPr>
          <p:cNvPr id="13" name="TextBox 12"/>
          <p:cNvSpPr txBox="1">
            <a:spLocks noChangeArrowheads="1"/>
          </p:cNvSpPr>
          <p:nvPr/>
        </p:nvSpPr>
        <p:spPr bwMode="auto">
          <a:xfrm>
            <a:off x="1828800" y="1374775"/>
            <a:ext cx="7315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 typeface="Arial" panose="020B0604020202020204" pitchFamily="34" charset="0"/>
              <a:buNone/>
            </a:pPr>
            <a:r>
              <a:rPr lang="en-US" altLang="en-US" sz="1800" b="1" dirty="0" smtClean="0">
                <a:latin typeface="Arial" panose="020B0604020202020204" pitchFamily="34" charset="0"/>
              </a:rPr>
              <a:t>1. It’s in our mission and/or strategic goals!</a:t>
            </a:r>
            <a:endParaRPr lang="en-US" altLang="en-US" sz="1800" b="1" dirty="0">
              <a:latin typeface="Arial" panose="020B0604020202020204" pitchFamily="34" charset="0"/>
            </a:endParaRPr>
          </a:p>
        </p:txBody>
      </p:sp>
      <p:sp>
        <p:nvSpPr>
          <p:cNvPr id="14" name="TextBox 13"/>
          <p:cNvSpPr txBox="1">
            <a:spLocks noChangeArrowheads="1"/>
          </p:cNvSpPr>
          <p:nvPr/>
        </p:nvSpPr>
        <p:spPr bwMode="auto">
          <a:xfrm>
            <a:off x="1828800" y="1905000"/>
            <a:ext cx="7315200" cy="9787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US" sz="1800" b="1" cap="all" dirty="0" smtClean="0">
                <a:latin typeface="Arial" panose="020B0604020202020204" pitchFamily="34" charset="0"/>
                <a:cs typeface="Arial" panose="020B0604020202020204" pitchFamily="34" charset="0"/>
              </a:rPr>
              <a:t>OUR MISSION</a:t>
            </a:r>
          </a:p>
          <a:p>
            <a:pPr algn="ctr">
              <a:buNone/>
            </a:pPr>
            <a:r>
              <a:rPr lang="en-US" sz="1800" dirty="0" smtClean="0">
                <a:latin typeface="Arial" panose="020B0604020202020204" pitchFamily="34" charset="0"/>
                <a:cs typeface="Arial" panose="020B0604020202020204" pitchFamily="34" charset="0"/>
              </a:rPr>
              <a:t>To alleviate hunger through the gathering and distribution of food while encouraging self-sufficiency, collaboration, advocacy and education.</a:t>
            </a:r>
          </a:p>
        </p:txBody>
      </p:sp>
      <p:sp>
        <p:nvSpPr>
          <p:cNvPr id="15" name="TextBox 14"/>
          <p:cNvSpPr txBox="1">
            <a:spLocks noChangeArrowheads="1"/>
          </p:cNvSpPr>
          <p:nvPr/>
        </p:nvSpPr>
        <p:spPr bwMode="auto">
          <a:xfrm>
            <a:off x="1828800" y="3617005"/>
            <a:ext cx="7315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 typeface="Arial" panose="020B0604020202020204" pitchFamily="34" charset="0"/>
              <a:buNone/>
            </a:pPr>
            <a:r>
              <a:rPr lang="en-US" altLang="en-US" sz="1800" b="1" dirty="0" smtClean="0">
                <a:latin typeface="Arial" panose="020B0604020202020204" pitchFamily="34" charset="0"/>
              </a:rPr>
              <a:t>2. There is a clear ROI</a:t>
            </a:r>
            <a:endParaRPr lang="en-US" altLang="en-US" sz="1800" b="1" dirty="0">
              <a:latin typeface="Arial" panose="020B0604020202020204" pitchFamily="34" charset="0"/>
            </a:endParaRPr>
          </a:p>
        </p:txBody>
      </p:sp>
      <p:sp>
        <p:nvSpPr>
          <p:cNvPr id="16" name="TextBox 15"/>
          <p:cNvSpPr txBox="1">
            <a:spLocks noChangeArrowheads="1"/>
          </p:cNvSpPr>
          <p:nvPr/>
        </p:nvSpPr>
        <p:spPr bwMode="auto">
          <a:xfrm>
            <a:off x="1828800" y="3986337"/>
            <a:ext cx="73152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 typeface="Arial" panose="020B0604020202020204" pitchFamily="34" charset="0"/>
              <a:buNone/>
            </a:pPr>
            <a:r>
              <a:rPr lang="en-US" altLang="en-US" sz="1800" dirty="0" smtClean="0">
                <a:latin typeface="Arial" panose="020B0604020202020204" pitchFamily="34" charset="0"/>
              </a:rPr>
              <a:t>National Committee for Responsive Philanthropy</a:t>
            </a:r>
            <a:br>
              <a:rPr lang="en-US" altLang="en-US" sz="1800" dirty="0" smtClean="0">
                <a:latin typeface="Arial" panose="020B0604020202020204" pitchFamily="34" charset="0"/>
              </a:rPr>
            </a:br>
            <a:r>
              <a:rPr lang="en-US" altLang="en-US" sz="1800" dirty="0" smtClean="0">
                <a:latin typeface="Arial" panose="020B0604020202020204" pitchFamily="34" charset="0"/>
              </a:rPr>
              <a:t>$1 investment : $115 community benefit</a:t>
            </a:r>
            <a:endParaRPr lang="en-US" altLang="en-US" sz="1800" dirty="0">
              <a:latin typeface="Arial" panose="020B0604020202020204" pitchFamily="34" charset="0"/>
            </a:endParaRPr>
          </a:p>
        </p:txBody>
      </p:sp>
      <p:pic>
        <p:nvPicPr>
          <p:cNvPr id="17" name="Picture 6" descr="https://www.ncfp.org/export/sites/ncfp/images/main/content-partners/ncrp.jpg_478100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4525" y="5105400"/>
            <a:ext cx="2893385" cy="1600200"/>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3" descr="StMaryslogo.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0600" y="4686300"/>
            <a:ext cx="43434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4347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StMaryslogo.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0600" y="4686300"/>
            <a:ext cx="43434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76200" y="0"/>
            <a:ext cx="1143000" cy="68580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219200" y="0"/>
            <a:ext cx="609600" cy="685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0" y="0"/>
            <a:ext cx="152400"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 name="TextBox 7"/>
          <p:cNvSpPr txBox="1">
            <a:spLocks noChangeArrowheads="1"/>
          </p:cNvSpPr>
          <p:nvPr/>
        </p:nvSpPr>
        <p:spPr bwMode="auto">
          <a:xfrm>
            <a:off x="1828800" y="492125"/>
            <a:ext cx="7315200" cy="22159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6600" dirty="0" smtClean="0">
                <a:solidFill>
                  <a:srgbClr val="990000"/>
                </a:solidFill>
                <a:latin typeface="Monotype Corsiva" panose="03010101010201010101" pitchFamily="66" charset="0"/>
              </a:rPr>
              <a:t>Step 2…3</a:t>
            </a:r>
          </a:p>
          <a:p>
            <a:pPr algn="ctr" eaLnBrk="1" hangingPunct="1">
              <a:spcBef>
                <a:spcPct val="0"/>
              </a:spcBef>
              <a:buNone/>
            </a:pPr>
            <a:endParaRPr lang="en-US" altLang="en-US" sz="1800" dirty="0" smtClean="0">
              <a:latin typeface="Arial" panose="020B0604020202020204" pitchFamily="34" charset="0"/>
            </a:endParaRPr>
          </a:p>
          <a:p>
            <a:pPr algn="ctr" eaLnBrk="1" hangingPunct="1">
              <a:spcBef>
                <a:spcPct val="0"/>
              </a:spcBef>
              <a:buNone/>
            </a:pPr>
            <a:r>
              <a:rPr lang="en-US" altLang="en-US" sz="1800" dirty="0" smtClean="0">
                <a:latin typeface="Arial" panose="020B0604020202020204" pitchFamily="34" charset="0"/>
              </a:rPr>
              <a:t>Understand why we should advocate</a:t>
            </a:r>
          </a:p>
          <a:p>
            <a:pPr algn="ctr" eaLnBrk="1" hangingPunct="1">
              <a:spcBef>
                <a:spcPct val="0"/>
              </a:spcBef>
              <a:buNone/>
            </a:pPr>
            <a:endParaRPr lang="en-US" altLang="en-US" sz="1800" dirty="0">
              <a:latin typeface="Arial" panose="020B0604020202020204" pitchFamily="34" charset="0"/>
            </a:endParaRPr>
          </a:p>
          <a:p>
            <a:pPr algn="ctr" eaLnBrk="1" hangingPunct="1">
              <a:spcBef>
                <a:spcPct val="0"/>
              </a:spcBef>
              <a:buNone/>
            </a:pPr>
            <a:r>
              <a:rPr lang="en-US" altLang="en-US" sz="1800" dirty="0" smtClean="0">
                <a:latin typeface="Arial" panose="020B0604020202020204" pitchFamily="34" charset="0"/>
              </a:rPr>
              <a:t>Develop your advocacy priorities</a:t>
            </a:r>
          </a:p>
        </p:txBody>
      </p:sp>
    </p:spTree>
    <p:extLst>
      <p:ext uri="{BB962C8B-B14F-4D97-AF65-F5344CB8AC3E}">
        <p14:creationId xmlns:p14="http://schemas.microsoft.com/office/powerpoint/2010/main" val="359156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0"/>
            <a:ext cx="1143000" cy="68580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219200" y="0"/>
            <a:ext cx="609600" cy="685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0" y="0"/>
            <a:ext cx="152400"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078" name="TextBox 7"/>
          <p:cNvSpPr txBox="1">
            <a:spLocks noChangeArrowheads="1"/>
          </p:cNvSpPr>
          <p:nvPr/>
        </p:nvSpPr>
        <p:spPr bwMode="auto">
          <a:xfrm>
            <a:off x="1828800" y="76200"/>
            <a:ext cx="73152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6000" dirty="0" smtClean="0">
                <a:solidFill>
                  <a:srgbClr val="990000"/>
                </a:solidFill>
                <a:latin typeface="Monotype Corsiva" panose="03010101010201010101" pitchFamily="66" charset="0"/>
              </a:rPr>
              <a:t>2017 Advocacy Priorities</a:t>
            </a:r>
            <a:endParaRPr lang="en-US" altLang="en-US" sz="6000" b="1" dirty="0">
              <a:solidFill>
                <a:srgbClr val="990000"/>
              </a:solidFill>
              <a:latin typeface="Monotype Corsiva" panose="03010101010201010101" pitchFamily="66" charset="0"/>
            </a:endParaRPr>
          </a:p>
        </p:txBody>
      </p:sp>
      <p:sp>
        <p:nvSpPr>
          <p:cNvPr id="4" name="AutoShape 4" descr="Image result for arizona congressional distric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6" descr="Image result for arizona congressional districts"/>
          <p:cNvSpPr>
            <a:spLocks noChangeAspect="1" noChangeArrowheads="1"/>
          </p:cNvSpPr>
          <p:nvPr/>
        </p:nvSpPr>
        <p:spPr bwMode="auto">
          <a:xfrm>
            <a:off x="5029200" y="3517730"/>
            <a:ext cx="2514600" cy="2514608"/>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TextBox 8"/>
          <p:cNvSpPr txBox="1">
            <a:spLocks noChangeArrowheads="1"/>
          </p:cNvSpPr>
          <p:nvPr/>
        </p:nvSpPr>
        <p:spPr bwMode="auto">
          <a:xfrm>
            <a:off x="1828800" y="1371600"/>
            <a:ext cx="7315200"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342900" indent="-342900" algn="ctr" eaLnBrk="1" hangingPunct="1">
              <a:spcBef>
                <a:spcPct val="0"/>
              </a:spcBef>
              <a:buFontTx/>
              <a:buAutoNum type="arabicPeriod"/>
            </a:pPr>
            <a:r>
              <a:rPr lang="en-US" altLang="en-US" sz="1800" b="1" dirty="0" smtClean="0">
                <a:latin typeface="Arial" panose="020B0604020202020204" pitchFamily="34" charset="0"/>
              </a:rPr>
              <a:t>Anti-Hunger, Nutrition &amp; Health Programs</a:t>
            </a:r>
          </a:p>
          <a:p>
            <a:pPr algn="ctr" eaLnBrk="1" hangingPunct="1">
              <a:spcBef>
                <a:spcPct val="0"/>
              </a:spcBef>
              <a:buNone/>
            </a:pPr>
            <a:r>
              <a:rPr lang="en-US" altLang="en-US" sz="1800" i="1" dirty="0" smtClean="0">
                <a:latin typeface="Arial" panose="020B0604020202020204" pitchFamily="34" charset="0"/>
              </a:rPr>
              <a:t>Long-standing bipartisan commitment to protect and strengthen nutrition programs from budget cuts and harmful policy changes must be maintained. Efforts that ensure healthy local food access </a:t>
            </a:r>
          </a:p>
          <a:p>
            <a:pPr algn="ctr" eaLnBrk="1" hangingPunct="1">
              <a:spcBef>
                <a:spcPct val="0"/>
              </a:spcBef>
              <a:buNone/>
            </a:pPr>
            <a:r>
              <a:rPr lang="en-US" altLang="en-US" sz="1800" i="1" dirty="0" smtClean="0">
                <a:latin typeface="Arial" panose="020B0604020202020204" pitchFamily="34" charset="0"/>
              </a:rPr>
              <a:t>should be preserved and promoted.</a:t>
            </a:r>
          </a:p>
        </p:txBody>
      </p:sp>
      <p:sp>
        <p:nvSpPr>
          <p:cNvPr id="24" name="TextBox 8"/>
          <p:cNvSpPr txBox="1">
            <a:spLocks noChangeArrowheads="1"/>
          </p:cNvSpPr>
          <p:nvPr/>
        </p:nvSpPr>
        <p:spPr bwMode="auto">
          <a:xfrm>
            <a:off x="1828800" y="3200400"/>
            <a:ext cx="7315200"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None/>
            </a:pPr>
            <a:r>
              <a:rPr lang="en-US" altLang="en-US" sz="1800" b="1" dirty="0" smtClean="0">
                <a:latin typeface="Arial" panose="020B0604020202020204" pitchFamily="34" charset="0"/>
              </a:rPr>
              <a:t>2. Tax Provisions that Encourage Food &amp; Fund Donations</a:t>
            </a:r>
          </a:p>
          <a:p>
            <a:pPr algn="ctr" eaLnBrk="1" hangingPunct="1">
              <a:spcBef>
                <a:spcPct val="0"/>
              </a:spcBef>
              <a:buNone/>
            </a:pPr>
            <a:r>
              <a:rPr lang="en-US" altLang="en-US" sz="1800" i="1" dirty="0" smtClean="0">
                <a:latin typeface="Arial" panose="020B0604020202020204" pitchFamily="34" charset="0"/>
              </a:rPr>
              <a:t>Food banks rely on support from a variety of sources, </a:t>
            </a:r>
          </a:p>
          <a:p>
            <a:pPr algn="ctr" eaLnBrk="1" hangingPunct="1">
              <a:spcBef>
                <a:spcPct val="0"/>
              </a:spcBef>
              <a:buNone/>
            </a:pPr>
            <a:r>
              <a:rPr lang="en-US" altLang="en-US" sz="1800" i="1" dirty="0" smtClean="0">
                <a:latin typeface="Arial" panose="020B0604020202020204" pitchFamily="34" charset="0"/>
              </a:rPr>
              <a:t>including individual giving, government commodities, </a:t>
            </a:r>
          </a:p>
          <a:p>
            <a:pPr algn="ctr" eaLnBrk="1" hangingPunct="1">
              <a:spcBef>
                <a:spcPct val="0"/>
              </a:spcBef>
              <a:buNone/>
            </a:pPr>
            <a:r>
              <a:rPr lang="en-US" altLang="en-US" sz="1800" i="1" dirty="0" smtClean="0">
                <a:latin typeface="Arial" panose="020B0604020202020204" pitchFamily="34" charset="0"/>
              </a:rPr>
              <a:t>and donations for all segments of the food industry. </a:t>
            </a:r>
          </a:p>
          <a:p>
            <a:pPr algn="ctr" eaLnBrk="1" hangingPunct="1">
              <a:spcBef>
                <a:spcPct val="0"/>
              </a:spcBef>
              <a:buNone/>
            </a:pPr>
            <a:r>
              <a:rPr lang="en-US" altLang="en-US" sz="1800" i="1" dirty="0" smtClean="0">
                <a:latin typeface="Arial" panose="020B0604020202020204" pitchFamily="34" charset="0"/>
              </a:rPr>
              <a:t>Tax policy plays a key role in the fight against hunger </a:t>
            </a:r>
          </a:p>
          <a:p>
            <a:pPr algn="ctr" eaLnBrk="1" hangingPunct="1">
              <a:spcBef>
                <a:spcPct val="0"/>
              </a:spcBef>
              <a:buNone/>
            </a:pPr>
            <a:r>
              <a:rPr lang="en-US" altLang="en-US" sz="1800" i="1" dirty="0" smtClean="0">
                <a:latin typeface="Arial" panose="020B0604020202020204" pitchFamily="34" charset="0"/>
              </a:rPr>
              <a:t>and helps reduce waste.</a:t>
            </a:r>
          </a:p>
        </p:txBody>
      </p:sp>
      <p:sp>
        <p:nvSpPr>
          <p:cNvPr id="25" name="TextBox 8"/>
          <p:cNvSpPr txBox="1">
            <a:spLocks noChangeArrowheads="1"/>
          </p:cNvSpPr>
          <p:nvPr/>
        </p:nvSpPr>
        <p:spPr bwMode="auto">
          <a:xfrm>
            <a:off x="1828800" y="5352871"/>
            <a:ext cx="73152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None/>
            </a:pPr>
            <a:r>
              <a:rPr lang="en-US" altLang="en-US" sz="1800" b="1" dirty="0" smtClean="0">
                <a:latin typeface="Arial" panose="020B0604020202020204" pitchFamily="34" charset="0"/>
              </a:rPr>
              <a:t>3. Child Nutrition Programs</a:t>
            </a:r>
          </a:p>
          <a:p>
            <a:pPr algn="ctr" eaLnBrk="1" hangingPunct="1">
              <a:spcBef>
                <a:spcPct val="0"/>
              </a:spcBef>
              <a:buNone/>
            </a:pPr>
            <a:r>
              <a:rPr lang="en-US" altLang="en-US" sz="1800" i="1" dirty="0" smtClean="0">
                <a:latin typeface="Arial" panose="020B0604020202020204" pitchFamily="34" charset="0"/>
              </a:rPr>
              <a:t>Child nutrition programs that serve children </a:t>
            </a:r>
            <a:br>
              <a:rPr lang="en-US" altLang="en-US" sz="1800" i="1" dirty="0" smtClean="0">
                <a:latin typeface="Arial" panose="020B0604020202020204" pitchFamily="34" charset="0"/>
              </a:rPr>
            </a:br>
            <a:r>
              <a:rPr lang="en-US" altLang="en-US" sz="1800" i="1" dirty="0" smtClean="0">
                <a:latin typeface="Arial" panose="020B0604020202020204" pitchFamily="34" charset="0"/>
              </a:rPr>
              <a:t>in school, afterschool, and during the summer </a:t>
            </a:r>
            <a:br>
              <a:rPr lang="en-US" altLang="en-US" sz="1800" i="1" dirty="0" smtClean="0">
                <a:latin typeface="Arial" panose="020B0604020202020204" pitchFamily="34" charset="0"/>
              </a:rPr>
            </a:br>
            <a:r>
              <a:rPr lang="en-US" altLang="en-US" sz="1800" i="1" dirty="0" smtClean="0">
                <a:latin typeface="Arial" panose="020B0604020202020204" pitchFamily="34" charset="0"/>
              </a:rPr>
              <a:t>are critical investments in our children’s health and well-being.</a:t>
            </a:r>
          </a:p>
        </p:txBody>
      </p:sp>
    </p:spTree>
    <p:extLst>
      <p:ext uri="{BB962C8B-B14F-4D97-AF65-F5344CB8AC3E}">
        <p14:creationId xmlns:p14="http://schemas.microsoft.com/office/powerpoint/2010/main" val="9112362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StMaryslogo.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0600" y="4686300"/>
            <a:ext cx="43434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76200" y="0"/>
            <a:ext cx="1143000" cy="68580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219200" y="0"/>
            <a:ext cx="609600" cy="685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0" y="0"/>
            <a:ext cx="152400"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 name="TextBox 7"/>
          <p:cNvSpPr txBox="1">
            <a:spLocks noChangeArrowheads="1"/>
          </p:cNvSpPr>
          <p:nvPr/>
        </p:nvSpPr>
        <p:spPr bwMode="auto">
          <a:xfrm>
            <a:off x="1828800" y="492125"/>
            <a:ext cx="7315200"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6600" dirty="0" smtClean="0">
                <a:solidFill>
                  <a:srgbClr val="990000"/>
                </a:solidFill>
                <a:latin typeface="Monotype Corsiva" panose="03010101010201010101" pitchFamily="66" charset="0"/>
              </a:rPr>
              <a:t>Let’s Try It!</a:t>
            </a:r>
          </a:p>
          <a:p>
            <a:pPr algn="ctr" eaLnBrk="1" hangingPunct="1">
              <a:spcBef>
                <a:spcPct val="0"/>
              </a:spcBef>
              <a:buFontTx/>
              <a:buNone/>
            </a:pPr>
            <a:endParaRPr lang="en-US" altLang="en-US" sz="1800" dirty="0" smtClean="0">
              <a:latin typeface="Arial" panose="020B0604020202020204" pitchFamily="34" charset="0"/>
            </a:endParaRPr>
          </a:p>
          <a:p>
            <a:pPr algn="ctr" eaLnBrk="1" hangingPunct="1">
              <a:spcBef>
                <a:spcPct val="0"/>
              </a:spcBef>
              <a:buNone/>
            </a:pPr>
            <a:r>
              <a:rPr lang="en-US" altLang="en-US" sz="1800" dirty="0" smtClean="0">
                <a:latin typeface="Arial" panose="020B0604020202020204" pitchFamily="34" charset="0"/>
              </a:rPr>
              <a:t>Break into small groups and </a:t>
            </a:r>
          </a:p>
          <a:p>
            <a:pPr algn="ctr" eaLnBrk="1" hangingPunct="1">
              <a:spcBef>
                <a:spcPct val="0"/>
              </a:spcBef>
              <a:buNone/>
            </a:pPr>
            <a:r>
              <a:rPr lang="en-US" altLang="en-US" sz="1800" dirty="0" smtClean="0">
                <a:latin typeface="Arial" panose="020B0604020202020204" pitchFamily="34" charset="0"/>
              </a:rPr>
              <a:t>let’s try building a plan of action</a:t>
            </a:r>
          </a:p>
        </p:txBody>
      </p:sp>
    </p:spTree>
    <p:extLst>
      <p:ext uri="{BB962C8B-B14F-4D97-AF65-F5344CB8AC3E}">
        <p14:creationId xmlns:p14="http://schemas.microsoft.com/office/powerpoint/2010/main" val="429207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StMaryslogo.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0600" y="4686300"/>
            <a:ext cx="43434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76200" y="0"/>
            <a:ext cx="1143000" cy="68580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219200" y="0"/>
            <a:ext cx="609600" cy="685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0" y="0"/>
            <a:ext cx="152400"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 name="TextBox 7"/>
          <p:cNvSpPr txBox="1">
            <a:spLocks noChangeArrowheads="1"/>
          </p:cNvSpPr>
          <p:nvPr/>
        </p:nvSpPr>
        <p:spPr bwMode="auto">
          <a:xfrm>
            <a:off x="1828800" y="492125"/>
            <a:ext cx="7315200"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6600" dirty="0" smtClean="0">
                <a:solidFill>
                  <a:srgbClr val="990000"/>
                </a:solidFill>
                <a:latin typeface="Monotype Corsiva" panose="03010101010201010101" pitchFamily="66" charset="0"/>
              </a:rPr>
              <a:t>Step 4</a:t>
            </a:r>
          </a:p>
          <a:p>
            <a:pPr algn="ctr" eaLnBrk="1" hangingPunct="1">
              <a:spcBef>
                <a:spcPct val="0"/>
              </a:spcBef>
              <a:buFontTx/>
              <a:buNone/>
            </a:pPr>
            <a:endParaRPr lang="en-US" altLang="en-US" sz="1800" dirty="0" smtClean="0">
              <a:latin typeface="Arial" panose="020B0604020202020204" pitchFamily="34" charset="0"/>
            </a:endParaRPr>
          </a:p>
          <a:p>
            <a:pPr algn="ctr" eaLnBrk="1" hangingPunct="1">
              <a:spcBef>
                <a:spcPct val="0"/>
              </a:spcBef>
              <a:buNone/>
            </a:pPr>
            <a:r>
              <a:rPr lang="en-US" altLang="en-US" sz="1800" dirty="0" smtClean="0">
                <a:latin typeface="Arial" panose="020B0604020202020204" pitchFamily="34" charset="0"/>
              </a:rPr>
              <a:t>Plan!</a:t>
            </a:r>
          </a:p>
          <a:p>
            <a:pPr algn="ctr" eaLnBrk="1" hangingPunct="1">
              <a:spcBef>
                <a:spcPct val="0"/>
              </a:spcBef>
              <a:buNone/>
            </a:pPr>
            <a:r>
              <a:rPr lang="en-US" altLang="en-US" sz="1800" dirty="0" smtClean="0">
                <a:latin typeface="Arial" panose="020B0604020202020204" pitchFamily="34" charset="0"/>
              </a:rPr>
              <a:t>(failing to plan is planning to fail)</a:t>
            </a:r>
          </a:p>
        </p:txBody>
      </p:sp>
    </p:spTree>
    <p:extLst>
      <p:ext uri="{BB962C8B-B14F-4D97-AF65-F5344CB8AC3E}">
        <p14:creationId xmlns:p14="http://schemas.microsoft.com/office/powerpoint/2010/main" val="292574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59415"/>
            <a:ext cx="9144000" cy="1325563"/>
          </a:xfrm>
          <a:prstGeom prst="rect">
            <a:avLst/>
          </a:prstGeom>
        </p:spPr>
        <p:txBody>
          <a:bodyPr>
            <a:normAutofit/>
          </a:bodyPr>
          <a:lstStyle/>
          <a:p>
            <a:pPr algn="ctr"/>
            <a:r>
              <a:rPr lang="en-US" sz="7200" b="1" dirty="0">
                <a:solidFill>
                  <a:srgbClr val="C00000"/>
                </a:solidFill>
                <a:latin typeface="Cambria" panose="02040503050406030204" pitchFamily="18" charset="0"/>
              </a:rPr>
              <a:t>Welcome</a:t>
            </a:r>
          </a:p>
        </p:txBody>
      </p:sp>
      <p:sp>
        <p:nvSpPr>
          <p:cNvPr id="3" name="Date Placeholder 2"/>
          <p:cNvSpPr>
            <a:spLocks noGrp="1"/>
          </p:cNvSpPr>
          <p:nvPr>
            <p:ph type="dt" sz="half" idx="4294967295"/>
          </p:nvPr>
        </p:nvSpPr>
        <p:spPr>
          <a:xfrm>
            <a:off x="5014658" y="6048643"/>
            <a:ext cx="3305332" cy="362435"/>
          </a:xfrm>
          <a:prstGeom prst="rect">
            <a:avLst/>
          </a:prstGeom>
        </p:spPr>
        <p:txBody>
          <a:bodyPr/>
          <a:lstStyle/>
          <a:p>
            <a:pPr algn="r"/>
            <a:r>
              <a:rPr lang="en-US" dirty="0" smtClean="0"/>
              <a:t>August 24, </a:t>
            </a:r>
            <a:r>
              <a:rPr lang="en-US" dirty="0"/>
              <a:t>2017</a:t>
            </a:r>
          </a:p>
          <a:p>
            <a:pPr algn="r"/>
            <a:endParaRPr lang="en-US" dirty="0"/>
          </a:p>
        </p:txBody>
      </p:sp>
      <p:pic>
        <p:nvPicPr>
          <p:cNvPr id="5" name="Picture 4" descr="VitalystLogo-GreyTag-FNL-CMYK.pdf"/>
          <p:cNvPicPr>
            <a:picLocks noChangeAspect="1"/>
          </p:cNvPicPr>
          <p:nvPr/>
        </p:nvPicPr>
        <p:blipFill rotWithShape="1">
          <a:blip r:embed="rId3">
            <a:extLst>
              <a:ext uri="{28A0092B-C50C-407E-A947-70E740481C1C}">
                <a14:useLocalDpi xmlns:a14="http://schemas.microsoft.com/office/drawing/2010/main" val="0"/>
              </a:ext>
            </a:extLst>
          </a:blip>
          <a:srcRect l="19986" t="30992" r="19951" b="31591"/>
          <a:stretch/>
        </p:blipFill>
        <p:spPr>
          <a:xfrm>
            <a:off x="1855878" y="728639"/>
            <a:ext cx="5540552" cy="2667112"/>
          </a:xfrm>
          <a:prstGeom prst="rect">
            <a:avLst/>
          </a:prstGeom>
        </p:spPr>
      </p:pic>
    </p:spTree>
    <p:extLst>
      <p:ext uri="{BB962C8B-B14F-4D97-AF65-F5344CB8AC3E}">
        <p14:creationId xmlns:p14="http://schemas.microsoft.com/office/powerpoint/2010/main" val="355751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0"/>
            <a:ext cx="1143000" cy="68580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219200" y="0"/>
            <a:ext cx="609600" cy="685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0" y="0"/>
            <a:ext cx="152400"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078" name="TextBox 7"/>
          <p:cNvSpPr txBox="1">
            <a:spLocks noChangeArrowheads="1"/>
          </p:cNvSpPr>
          <p:nvPr/>
        </p:nvSpPr>
        <p:spPr bwMode="auto">
          <a:xfrm>
            <a:off x="1828800" y="381000"/>
            <a:ext cx="73152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6000" dirty="0" smtClean="0">
                <a:solidFill>
                  <a:srgbClr val="990000"/>
                </a:solidFill>
                <a:latin typeface="Monotype Corsiva" panose="03010101010201010101" pitchFamily="66" charset="0"/>
              </a:rPr>
              <a:t>Advocacy Benchmarks</a:t>
            </a:r>
            <a:endParaRPr lang="en-US" altLang="en-US" sz="6000" b="1" dirty="0">
              <a:solidFill>
                <a:srgbClr val="990000"/>
              </a:solidFill>
              <a:latin typeface="Monotype Corsiva" panose="03010101010201010101" pitchFamily="66" charset="0"/>
            </a:endParaRPr>
          </a:p>
        </p:txBody>
      </p:sp>
      <p:sp>
        <p:nvSpPr>
          <p:cNvPr id="4" name="AutoShape 4" descr="Image result for arizona congressional distric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6" descr="Image result for arizona congressional districts"/>
          <p:cNvSpPr>
            <a:spLocks noChangeAspect="1" noChangeArrowheads="1"/>
          </p:cNvSpPr>
          <p:nvPr/>
        </p:nvSpPr>
        <p:spPr bwMode="auto">
          <a:xfrm>
            <a:off x="5029200" y="3517730"/>
            <a:ext cx="2514600" cy="2514608"/>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TextBox 8"/>
          <p:cNvSpPr txBox="1">
            <a:spLocks noChangeArrowheads="1"/>
          </p:cNvSpPr>
          <p:nvPr/>
        </p:nvSpPr>
        <p:spPr bwMode="auto">
          <a:xfrm>
            <a:off x="1828800" y="1828800"/>
            <a:ext cx="7315200" cy="3028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1" indent="0" eaLnBrk="1" hangingPunct="1">
              <a:buNone/>
            </a:pPr>
            <a:r>
              <a:rPr lang="en-US" sz="1800" dirty="0" smtClean="0">
                <a:latin typeface="Arial" panose="020B0604020202020204" pitchFamily="34" charset="0"/>
                <a:cs typeface="Arial" panose="020B0604020202020204" pitchFamily="34" charset="0"/>
              </a:rPr>
              <a:t>1. Engaging </a:t>
            </a:r>
            <a:r>
              <a:rPr lang="en-US" sz="1800" dirty="0">
                <a:latin typeface="Arial" panose="020B0604020202020204" pitchFamily="34" charset="0"/>
                <a:cs typeface="Arial" panose="020B0604020202020204" pitchFamily="34" charset="0"/>
              </a:rPr>
              <a:t>with elected </a:t>
            </a:r>
            <a:r>
              <a:rPr lang="en-US" sz="1800" dirty="0" smtClean="0">
                <a:latin typeface="Arial" panose="020B0604020202020204" pitchFamily="34" charset="0"/>
                <a:cs typeface="Arial" panose="020B0604020202020204" pitchFamily="34" charset="0"/>
              </a:rPr>
              <a:t>officials</a:t>
            </a:r>
          </a:p>
          <a:p>
            <a:pPr marL="1085850" lvl="1" indent="-342900" eaLnBrk="1" hangingPunct="1">
              <a:buAutoNum type="arabicPeriod"/>
            </a:pPr>
            <a:endParaRPr lang="en-US" sz="1800" dirty="0">
              <a:latin typeface="Arial" panose="020B0604020202020204" pitchFamily="34" charset="0"/>
              <a:cs typeface="Arial" panose="020B0604020202020204" pitchFamily="34" charset="0"/>
            </a:endParaRPr>
          </a:p>
          <a:p>
            <a:pPr lvl="1" indent="0" eaLnBrk="1" hangingPunct="1">
              <a:buNone/>
            </a:pPr>
            <a:r>
              <a:rPr lang="en-US" sz="1800" dirty="0" smtClean="0">
                <a:latin typeface="Arial" panose="020B0604020202020204" pitchFamily="34" charset="0"/>
                <a:cs typeface="Arial" panose="020B0604020202020204" pitchFamily="34" charset="0"/>
              </a:rPr>
              <a:t>2. Recruiting </a:t>
            </a:r>
            <a:r>
              <a:rPr lang="en-US" sz="1800" dirty="0">
                <a:latin typeface="Arial" panose="020B0604020202020204" pitchFamily="34" charset="0"/>
                <a:cs typeface="Arial" panose="020B0604020202020204" pitchFamily="34" charset="0"/>
              </a:rPr>
              <a:t>and mobilizing grassroots </a:t>
            </a:r>
            <a:r>
              <a:rPr lang="en-US" sz="1800" dirty="0" smtClean="0">
                <a:latin typeface="Arial" panose="020B0604020202020204" pitchFamily="34" charset="0"/>
                <a:cs typeface="Arial" panose="020B0604020202020204" pitchFamily="34" charset="0"/>
              </a:rPr>
              <a:t>support</a:t>
            </a:r>
          </a:p>
          <a:p>
            <a:pPr lvl="1" indent="0" eaLnBrk="1" hangingPunct="1">
              <a:buNone/>
            </a:pPr>
            <a:endParaRPr lang="en-US" sz="1800" dirty="0" smtClean="0">
              <a:latin typeface="Arial" panose="020B0604020202020204" pitchFamily="34" charset="0"/>
              <a:cs typeface="Arial" panose="020B0604020202020204" pitchFamily="34" charset="0"/>
            </a:endParaRPr>
          </a:p>
          <a:p>
            <a:pPr lvl="1" indent="0" eaLnBrk="1" hangingPunct="1">
              <a:buNone/>
            </a:pPr>
            <a:r>
              <a:rPr lang="en-US" sz="1800" dirty="0" smtClean="0">
                <a:latin typeface="Arial" panose="020B0604020202020204" pitchFamily="34" charset="0"/>
                <a:cs typeface="Arial" panose="020B0604020202020204" pitchFamily="34" charset="0"/>
              </a:rPr>
              <a:t>3. Recruiting </a:t>
            </a:r>
            <a:r>
              <a:rPr lang="en-US" sz="1800" dirty="0">
                <a:latin typeface="Arial" panose="020B0604020202020204" pitchFamily="34" charset="0"/>
                <a:cs typeface="Arial" panose="020B0604020202020204" pitchFamily="34" charset="0"/>
              </a:rPr>
              <a:t>and mobilizing grasstops </a:t>
            </a:r>
            <a:r>
              <a:rPr lang="en-US" sz="1800" dirty="0" smtClean="0">
                <a:latin typeface="Arial" panose="020B0604020202020204" pitchFamily="34" charset="0"/>
                <a:cs typeface="Arial" panose="020B0604020202020204" pitchFamily="34" charset="0"/>
              </a:rPr>
              <a:t>allies</a:t>
            </a:r>
          </a:p>
          <a:p>
            <a:pPr lvl="1" indent="0" eaLnBrk="1" hangingPunct="1">
              <a:buNone/>
            </a:pPr>
            <a:endParaRPr lang="en-US" sz="1800" dirty="0" smtClean="0">
              <a:latin typeface="Arial" panose="020B0604020202020204" pitchFamily="34" charset="0"/>
              <a:cs typeface="Arial" panose="020B0604020202020204" pitchFamily="34" charset="0"/>
            </a:endParaRPr>
          </a:p>
          <a:p>
            <a:pPr lvl="1" indent="0" eaLnBrk="1" hangingPunct="1">
              <a:buNone/>
            </a:pPr>
            <a:r>
              <a:rPr lang="en-US" sz="1800" dirty="0" smtClean="0">
                <a:latin typeface="Arial" panose="020B0604020202020204" pitchFamily="34" charset="0"/>
                <a:cs typeface="Arial" panose="020B0604020202020204" pitchFamily="34" charset="0"/>
              </a:rPr>
              <a:t>4. Leveraging </a:t>
            </a:r>
            <a:r>
              <a:rPr lang="en-US" sz="1800" dirty="0">
                <a:latin typeface="Arial" panose="020B0604020202020204" pitchFamily="34" charset="0"/>
                <a:cs typeface="Arial" panose="020B0604020202020204" pitchFamily="34" charset="0"/>
              </a:rPr>
              <a:t>local </a:t>
            </a:r>
            <a:r>
              <a:rPr lang="en-US" sz="1800" dirty="0" smtClean="0">
                <a:latin typeface="Arial" panose="020B0604020202020204" pitchFamily="34" charset="0"/>
                <a:cs typeface="Arial" panose="020B0604020202020204" pitchFamily="34" charset="0"/>
              </a:rPr>
              <a:t>media</a:t>
            </a:r>
          </a:p>
          <a:p>
            <a:pPr lvl="1" indent="0" eaLnBrk="1" hangingPunct="1">
              <a:buNone/>
            </a:pPr>
            <a:endParaRPr lang="en-US" sz="1800" dirty="0" smtClean="0">
              <a:latin typeface="Arial" panose="020B0604020202020204" pitchFamily="34" charset="0"/>
              <a:cs typeface="Arial" panose="020B0604020202020204" pitchFamily="34" charset="0"/>
            </a:endParaRPr>
          </a:p>
          <a:p>
            <a:pPr lvl="1" indent="0" eaLnBrk="1" hangingPunct="1">
              <a:buNone/>
            </a:pPr>
            <a:r>
              <a:rPr lang="en-US" sz="1800" dirty="0" smtClean="0">
                <a:latin typeface="Arial" panose="020B0604020202020204" pitchFamily="34" charset="0"/>
                <a:cs typeface="Arial" panose="020B0604020202020204" pitchFamily="34" charset="0"/>
              </a:rPr>
              <a:t>5. Building </a:t>
            </a:r>
            <a:r>
              <a:rPr lang="en-US" sz="1800" dirty="0">
                <a:latin typeface="Arial" panose="020B0604020202020204" pitchFamily="34" charset="0"/>
                <a:cs typeface="Arial" panose="020B0604020202020204" pitchFamily="34" charset="0"/>
              </a:rPr>
              <a:t>partnerships</a:t>
            </a: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21510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StMaryslogo.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0600" y="4686300"/>
            <a:ext cx="43434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76200" y="0"/>
            <a:ext cx="1143000" cy="68580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219200" y="0"/>
            <a:ext cx="609600" cy="685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0" y="0"/>
            <a:ext cx="152400"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 name="TextBox 7"/>
          <p:cNvSpPr txBox="1">
            <a:spLocks noChangeArrowheads="1"/>
          </p:cNvSpPr>
          <p:nvPr/>
        </p:nvSpPr>
        <p:spPr bwMode="auto">
          <a:xfrm>
            <a:off x="1828800" y="492125"/>
            <a:ext cx="7315200" cy="1661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6600" dirty="0" smtClean="0">
                <a:solidFill>
                  <a:srgbClr val="990000"/>
                </a:solidFill>
                <a:latin typeface="Monotype Corsiva" panose="03010101010201010101" pitchFamily="66" charset="0"/>
              </a:rPr>
              <a:t>Step 5</a:t>
            </a:r>
          </a:p>
          <a:p>
            <a:pPr algn="ctr" eaLnBrk="1" hangingPunct="1">
              <a:spcBef>
                <a:spcPct val="0"/>
              </a:spcBef>
              <a:buFontTx/>
              <a:buNone/>
            </a:pPr>
            <a:endParaRPr lang="en-US" altLang="en-US" sz="1800" dirty="0" smtClean="0">
              <a:latin typeface="Arial" panose="020B0604020202020204" pitchFamily="34" charset="0"/>
            </a:endParaRPr>
          </a:p>
          <a:p>
            <a:pPr algn="ctr" eaLnBrk="1" hangingPunct="1">
              <a:spcBef>
                <a:spcPct val="0"/>
              </a:spcBef>
              <a:buNone/>
            </a:pPr>
            <a:r>
              <a:rPr lang="en-US" altLang="en-US" sz="1800" dirty="0">
                <a:latin typeface="Arial" panose="020B0604020202020204" pitchFamily="34" charset="0"/>
              </a:rPr>
              <a:t>D</a:t>
            </a:r>
            <a:r>
              <a:rPr lang="en-US" altLang="en-US" sz="1800" dirty="0" smtClean="0">
                <a:latin typeface="Arial" panose="020B0604020202020204" pitchFamily="34" charset="0"/>
              </a:rPr>
              <a:t>o it!</a:t>
            </a:r>
          </a:p>
        </p:txBody>
      </p:sp>
    </p:spTree>
    <p:extLst>
      <p:ext uri="{BB962C8B-B14F-4D97-AF65-F5344CB8AC3E}">
        <p14:creationId xmlns:p14="http://schemas.microsoft.com/office/powerpoint/2010/main" val="51272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0"/>
            <a:ext cx="1143000" cy="68580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219200" y="0"/>
            <a:ext cx="609600" cy="685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0" y="0"/>
            <a:ext cx="152400"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078" name="TextBox 7"/>
          <p:cNvSpPr txBox="1">
            <a:spLocks noChangeArrowheads="1"/>
          </p:cNvSpPr>
          <p:nvPr/>
        </p:nvSpPr>
        <p:spPr bwMode="auto">
          <a:xfrm>
            <a:off x="1828800" y="21785"/>
            <a:ext cx="73152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5200" dirty="0" smtClean="0">
                <a:solidFill>
                  <a:srgbClr val="990000"/>
                </a:solidFill>
                <a:latin typeface="Monotype Corsiva" panose="03010101010201010101" pitchFamily="66" charset="0"/>
              </a:rPr>
              <a:t>1. Engaging Elected Officials</a:t>
            </a:r>
            <a:endParaRPr lang="en-US" altLang="en-US" sz="5200" b="1" dirty="0">
              <a:solidFill>
                <a:srgbClr val="990000"/>
              </a:solidFill>
              <a:latin typeface="Monotype Corsiva" panose="03010101010201010101" pitchFamily="66" charset="0"/>
            </a:endParaRPr>
          </a:p>
        </p:txBody>
      </p:sp>
      <p:sp>
        <p:nvSpPr>
          <p:cNvPr id="4" name="AutoShape 4" descr="Image result for arizona congressional distric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6" descr="Image result for arizona congressional districts"/>
          <p:cNvSpPr>
            <a:spLocks noChangeAspect="1" noChangeArrowheads="1"/>
          </p:cNvSpPr>
          <p:nvPr/>
        </p:nvSpPr>
        <p:spPr bwMode="auto">
          <a:xfrm>
            <a:off x="5029200" y="3517730"/>
            <a:ext cx="2514600" cy="2514608"/>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6125" y="970465"/>
            <a:ext cx="3886998" cy="259651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3944" y="2129484"/>
            <a:ext cx="4224205" cy="2776492"/>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28157" y="4067140"/>
            <a:ext cx="3845708" cy="25670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155879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0"/>
            <a:ext cx="1143000" cy="68580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219200" y="0"/>
            <a:ext cx="609600" cy="685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0" y="0"/>
            <a:ext cx="152400"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TextBox 7"/>
          <p:cNvSpPr txBox="1">
            <a:spLocks noChangeArrowheads="1"/>
          </p:cNvSpPr>
          <p:nvPr/>
        </p:nvSpPr>
        <p:spPr bwMode="auto">
          <a:xfrm>
            <a:off x="1828800" y="0"/>
            <a:ext cx="7315199"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5400" dirty="0" smtClean="0">
                <a:solidFill>
                  <a:srgbClr val="990000"/>
                </a:solidFill>
                <a:latin typeface="Monotype Corsiva" panose="03010101010201010101" pitchFamily="66" charset="0"/>
              </a:rPr>
              <a:t>Making “Cents” of Advocacy</a:t>
            </a:r>
            <a:endParaRPr lang="en-US" altLang="en-US" sz="5400" dirty="0">
              <a:solidFill>
                <a:srgbClr val="990000"/>
              </a:solidFill>
              <a:latin typeface="Monotype Corsiva" panose="03010101010201010101" pitchFamily="66" charset="0"/>
            </a:endParaRPr>
          </a:p>
        </p:txBody>
      </p:sp>
      <p:pic>
        <p:nvPicPr>
          <p:cNvPr id="12" name="Picture 2" descr="Image result for moves man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6281" y="1066800"/>
            <a:ext cx="5700236" cy="4705330"/>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TextBox 8"/>
          <p:cNvSpPr txBox="1">
            <a:spLocks noChangeArrowheads="1"/>
          </p:cNvSpPr>
          <p:nvPr/>
        </p:nvSpPr>
        <p:spPr bwMode="auto">
          <a:xfrm>
            <a:off x="3707368" y="5867308"/>
            <a:ext cx="37719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None/>
            </a:pPr>
            <a:r>
              <a:rPr lang="en-US" altLang="en-US" sz="1800" b="1" dirty="0" smtClean="0">
                <a:latin typeface="Arial" panose="020B0604020202020204" pitchFamily="34" charset="0"/>
              </a:rPr>
              <a:t>Donor Development </a:t>
            </a:r>
            <a:br>
              <a:rPr lang="en-US" altLang="en-US" sz="1800" b="1" dirty="0" smtClean="0">
                <a:latin typeface="Arial" panose="020B0604020202020204" pitchFamily="34" charset="0"/>
              </a:rPr>
            </a:br>
            <a:r>
              <a:rPr lang="en-US" altLang="en-US" sz="1800" b="1" dirty="0" smtClean="0">
                <a:latin typeface="Arial" panose="020B0604020202020204" pitchFamily="34" charset="0"/>
              </a:rPr>
              <a:t>Moves Management Model</a:t>
            </a:r>
          </a:p>
        </p:txBody>
      </p:sp>
    </p:spTree>
    <p:extLst>
      <p:ext uri="{BB962C8B-B14F-4D97-AF65-F5344CB8AC3E}">
        <p14:creationId xmlns:p14="http://schemas.microsoft.com/office/powerpoint/2010/main" val="31043632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0"/>
            <a:ext cx="1143000" cy="68580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219200" y="0"/>
            <a:ext cx="609600" cy="685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0" y="0"/>
            <a:ext cx="152400"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TextBox 7"/>
          <p:cNvSpPr txBox="1">
            <a:spLocks noChangeArrowheads="1"/>
          </p:cNvSpPr>
          <p:nvPr/>
        </p:nvSpPr>
        <p:spPr bwMode="auto">
          <a:xfrm>
            <a:off x="1828800" y="0"/>
            <a:ext cx="7315199"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5400" dirty="0" smtClean="0">
                <a:solidFill>
                  <a:srgbClr val="990000"/>
                </a:solidFill>
                <a:latin typeface="Monotype Corsiva" panose="03010101010201010101" pitchFamily="66" charset="0"/>
              </a:rPr>
              <a:t>Advocacy Portfolio</a:t>
            </a:r>
            <a:endParaRPr lang="en-US" altLang="en-US" sz="5400" dirty="0">
              <a:solidFill>
                <a:srgbClr val="990000"/>
              </a:solidFill>
              <a:latin typeface="Monotype Corsiva" panose="03010101010201010101" pitchFamily="66" charset="0"/>
            </a:endParaRPr>
          </a:p>
        </p:txBody>
      </p:sp>
      <p:sp>
        <p:nvSpPr>
          <p:cNvPr id="9" name="TextBox 8"/>
          <p:cNvSpPr txBox="1">
            <a:spLocks noChangeArrowheads="1"/>
          </p:cNvSpPr>
          <p:nvPr/>
        </p:nvSpPr>
        <p:spPr bwMode="auto">
          <a:xfrm>
            <a:off x="1828800" y="1828800"/>
            <a:ext cx="7315200" cy="3360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1085850" lvl="1" indent="-342900" eaLnBrk="1" hangingPunct="1">
              <a:buAutoNum type="arabicPeriod"/>
            </a:pPr>
            <a:r>
              <a:rPr lang="en-US" sz="1800" dirty="0" smtClean="0">
                <a:latin typeface="Arial" panose="020B0604020202020204" pitchFamily="34" charset="0"/>
                <a:cs typeface="Arial" panose="020B0604020202020204" pitchFamily="34" charset="0"/>
              </a:rPr>
              <a:t>Based on policy priorities</a:t>
            </a:r>
            <a:endParaRPr lang="en-US" sz="1800" dirty="0">
              <a:latin typeface="Arial" panose="020B0604020202020204" pitchFamily="34" charset="0"/>
              <a:cs typeface="Arial" panose="020B0604020202020204" pitchFamily="34" charset="0"/>
            </a:endParaRPr>
          </a:p>
          <a:p>
            <a:pPr marL="1085850" lvl="1" indent="-342900" eaLnBrk="1" hangingPunct="1">
              <a:buAutoNum type="arabicPeriod"/>
            </a:pPr>
            <a:endParaRPr lang="en-US" sz="1800" dirty="0">
              <a:latin typeface="Arial" panose="020B0604020202020204" pitchFamily="34" charset="0"/>
              <a:cs typeface="Arial" panose="020B0604020202020204" pitchFamily="34" charset="0"/>
            </a:endParaRPr>
          </a:p>
          <a:p>
            <a:pPr marL="1085850" lvl="1" indent="-342900" eaLnBrk="1" hangingPunct="1">
              <a:buAutoNum type="arabicPeriod"/>
            </a:pPr>
            <a:r>
              <a:rPr lang="en-US" sz="1800" dirty="0" smtClean="0">
                <a:latin typeface="Arial" panose="020B0604020202020204" pitchFamily="34" charset="0"/>
                <a:cs typeface="Arial" panose="020B0604020202020204" pitchFamily="34" charset="0"/>
              </a:rPr>
              <a:t>Based on service territory</a:t>
            </a:r>
          </a:p>
          <a:p>
            <a:pPr marL="1085850" lvl="1" indent="-342900" eaLnBrk="1" hangingPunct="1">
              <a:buAutoNum type="arabicPeriod"/>
            </a:pPr>
            <a:endParaRPr lang="en-US" sz="1800" dirty="0">
              <a:latin typeface="Arial" panose="020B0604020202020204" pitchFamily="34" charset="0"/>
              <a:cs typeface="Arial" panose="020B0604020202020204" pitchFamily="34" charset="0"/>
            </a:endParaRPr>
          </a:p>
          <a:p>
            <a:pPr marL="1085850" lvl="1" indent="-342900" eaLnBrk="1" hangingPunct="1">
              <a:buAutoNum type="arabicPeriod"/>
            </a:pPr>
            <a:r>
              <a:rPr lang="en-US" sz="1800" dirty="0" smtClean="0">
                <a:latin typeface="Arial" panose="020B0604020202020204" pitchFamily="34" charset="0"/>
                <a:cs typeface="Arial" panose="020B0604020202020204" pitchFamily="34" charset="0"/>
              </a:rPr>
              <a:t>Based on position of power</a:t>
            </a:r>
          </a:p>
          <a:p>
            <a:pPr marL="1085850" lvl="1" indent="-342900" eaLnBrk="1" hangingPunct="1">
              <a:buAutoNum type="arabicPeriod"/>
            </a:pPr>
            <a:endParaRPr lang="en-US" sz="1800" dirty="0" smtClean="0">
              <a:latin typeface="Arial" panose="020B0604020202020204" pitchFamily="34" charset="0"/>
              <a:cs typeface="Arial" panose="020B0604020202020204" pitchFamily="34" charset="0"/>
            </a:endParaRPr>
          </a:p>
          <a:p>
            <a:pPr marL="1085850" lvl="1" indent="-342900" eaLnBrk="1" hangingPunct="1">
              <a:buAutoNum type="arabicPeriod"/>
            </a:pPr>
            <a:r>
              <a:rPr lang="en-US" sz="1800" dirty="0" smtClean="0">
                <a:latin typeface="Arial" panose="020B0604020202020204" pitchFamily="34" charset="0"/>
                <a:cs typeface="Arial" panose="020B0604020202020204" pitchFamily="34" charset="0"/>
              </a:rPr>
              <a:t>Based on connection to your nonprofit</a:t>
            </a:r>
          </a:p>
          <a:p>
            <a:pPr marL="1085850" lvl="1" indent="-342900" eaLnBrk="1" hangingPunct="1">
              <a:buAutoNum type="arabicPeriod"/>
            </a:pPr>
            <a:endParaRPr lang="en-US" sz="1800" dirty="0">
              <a:latin typeface="Arial" panose="020B0604020202020204" pitchFamily="34" charset="0"/>
              <a:cs typeface="Arial" panose="020B0604020202020204" pitchFamily="34" charset="0"/>
            </a:endParaRPr>
          </a:p>
          <a:p>
            <a:pPr marL="1085850" lvl="1" indent="-342900" eaLnBrk="1" hangingPunct="1">
              <a:buAutoNum type="arabicPeriod"/>
            </a:pPr>
            <a:r>
              <a:rPr lang="en-US" sz="1800" dirty="0" smtClean="0">
                <a:latin typeface="Arial" panose="020B0604020202020204" pitchFamily="34" charset="0"/>
                <a:cs typeface="Arial" panose="020B0604020202020204" pitchFamily="34" charset="0"/>
              </a:rPr>
              <a:t>Based on interest</a:t>
            </a:r>
            <a:endParaRPr lang="en-US" sz="1800" dirty="0">
              <a:latin typeface="Arial" panose="020B0604020202020204" pitchFamily="34" charset="0"/>
              <a:cs typeface="Arial" panose="020B0604020202020204" pitchFamily="34" charset="0"/>
            </a:endParaRPr>
          </a:p>
          <a:p>
            <a:pPr marL="1085850" lvl="1" indent="-342900" eaLnBrk="1" hangingPunct="1">
              <a:buAutoNum type="arabicPeriod"/>
            </a:pPr>
            <a:endParaRPr lang="en-US" sz="1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61684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StMaryslogo.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0600" y="4686300"/>
            <a:ext cx="43434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76200" y="0"/>
            <a:ext cx="1143000" cy="68580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219200" y="0"/>
            <a:ext cx="609600" cy="685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0" y="0"/>
            <a:ext cx="152400"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 name="TextBox 7"/>
          <p:cNvSpPr txBox="1">
            <a:spLocks noChangeArrowheads="1"/>
          </p:cNvSpPr>
          <p:nvPr/>
        </p:nvSpPr>
        <p:spPr bwMode="auto">
          <a:xfrm>
            <a:off x="1828800" y="492125"/>
            <a:ext cx="7315200"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6600" dirty="0" smtClean="0">
                <a:solidFill>
                  <a:srgbClr val="990000"/>
                </a:solidFill>
                <a:latin typeface="Monotype Corsiva" panose="03010101010201010101" pitchFamily="66" charset="0"/>
              </a:rPr>
              <a:t>Let’s Try It!</a:t>
            </a:r>
          </a:p>
          <a:p>
            <a:pPr algn="ctr" eaLnBrk="1" hangingPunct="1">
              <a:spcBef>
                <a:spcPct val="0"/>
              </a:spcBef>
              <a:buFontTx/>
              <a:buNone/>
            </a:pPr>
            <a:endParaRPr lang="en-US" altLang="en-US" sz="1800" dirty="0" smtClean="0">
              <a:latin typeface="Arial" panose="020B0604020202020204" pitchFamily="34" charset="0"/>
            </a:endParaRPr>
          </a:p>
          <a:p>
            <a:pPr algn="ctr" eaLnBrk="1" hangingPunct="1">
              <a:spcBef>
                <a:spcPct val="0"/>
              </a:spcBef>
              <a:buNone/>
            </a:pPr>
            <a:r>
              <a:rPr lang="en-US" altLang="en-US" sz="1800" dirty="0" smtClean="0">
                <a:latin typeface="Arial" panose="020B0604020202020204" pitchFamily="34" charset="0"/>
              </a:rPr>
              <a:t>Break into small groups and </a:t>
            </a:r>
          </a:p>
          <a:p>
            <a:pPr algn="ctr" eaLnBrk="1" hangingPunct="1">
              <a:spcBef>
                <a:spcPct val="0"/>
              </a:spcBef>
              <a:buNone/>
            </a:pPr>
            <a:r>
              <a:rPr lang="en-US" altLang="en-US" sz="1800" dirty="0" smtClean="0">
                <a:latin typeface="Arial" panose="020B0604020202020204" pitchFamily="34" charset="0"/>
              </a:rPr>
              <a:t>let’s try building a plan of action</a:t>
            </a:r>
          </a:p>
        </p:txBody>
      </p:sp>
    </p:spTree>
    <p:extLst>
      <p:ext uri="{BB962C8B-B14F-4D97-AF65-F5344CB8AC3E}">
        <p14:creationId xmlns:p14="http://schemas.microsoft.com/office/powerpoint/2010/main" val="428229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0"/>
            <a:ext cx="1143000" cy="68580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219200" y="0"/>
            <a:ext cx="609600" cy="685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0" y="0"/>
            <a:ext cx="152400"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a:off x="76200" y="0"/>
            <a:ext cx="1143000" cy="68580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a:off x="1219200" y="0"/>
            <a:ext cx="609600" cy="685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4" name="Rectangle 13"/>
          <p:cNvSpPr/>
          <p:nvPr/>
        </p:nvSpPr>
        <p:spPr>
          <a:xfrm>
            <a:off x="0" y="0"/>
            <a:ext cx="152400"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5" name="Rectangle 14"/>
          <p:cNvSpPr/>
          <p:nvPr/>
        </p:nvSpPr>
        <p:spPr>
          <a:xfrm>
            <a:off x="76200" y="0"/>
            <a:ext cx="1143000" cy="68580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6" name="Rectangle 15"/>
          <p:cNvSpPr/>
          <p:nvPr/>
        </p:nvSpPr>
        <p:spPr>
          <a:xfrm>
            <a:off x="1219200" y="0"/>
            <a:ext cx="609600" cy="685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 name="Rectangle 16"/>
          <p:cNvSpPr/>
          <p:nvPr/>
        </p:nvSpPr>
        <p:spPr>
          <a:xfrm>
            <a:off x="0" y="0"/>
            <a:ext cx="152400"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8" name="TextBox 7"/>
          <p:cNvSpPr txBox="1">
            <a:spLocks noChangeArrowheads="1"/>
          </p:cNvSpPr>
          <p:nvPr/>
        </p:nvSpPr>
        <p:spPr bwMode="auto">
          <a:xfrm>
            <a:off x="1828800" y="76200"/>
            <a:ext cx="7315200" cy="110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6600" dirty="0" smtClean="0">
                <a:solidFill>
                  <a:srgbClr val="990000"/>
                </a:solidFill>
                <a:latin typeface="Monotype Corsiva" panose="03010101010201010101" pitchFamily="66" charset="0"/>
              </a:rPr>
              <a:t>How to Engage</a:t>
            </a:r>
            <a:endParaRPr lang="en-US" altLang="en-US" sz="6600" b="1" dirty="0">
              <a:solidFill>
                <a:srgbClr val="990000"/>
              </a:solidFill>
              <a:latin typeface="Monotype Corsiva" panose="03010101010201010101" pitchFamily="66" charset="0"/>
            </a:endParaRPr>
          </a:p>
        </p:txBody>
      </p:sp>
      <p:pic>
        <p:nvPicPr>
          <p:cNvPr id="19" name="Picture 3" descr="StMaryslogo.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0600" y="4686300"/>
            <a:ext cx="43434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5" descr="CMF Full Logo colo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057400"/>
            <a:ext cx="3214688"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TextBox 20"/>
          <p:cNvSpPr txBox="1">
            <a:spLocks noChangeArrowheads="1"/>
          </p:cNvSpPr>
          <p:nvPr/>
        </p:nvSpPr>
        <p:spPr bwMode="auto">
          <a:xfrm>
            <a:off x="5500688" y="2255838"/>
            <a:ext cx="3659187" cy="147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 typeface="Arial" panose="020B0604020202020204" pitchFamily="34" charset="0"/>
              <a:buNone/>
            </a:pPr>
            <a:r>
              <a:rPr lang="en-US" altLang="en-US" sz="1800" dirty="0">
                <a:latin typeface="Arial" panose="020B0604020202020204" pitchFamily="34" charset="0"/>
              </a:rPr>
              <a:t>“We in America do not have government by the majority. We have government by the majority who participate.”</a:t>
            </a:r>
          </a:p>
          <a:p>
            <a:pPr algn="r" eaLnBrk="1" hangingPunct="1">
              <a:spcBef>
                <a:spcPct val="0"/>
              </a:spcBef>
              <a:buFont typeface="Arial" panose="020B0604020202020204" pitchFamily="34" charset="0"/>
              <a:buNone/>
            </a:pPr>
            <a:r>
              <a:rPr lang="en-US" altLang="en-US" sz="1800" dirty="0">
                <a:latin typeface="Arial" panose="020B0604020202020204" pitchFamily="34" charset="0"/>
              </a:rPr>
              <a:t>- Thomas Jefferson</a:t>
            </a:r>
          </a:p>
        </p:txBody>
      </p:sp>
      <p:sp>
        <p:nvSpPr>
          <p:cNvPr id="22" name="TextBox 21"/>
          <p:cNvSpPr txBox="1">
            <a:spLocks noChangeArrowheads="1"/>
          </p:cNvSpPr>
          <p:nvPr/>
        </p:nvSpPr>
        <p:spPr bwMode="auto">
          <a:xfrm>
            <a:off x="1828800" y="1143000"/>
            <a:ext cx="73152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800" dirty="0" smtClean="0">
                <a:solidFill>
                  <a:srgbClr val="990000"/>
                </a:solidFill>
                <a:latin typeface="Monotype Corsiva" panose="03010101010201010101" pitchFamily="66" charset="0"/>
              </a:rPr>
              <a:t>We Should Advocate Based on Proven Strategies</a:t>
            </a:r>
            <a:endParaRPr lang="en-US" altLang="en-US" sz="2800" b="1" dirty="0">
              <a:solidFill>
                <a:srgbClr val="990000"/>
              </a:solidFill>
              <a:latin typeface="Monotype Corsiva" panose="03010101010201010101" pitchFamily="66" charset="0"/>
            </a:endParaRPr>
          </a:p>
        </p:txBody>
      </p:sp>
    </p:spTree>
    <p:extLst>
      <p:ext uri="{BB962C8B-B14F-4D97-AF65-F5344CB8AC3E}">
        <p14:creationId xmlns:p14="http://schemas.microsoft.com/office/powerpoint/2010/main" val="26913076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0"/>
            <a:ext cx="1143000" cy="68580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219200" y="0"/>
            <a:ext cx="609600" cy="685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0" y="0"/>
            <a:ext cx="152400"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aphicFrame>
        <p:nvGraphicFramePr>
          <p:cNvPr id="8" name="Content Placeholder 3"/>
          <p:cNvGraphicFramePr>
            <a:graphicFrameLocks noGrp="1"/>
          </p:cNvGraphicFramePr>
          <p:nvPr>
            <p:ph idx="4294967295"/>
            <p:extLst>
              <p:ext uri="{D42A27DB-BD31-4B8C-83A1-F6EECF244321}">
                <p14:modId xmlns:p14="http://schemas.microsoft.com/office/powerpoint/2010/main" val="1151748495"/>
              </p:ext>
            </p:extLst>
          </p:nvPr>
        </p:nvGraphicFramePr>
        <p:xfrm>
          <a:off x="304800" y="304800"/>
          <a:ext cx="8610600" cy="6324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801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0"/>
            <a:ext cx="1143000" cy="68580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219200" y="0"/>
            <a:ext cx="609600" cy="685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0" y="0"/>
            <a:ext cx="152400"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8" name="Picture 12" descr="http://www.areaofdesign.com/inthespotlight/morris/p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929" y="457200"/>
            <a:ext cx="3902075" cy="318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 descr="http://www.cliparthut.com/clip-arts/702/hersheys-kiss-clip-art-70224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066800"/>
            <a:ext cx="3581400" cy="358140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4" descr="https://downloads.contiki.com/eb2/mediterranean-highlights/medhigh-D8-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7075" y="3956844"/>
            <a:ext cx="2590800" cy="2590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922378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0"/>
            <a:ext cx="1143000" cy="68580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219200" y="0"/>
            <a:ext cx="609600" cy="685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0" y="0"/>
            <a:ext cx="152400"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078" name="TextBox 7"/>
          <p:cNvSpPr txBox="1">
            <a:spLocks noChangeArrowheads="1"/>
          </p:cNvSpPr>
          <p:nvPr/>
        </p:nvSpPr>
        <p:spPr bwMode="auto">
          <a:xfrm>
            <a:off x="1828800" y="21785"/>
            <a:ext cx="7315200" cy="984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5800" dirty="0" smtClean="0">
                <a:solidFill>
                  <a:srgbClr val="990000"/>
                </a:solidFill>
                <a:latin typeface="Monotype Corsiva" panose="03010101010201010101" pitchFamily="66" charset="0"/>
              </a:rPr>
              <a:t>2. Mobilizing Grassroots</a:t>
            </a:r>
            <a:endParaRPr lang="en-US" altLang="en-US" sz="5800" b="1" dirty="0">
              <a:solidFill>
                <a:srgbClr val="990000"/>
              </a:solidFill>
              <a:latin typeface="Monotype Corsiva" panose="03010101010201010101" pitchFamily="66" charset="0"/>
            </a:endParaRPr>
          </a:p>
        </p:txBody>
      </p:sp>
      <p:sp>
        <p:nvSpPr>
          <p:cNvPr id="4" name="AutoShape 4" descr="Image result for arizona congressional distric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6" descr="Image result for arizona congressional districts"/>
          <p:cNvSpPr>
            <a:spLocks noChangeAspect="1" noChangeArrowheads="1"/>
          </p:cNvSpPr>
          <p:nvPr/>
        </p:nvSpPr>
        <p:spPr bwMode="auto">
          <a:xfrm>
            <a:off x="5029200" y="3517730"/>
            <a:ext cx="2514600" cy="2514608"/>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838200"/>
            <a:ext cx="4471128" cy="5829545"/>
          </a:xfrm>
          <a:prstGeom prst="rect">
            <a:avLst/>
          </a:prstGeom>
        </p:spPr>
      </p:pic>
      <p:sp>
        <p:nvSpPr>
          <p:cNvPr id="11" name="TextBox 10"/>
          <p:cNvSpPr txBox="1">
            <a:spLocks noChangeArrowheads="1"/>
          </p:cNvSpPr>
          <p:nvPr/>
        </p:nvSpPr>
        <p:spPr bwMode="auto">
          <a:xfrm>
            <a:off x="1828800" y="1828800"/>
            <a:ext cx="2667000" cy="3527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1028700" lvl="1" eaLnBrk="1" hangingPunct="1"/>
            <a:r>
              <a:rPr lang="en-US" sz="1800" dirty="0" smtClean="0">
                <a:latin typeface="Arial" panose="020B0604020202020204" pitchFamily="34" charset="0"/>
                <a:cs typeface="Arial" panose="020B0604020202020204" pitchFamily="34" charset="0"/>
              </a:rPr>
              <a:t>Phone2Action</a:t>
            </a:r>
          </a:p>
          <a:p>
            <a:pPr marL="1028700" lvl="1" eaLnBrk="1" hangingPunct="1"/>
            <a:r>
              <a:rPr lang="en-US" sz="1800" dirty="0" err="1" smtClean="0">
                <a:latin typeface="Arial" panose="020B0604020202020204" pitchFamily="34" charset="0"/>
                <a:cs typeface="Arial" panose="020B0604020202020204" pitchFamily="34" charset="0"/>
              </a:rPr>
              <a:t>SalsaLabs</a:t>
            </a:r>
            <a:endParaRPr lang="en-US" sz="1800" dirty="0" smtClean="0">
              <a:latin typeface="Arial" panose="020B0604020202020204" pitchFamily="34" charset="0"/>
              <a:cs typeface="Arial" panose="020B0604020202020204" pitchFamily="34" charset="0"/>
            </a:endParaRPr>
          </a:p>
          <a:p>
            <a:pPr marL="1028700" lvl="1" eaLnBrk="1" hangingPunct="1"/>
            <a:r>
              <a:rPr lang="en-US" sz="1800" dirty="0" smtClean="0">
                <a:latin typeface="Arial" panose="020B0604020202020204" pitchFamily="34" charset="0"/>
                <a:cs typeface="Arial" panose="020B0604020202020204" pitchFamily="34" charset="0"/>
              </a:rPr>
              <a:t>Depends on your advocacy needs and existing CRM software, tools like this can be a useful investment</a:t>
            </a:r>
          </a:p>
        </p:txBody>
      </p:sp>
    </p:spTree>
    <p:extLst>
      <p:ext uri="{BB962C8B-B14F-4D97-AF65-F5344CB8AC3E}">
        <p14:creationId xmlns:p14="http://schemas.microsoft.com/office/powerpoint/2010/main" val="1633729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9485"/>
            <a:ext cx="9144000" cy="853867"/>
          </a:xfrm>
          <a:prstGeom prst="rect">
            <a:avLst/>
          </a:prstGeom>
        </p:spPr>
        <p:txBody>
          <a:bodyPr>
            <a:normAutofit/>
          </a:bodyPr>
          <a:lstStyle/>
          <a:p>
            <a:pPr algn="ctr"/>
            <a:r>
              <a:rPr lang="en-US" sz="3600" b="1" dirty="0">
                <a:solidFill>
                  <a:srgbClr val="C00000"/>
                </a:solidFill>
                <a:latin typeface="Cambria" panose="02040503050406030204" pitchFamily="18" charset="0"/>
              </a:rPr>
              <a:t>Why CAN Forums?</a:t>
            </a:r>
          </a:p>
        </p:txBody>
      </p:sp>
      <p:grpSp>
        <p:nvGrpSpPr>
          <p:cNvPr id="3" name="Group 2"/>
          <p:cNvGrpSpPr/>
          <p:nvPr/>
        </p:nvGrpSpPr>
        <p:grpSpPr>
          <a:xfrm>
            <a:off x="316573" y="1698170"/>
            <a:ext cx="8510853" cy="1690290"/>
            <a:chOff x="334263" y="2448852"/>
            <a:chExt cx="8510853" cy="169029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5106" r="7921"/>
            <a:stretch/>
          </p:blipFill>
          <p:spPr>
            <a:xfrm>
              <a:off x="334263" y="2448852"/>
              <a:ext cx="1965804" cy="1682313"/>
            </a:xfrm>
            <a:prstGeom prst="rect">
              <a:avLst/>
            </a:prstGeom>
          </p:spPr>
        </p:pic>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t="510" b="22694"/>
            <a:stretch/>
          </p:blipFill>
          <p:spPr>
            <a:xfrm>
              <a:off x="2494617" y="2448852"/>
              <a:ext cx="1980921" cy="1675676"/>
            </a:xfrm>
            <a:prstGeom prst="rect">
              <a:avLst/>
            </a:prstGeom>
          </p:spPr>
        </p:pic>
        <p:pic>
          <p:nvPicPr>
            <p:cNvPr id="25" name="Picture 24"/>
            <p:cNvPicPr>
              <a:picLocks noChangeAspect="1"/>
            </p:cNvPicPr>
            <p:nvPr/>
          </p:nvPicPr>
          <p:blipFill rotWithShape="1">
            <a:blip r:embed="rId5" cstate="print">
              <a:extLst>
                <a:ext uri="{28A0092B-C50C-407E-A947-70E740481C1C}">
                  <a14:useLocalDpi xmlns:a14="http://schemas.microsoft.com/office/drawing/2010/main" val="0"/>
                </a:ext>
              </a:extLst>
            </a:blip>
            <a:srcRect l="16488" r="7583"/>
            <a:stretch/>
          </p:blipFill>
          <p:spPr>
            <a:xfrm flipH="1">
              <a:off x="6845559" y="2468307"/>
              <a:ext cx="1999557" cy="1645920"/>
            </a:xfrm>
            <a:prstGeom prst="rect">
              <a:avLst/>
            </a:prstGeom>
          </p:spPr>
        </p:pic>
        <p:pic>
          <p:nvPicPr>
            <p:cNvPr id="26" name="Picture 25"/>
            <p:cNvPicPr>
              <a:picLocks noChangeAspect="1"/>
            </p:cNvPicPr>
            <p:nvPr/>
          </p:nvPicPr>
          <p:blipFill rotWithShape="1">
            <a:blip r:embed="rId6">
              <a:extLst>
                <a:ext uri="{28A0092B-C50C-407E-A947-70E740481C1C}">
                  <a14:useLocalDpi xmlns:a14="http://schemas.microsoft.com/office/drawing/2010/main" val="0"/>
                </a:ext>
              </a:extLst>
            </a:blip>
            <a:srcRect l="18386" r="13508"/>
            <a:stretch/>
          </p:blipFill>
          <p:spPr>
            <a:xfrm>
              <a:off x="4670088" y="2465790"/>
              <a:ext cx="1950725" cy="1673352"/>
            </a:xfrm>
            <a:prstGeom prst="rect">
              <a:avLst/>
            </a:prstGeom>
          </p:spPr>
        </p:pic>
      </p:grpSp>
      <p:sp>
        <p:nvSpPr>
          <p:cNvPr id="9" name="Rectangle 8"/>
          <p:cNvSpPr/>
          <p:nvPr/>
        </p:nvSpPr>
        <p:spPr>
          <a:xfrm>
            <a:off x="1185621" y="3768429"/>
            <a:ext cx="6772758" cy="1077218"/>
          </a:xfrm>
          <a:prstGeom prst="rect">
            <a:avLst/>
          </a:prstGeom>
        </p:spPr>
        <p:txBody>
          <a:bodyPr wrap="square">
            <a:spAutoFit/>
          </a:bodyPr>
          <a:lstStyle/>
          <a:p>
            <a:pPr algn="ctr"/>
            <a:r>
              <a:rPr lang="en-US" sz="2400" i="1" dirty="0"/>
              <a:t>Change starts with an initial, often highly personal, commitment to engage and move forward.                                    </a:t>
            </a:r>
          </a:p>
          <a:p>
            <a:pPr algn="ctr"/>
            <a:r>
              <a:rPr lang="en-US" sz="1600" dirty="0"/>
              <a:t>-Dr. Paul Light, Driving Social Change, 2011</a:t>
            </a:r>
          </a:p>
        </p:txBody>
      </p:sp>
      <p:sp>
        <p:nvSpPr>
          <p:cNvPr id="4" name="Date Placeholder 3"/>
          <p:cNvSpPr>
            <a:spLocks noGrp="1"/>
          </p:cNvSpPr>
          <p:nvPr>
            <p:ph type="dt" sz="half" idx="4294967295"/>
          </p:nvPr>
        </p:nvSpPr>
        <p:spPr>
          <a:xfrm>
            <a:off x="5014658" y="6048643"/>
            <a:ext cx="3305332" cy="362435"/>
          </a:xfrm>
          <a:prstGeom prst="rect">
            <a:avLst/>
          </a:prstGeom>
        </p:spPr>
        <p:txBody>
          <a:bodyPr/>
          <a:lstStyle/>
          <a:p>
            <a:pPr algn="r"/>
            <a:r>
              <a:rPr lang="en-US" dirty="0" smtClean="0"/>
              <a:t>August 24, 2017</a:t>
            </a:r>
            <a:endParaRPr lang="en-US" dirty="0"/>
          </a:p>
        </p:txBody>
      </p:sp>
    </p:spTree>
    <p:extLst>
      <p:ext uri="{BB962C8B-B14F-4D97-AF65-F5344CB8AC3E}">
        <p14:creationId xmlns:p14="http://schemas.microsoft.com/office/powerpoint/2010/main" val="1388495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0"/>
            <a:ext cx="1143000" cy="68580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219200" y="0"/>
            <a:ext cx="609600" cy="685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0" y="0"/>
            <a:ext cx="152400"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078" name="TextBox 7"/>
          <p:cNvSpPr txBox="1">
            <a:spLocks noChangeArrowheads="1"/>
          </p:cNvSpPr>
          <p:nvPr/>
        </p:nvSpPr>
        <p:spPr bwMode="auto">
          <a:xfrm>
            <a:off x="1828800" y="21785"/>
            <a:ext cx="7315200" cy="984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5800" dirty="0" smtClean="0">
                <a:solidFill>
                  <a:srgbClr val="990000"/>
                </a:solidFill>
                <a:latin typeface="Monotype Corsiva" panose="03010101010201010101" pitchFamily="66" charset="0"/>
              </a:rPr>
              <a:t>2. Mobilizing Grassroots</a:t>
            </a:r>
            <a:endParaRPr lang="en-US" altLang="en-US" sz="5800" b="1" dirty="0">
              <a:solidFill>
                <a:srgbClr val="990000"/>
              </a:solidFill>
              <a:latin typeface="Monotype Corsiva" panose="03010101010201010101" pitchFamily="66" charset="0"/>
            </a:endParaRPr>
          </a:p>
        </p:txBody>
      </p:sp>
      <p:sp>
        <p:nvSpPr>
          <p:cNvPr id="4" name="AutoShape 4" descr="Image result for arizona congressional distric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6" descr="Image result for arizona congressional districts"/>
          <p:cNvSpPr>
            <a:spLocks noChangeAspect="1" noChangeArrowheads="1"/>
          </p:cNvSpPr>
          <p:nvPr/>
        </p:nvSpPr>
        <p:spPr bwMode="auto">
          <a:xfrm>
            <a:off x="5029200" y="3517730"/>
            <a:ext cx="2514600" cy="2514608"/>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886" y="1006670"/>
            <a:ext cx="7318158" cy="5612494"/>
          </a:xfrm>
          <a:prstGeom prst="rect">
            <a:avLst/>
          </a:prstGeom>
        </p:spPr>
      </p:pic>
    </p:spTree>
    <p:extLst>
      <p:ext uri="{BB962C8B-B14F-4D97-AF65-F5344CB8AC3E}">
        <p14:creationId xmlns:p14="http://schemas.microsoft.com/office/powerpoint/2010/main" val="19000677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0"/>
            <a:ext cx="1143000" cy="68580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219200" y="0"/>
            <a:ext cx="609600" cy="685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0" y="0"/>
            <a:ext cx="152400"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aphicFrame>
        <p:nvGraphicFramePr>
          <p:cNvPr id="8" name="Content Placeholder 3"/>
          <p:cNvGraphicFramePr>
            <a:graphicFrameLocks noGrp="1"/>
          </p:cNvGraphicFramePr>
          <p:nvPr>
            <p:ph idx="4294967295"/>
            <p:extLst>
              <p:ext uri="{D42A27DB-BD31-4B8C-83A1-F6EECF244321}">
                <p14:modId xmlns:p14="http://schemas.microsoft.com/office/powerpoint/2010/main" val="1955483473"/>
              </p:ext>
            </p:extLst>
          </p:nvPr>
        </p:nvGraphicFramePr>
        <p:xfrm>
          <a:off x="304800" y="304800"/>
          <a:ext cx="8610600" cy="6324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830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0"/>
            <a:ext cx="1143000" cy="68580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219200" y="0"/>
            <a:ext cx="609600" cy="685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0" y="0"/>
            <a:ext cx="152400"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078" name="TextBox 7"/>
          <p:cNvSpPr txBox="1">
            <a:spLocks noChangeArrowheads="1"/>
          </p:cNvSpPr>
          <p:nvPr/>
        </p:nvSpPr>
        <p:spPr bwMode="auto">
          <a:xfrm>
            <a:off x="1828800" y="21785"/>
            <a:ext cx="7315200" cy="984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5800" dirty="0">
                <a:solidFill>
                  <a:srgbClr val="990000"/>
                </a:solidFill>
                <a:latin typeface="Monotype Corsiva" panose="03010101010201010101" pitchFamily="66" charset="0"/>
              </a:rPr>
              <a:t>3</a:t>
            </a:r>
            <a:r>
              <a:rPr lang="en-US" altLang="en-US" sz="5800" dirty="0" smtClean="0">
                <a:solidFill>
                  <a:srgbClr val="990000"/>
                </a:solidFill>
                <a:latin typeface="Monotype Corsiva" panose="03010101010201010101" pitchFamily="66" charset="0"/>
              </a:rPr>
              <a:t>. Mobilizing Grasstops</a:t>
            </a:r>
            <a:endParaRPr lang="en-US" altLang="en-US" sz="5800" b="1" dirty="0">
              <a:solidFill>
                <a:srgbClr val="990000"/>
              </a:solidFill>
              <a:latin typeface="Monotype Corsiva" panose="03010101010201010101" pitchFamily="66" charset="0"/>
            </a:endParaRPr>
          </a:p>
        </p:txBody>
      </p:sp>
      <p:sp>
        <p:nvSpPr>
          <p:cNvPr id="4" name="AutoShape 4" descr="Image result for arizona congressional distric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6" descr="Image result for arizona congressional districts"/>
          <p:cNvSpPr>
            <a:spLocks noChangeAspect="1" noChangeArrowheads="1"/>
          </p:cNvSpPr>
          <p:nvPr/>
        </p:nvSpPr>
        <p:spPr bwMode="auto">
          <a:xfrm>
            <a:off x="5029200" y="3517730"/>
            <a:ext cx="2514600" cy="2514608"/>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7574" y="1143000"/>
            <a:ext cx="6697651" cy="5094379"/>
          </a:xfrm>
          <a:prstGeom prst="rect">
            <a:avLst/>
          </a:prstGeom>
        </p:spPr>
      </p:pic>
    </p:spTree>
    <p:extLst>
      <p:ext uri="{BB962C8B-B14F-4D97-AF65-F5344CB8AC3E}">
        <p14:creationId xmlns:p14="http://schemas.microsoft.com/office/powerpoint/2010/main" val="9408867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0"/>
            <a:ext cx="1143000" cy="68580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219200" y="0"/>
            <a:ext cx="609600" cy="685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0" y="0"/>
            <a:ext cx="152400"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078" name="TextBox 7"/>
          <p:cNvSpPr txBox="1">
            <a:spLocks noChangeArrowheads="1"/>
          </p:cNvSpPr>
          <p:nvPr/>
        </p:nvSpPr>
        <p:spPr bwMode="auto">
          <a:xfrm>
            <a:off x="1828800" y="21785"/>
            <a:ext cx="7315200" cy="984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5800" dirty="0">
                <a:solidFill>
                  <a:srgbClr val="990000"/>
                </a:solidFill>
                <a:latin typeface="Monotype Corsiva" panose="03010101010201010101" pitchFamily="66" charset="0"/>
              </a:rPr>
              <a:t>3</a:t>
            </a:r>
            <a:r>
              <a:rPr lang="en-US" altLang="en-US" sz="5800" dirty="0" smtClean="0">
                <a:solidFill>
                  <a:srgbClr val="990000"/>
                </a:solidFill>
                <a:latin typeface="Monotype Corsiva" panose="03010101010201010101" pitchFamily="66" charset="0"/>
              </a:rPr>
              <a:t>. Mobilizing Grasstops</a:t>
            </a:r>
            <a:endParaRPr lang="en-US" altLang="en-US" sz="5800" b="1" dirty="0">
              <a:solidFill>
                <a:srgbClr val="990000"/>
              </a:solidFill>
              <a:latin typeface="Monotype Corsiva" panose="03010101010201010101" pitchFamily="66" charset="0"/>
            </a:endParaRPr>
          </a:p>
        </p:txBody>
      </p:sp>
      <p:sp>
        <p:nvSpPr>
          <p:cNvPr id="4" name="AutoShape 4" descr="Image result for arizona congressional distric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6" descr="Image result for arizona congressional districts"/>
          <p:cNvSpPr>
            <a:spLocks noChangeAspect="1" noChangeArrowheads="1"/>
          </p:cNvSpPr>
          <p:nvPr/>
        </p:nvSpPr>
        <p:spPr bwMode="auto">
          <a:xfrm>
            <a:off x="5029200" y="3517730"/>
            <a:ext cx="2514600" cy="2514608"/>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824" y="1006670"/>
            <a:ext cx="6641610" cy="5488618"/>
          </a:xfrm>
          <a:prstGeom prst="rect">
            <a:avLst/>
          </a:prstGeom>
        </p:spPr>
      </p:pic>
    </p:spTree>
    <p:extLst>
      <p:ext uri="{BB962C8B-B14F-4D97-AF65-F5344CB8AC3E}">
        <p14:creationId xmlns:p14="http://schemas.microsoft.com/office/powerpoint/2010/main" val="39715744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0"/>
            <a:ext cx="1143000" cy="68580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219200" y="0"/>
            <a:ext cx="609600" cy="685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0" y="0"/>
            <a:ext cx="152400"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078" name="TextBox 7"/>
          <p:cNvSpPr txBox="1">
            <a:spLocks noChangeArrowheads="1"/>
          </p:cNvSpPr>
          <p:nvPr/>
        </p:nvSpPr>
        <p:spPr bwMode="auto">
          <a:xfrm>
            <a:off x="1828800" y="21785"/>
            <a:ext cx="7315200" cy="984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5800" dirty="0" smtClean="0">
                <a:solidFill>
                  <a:srgbClr val="990000"/>
                </a:solidFill>
                <a:latin typeface="Monotype Corsiva" panose="03010101010201010101" pitchFamily="66" charset="0"/>
              </a:rPr>
              <a:t>4. Leverage Local Media</a:t>
            </a:r>
            <a:endParaRPr lang="en-US" altLang="en-US" sz="5800" b="1" dirty="0">
              <a:solidFill>
                <a:srgbClr val="990000"/>
              </a:solidFill>
              <a:latin typeface="Monotype Corsiva" panose="03010101010201010101" pitchFamily="66" charset="0"/>
            </a:endParaRPr>
          </a:p>
        </p:txBody>
      </p:sp>
      <p:sp>
        <p:nvSpPr>
          <p:cNvPr id="4" name="AutoShape 4" descr="Image result for arizona congressional distric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6" descr="Image result for arizona congressional districts"/>
          <p:cNvSpPr>
            <a:spLocks noChangeAspect="1" noChangeArrowheads="1"/>
          </p:cNvSpPr>
          <p:nvPr/>
        </p:nvSpPr>
        <p:spPr bwMode="auto">
          <a:xfrm>
            <a:off x="5029200" y="3517730"/>
            <a:ext cx="2514600" cy="2514608"/>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3904" y="1006670"/>
            <a:ext cx="6490995" cy="4327330"/>
          </a:xfrm>
          <a:prstGeom prst="rect">
            <a:avLst/>
          </a:prstGeom>
        </p:spPr>
      </p:pic>
      <p:sp>
        <p:nvSpPr>
          <p:cNvPr id="10" name="TextBox 9"/>
          <p:cNvSpPr txBox="1">
            <a:spLocks noChangeArrowheads="1"/>
          </p:cNvSpPr>
          <p:nvPr/>
        </p:nvSpPr>
        <p:spPr bwMode="auto">
          <a:xfrm>
            <a:off x="1828800" y="5684777"/>
            <a:ext cx="7315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1" indent="0" algn="ctr" eaLnBrk="1" hangingPunct="1">
              <a:buNone/>
            </a:pPr>
            <a:r>
              <a:rPr lang="en-US" sz="1800" b="1" dirty="0" smtClean="0">
                <a:latin typeface="Arial" panose="020B0604020202020204" pitchFamily="34" charset="0"/>
                <a:cs typeface="Arial" panose="020B0604020202020204" pitchFamily="34" charset="0"/>
              </a:rPr>
              <a:t>Earn media, but get the elected officials ok!</a:t>
            </a: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94924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0"/>
            <a:ext cx="1143000" cy="68580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219200" y="0"/>
            <a:ext cx="609600" cy="685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0" y="0"/>
            <a:ext cx="152400"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AutoShape 4" descr="Image result for arizona congressional distric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6" descr="Image result for arizona congressional districts"/>
          <p:cNvSpPr>
            <a:spLocks noChangeAspect="1" noChangeArrowheads="1"/>
          </p:cNvSpPr>
          <p:nvPr/>
        </p:nvSpPr>
        <p:spPr bwMode="auto">
          <a:xfrm>
            <a:off x="5029200" y="3517730"/>
            <a:ext cx="2514600" cy="2514608"/>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22238"/>
            <a:ext cx="6184225" cy="6222340"/>
          </a:xfrm>
          <a:prstGeom prst="rect">
            <a:avLst/>
          </a:prstGeom>
        </p:spPr>
      </p:pic>
      <p:sp>
        <p:nvSpPr>
          <p:cNvPr id="11" name="TextBox 10"/>
          <p:cNvSpPr txBox="1">
            <a:spLocks noChangeArrowheads="1"/>
          </p:cNvSpPr>
          <p:nvPr/>
        </p:nvSpPr>
        <p:spPr bwMode="auto">
          <a:xfrm>
            <a:off x="1978025" y="6488668"/>
            <a:ext cx="7315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1" indent="0" algn="ctr" eaLnBrk="1" hangingPunct="1">
              <a:buNone/>
            </a:pPr>
            <a:r>
              <a:rPr lang="en-US" sz="1800" b="1" dirty="0" smtClean="0">
                <a:latin typeface="Arial" panose="020B0604020202020204" pitchFamily="34" charset="0"/>
                <a:cs typeface="Arial" panose="020B0604020202020204" pitchFamily="34" charset="0"/>
              </a:rPr>
              <a:t>Give them talking points</a:t>
            </a: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85977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0"/>
            <a:ext cx="1143000" cy="68580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219200" y="0"/>
            <a:ext cx="609600" cy="685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0" y="0"/>
            <a:ext cx="152400"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AutoShape 4" descr="Image result for arizona congressional distric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6" descr="Image result for arizona congressional districts"/>
          <p:cNvSpPr>
            <a:spLocks noChangeAspect="1" noChangeArrowheads="1"/>
          </p:cNvSpPr>
          <p:nvPr/>
        </p:nvSpPr>
        <p:spPr bwMode="auto">
          <a:xfrm>
            <a:off x="5029200" y="3517730"/>
            <a:ext cx="2514600" cy="2514608"/>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TextBox 10"/>
          <p:cNvSpPr txBox="1">
            <a:spLocks noChangeArrowheads="1"/>
          </p:cNvSpPr>
          <p:nvPr/>
        </p:nvSpPr>
        <p:spPr bwMode="auto">
          <a:xfrm>
            <a:off x="1978025" y="6412468"/>
            <a:ext cx="7315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1" indent="0" algn="ctr" eaLnBrk="1" hangingPunct="1">
              <a:buNone/>
            </a:pPr>
            <a:r>
              <a:rPr lang="en-US" sz="1800" b="1" dirty="0" smtClean="0">
                <a:latin typeface="Arial" panose="020B0604020202020204" pitchFamily="34" charset="0"/>
                <a:cs typeface="Arial" panose="020B0604020202020204" pitchFamily="34" charset="0"/>
              </a:rPr>
              <a:t>Call them out in creative ways</a:t>
            </a:r>
            <a:endParaRPr lang="en-US" sz="18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4229" y="164503"/>
            <a:ext cx="6350996" cy="6096000"/>
          </a:xfrm>
          <a:prstGeom prst="rect">
            <a:avLst/>
          </a:prstGeom>
        </p:spPr>
      </p:pic>
    </p:spTree>
    <p:extLst>
      <p:ext uri="{BB962C8B-B14F-4D97-AF65-F5344CB8AC3E}">
        <p14:creationId xmlns:p14="http://schemas.microsoft.com/office/powerpoint/2010/main" val="19632953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0"/>
            <a:ext cx="1143000" cy="68580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219200" y="0"/>
            <a:ext cx="609600" cy="685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0" y="0"/>
            <a:ext cx="152400"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078" name="TextBox 7"/>
          <p:cNvSpPr txBox="1">
            <a:spLocks noChangeArrowheads="1"/>
          </p:cNvSpPr>
          <p:nvPr/>
        </p:nvSpPr>
        <p:spPr bwMode="auto">
          <a:xfrm>
            <a:off x="1828800" y="21785"/>
            <a:ext cx="7315200" cy="984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5800" dirty="0" smtClean="0">
                <a:solidFill>
                  <a:srgbClr val="990000"/>
                </a:solidFill>
                <a:latin typeface="Monotype Corsiva" panose="03010101010201010101" pitchFamily="66" charset="0"/>
              </a:rPr>
              <a:t>5. Build partnerships</a:t>
            </a:r>
            <a:endParaRPr lang="en-US" altLang="en-US" sz="5800" b="1" dirty="0">
              <a:solidFill>
                <a:srgbClr val="990000"/>
              </a:solidFill>
              <a:latin typeface="Monotype Corsiva" panose="03010101010201010101" pitchFamily="66" charset="0"/>
            </a:endParaRPr>
          </a:p>
        </p:txBody>
      </p:sp>
      <p:sp>
        <p:nvSpPr>
          <p:cNvPr id="4" name="AutoShape 4" descr="Image result for arizona congressional distric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6" descr="Image result for arizona congressional districts"/>
          <p:cNvSpPr>
            <a:spLocks noChangeAspect="1" noChangeArrowheads="1"/>
          </p:cNvSpPr>
          <p:nvPr/>
        </p:nvSpPr>
        <p:spPr bwMode="auto">
          <a:xfrm>
            <a:off x="5029200" y="3517730"/>
            <a:ext cx="2514600" cy="2514608"/>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 y="1100856"/>
            <a:ext cx="7772400" cy="5181600"/>
          </a:xfrm>
          <a:prstGeom prst="rect">
            <a:avLst/>
          </a:prstGeom>
        </p:spPr>
      </p:pic>
      <p:sp>
        <p:nvSpPr>
          <p:cNvPr id="14" name="TextBox 13"/>
          <p:cNvSpPr txBox="1">
            <a:spLocks noChangeArrowheads="1"/>
          </p:cNvSpPr>
          <p:nvPr/>
        </p:nvSpPr>
        <p:spPr bwMode="auto">
          <a:xfrm>
            <a:off x="1978025" y="6412468"/>
            <a:ext cx="7315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1085850" lvl="1" indent="-342900" algn="ctr" eaLnBrk="1" hangingPunct="1">
              <a:buAutoNum type="arabicPeriod"/>
            </a:pPr>
            <a:r>
              <a:rPr lang="en-US" sz="1800" b="1" dirty="0" smtClean="0">
                <a:latin typeface="Arial" panose="020B0604020202020204" pitchFamily="34" charset="0"/>
                <a:cs typeface="Arial" panose="020B0604020202020204" pitchFamily="34" charset="0"/>
              </a:rPr>
              <a:t>On your priorities.</a:t>
            </a:r>
            <a:r>
              <a:rPr lang="en-US" sz="1800" b="1" dirty="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2. If none exist, build it!</a:t>
            </a:r>
          </a:p>
        </p:txBody>
      </p:sp>
    </p:spTree>
    <p:extLst>
      <p:ext uri="{BB962C8B-B14F-4D97-AF65-F5344CB8AC3E}">
        <p14:creationId xmlns:p14="http://schemas.microsoft.com/office/powerpoint/2010/main" val="37191940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0"/>
            <a:ext cx="1143000" cy="68580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219200" y="0"/>
            <a:ext cx="609600" cy="685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0" y="0"/>
            <a:ext cx="152400"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078" name="TextBox 7"/>
          <p:cNvSpPr txBox="1">
            <a:spLocks noChangeArrowheads="1"/>
          </p:cNvSpPr>
          <p:nvPr/>
        </p:nvSpPr>
        <p:spPr bwMode="auto">
          <a:xfrm>
            <a:off x="1828800" y="21785"/>
            <a:ext cx="7315200" cy="984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5800" dirty="0" smtClean="0">
                <a:solidFill>
                  <a:srgbClr val="990000"/>
                </a:solidFill>
                <a:latin typeface="Monotype Corsiva" panose="03010101010201010101" pitchFamily="66" charset="0"/>
              </a:rPr>
              <a:t>5. Build partnerships</a:t>
            </a:r>
            <a:endParaRPr lang="en-US" altLang="en-US" sz="5800" b="1" dirty="0">
              <a:solidFill>
                <a:srgbClr val="990000"/>
              </a:solidFill>
              <a:latin typeface="Monotype Corsiva" panose="03010101010201010101" pitchFamily="66" charset="0"/>
            </a:endParaRPr>
          </a:p>
        </p:txBody>
      </p:sp>
      <p:sp>
        <p:nvSpPr>
          <p:cNvPr id="4" name="AutoShape 4" descr="Image result for arizona congressional distric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6" descr="Image result for arizona congressional districts"/>
          <p:cNvSpPr>
            <a:spLocks noChangeAspect="1" noChangeArrowheads="1"/>
          </p:cNvSpPr>
          <p:nvPr/>
        </p:nvSpPr>
        <p:spPr bwMode="auto">
          <a:xfrm>
            <a:off x="5029200" y="3517730"/>
            <a:ext cx="2514600" cy="2514608"/>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111995"/>
            <a:ext cx="7429500" cy="4953000"/>
          </a:xfrm>
          <a:prstGeom prst="rect">
            <a:avLst/>
          </a:prstGeom>
        </p:spPr>
      </p:pic>
      <p:sp>
        <p:nvSpPr>
          <p:cNvPr id="10" name="TextBox 9"/>
          <p:cNvSpPr txBox="1">
            <a:spLocks noChangeArrowheads="1"/>
          </p:cNvSpPr>
          <p:nvPr/>
        </p:nvSpPr>
        <p:spPr bwMode="auto">
          <a:xfrm>
            <a:off x="1978025" y="6244174"/>
            <a:ext cx="7315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1" indent="0" algn="ctr" eaLnBrk="1" hangingPunct="1">
              <a:buNone/>
            </a:pPr>
            <a:r>
              <a:rPr lang="en-US" sz="1800" b="1" dirty="0" smtClean="0">
                <a:latin typeface="Arial" panose="020B0604020202020204" pitchFamily="34" charset="0"/>
                <a:cs typeface="Arial" panose="020B0604020202020204" pitchFamily="34" charset="0"/>
              </a:rPr>
              <a:t>Remember, constituents matter!</a:t>
            </a:r>
          </a:p>
        </p:txBody>
      </p:sp>
    </p:spTree>
    <p:extLst>
      <p:ext uri="{BB962C8B-B14F-4D97-AF65-F5344CB8AC3E}">
        <p14:creationId xmlns:p14="http://schemas.microsoft.com/office/powerpoint/2010/main" val="10453229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0"/>
            <a:ext cx="1143000" cy="68580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219200" y="0"/>
            <a:ext cx="609600" cy="685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0" y="0"/>
            <a:ext cx="152400"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078" name="TextBox 7"/>
          <p:cNvSpPr txBox="1">
            <a:spLocks noChangeArrowheads="1"/>
          </p:cNvSpPr>
          <p:nvPr/>
        </p:nvSpPr>
        <p:spPr bwMode="auto">
          <a:xfrm>
            <a:off x="1828800" y="21785"/>
            <a:ext cx="7315200" cy="984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5800" dirty="0" smtClean="0">
                <a:solidFill>
                  <a:srgbClr val="990000"/>
                </a:solidFill>
                <a:latin typeface="Monotype Corsiva" panose="03010101010201010101" pitchFamily="66" charset="0"/>
              </a:rPr>
              <a:t>5. Build partnerships</a:t>
            </a:r>
            <a:endParaRPr lang="en-US" altLang="en-US" sz="5800" b="1" dirty="0">
              <a:solidFill>
                <a:srgbClr val="990000"/>
              </a:solidFill>
              <a:latin typeface="Monotype Corsiva" panose="03010101010201010101" pitchFamily="66" charset="0"/>
            </a:endParaRPr>
          </a:p>
        </p:txBody>
      </p:sp>
      <p:sp>
        <p:nvSpPr>
          <p:cNvPr id="4" name="AutoShape 4" descr="Image result for arizona congressional distric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6" descr="Image result for arizona congressional districts"/>
          <p:cNvSpPr>
            <a:spLocks noChangeAspect="1" noChangeArrowheads="1"/>
          </p:cNvSpPr>
          <p:nvPr/>
        </p:nvSpPr>
        <p:spPr bwMode="auto">
          <a:xfrm>
            <a:off x="5029200" y="3517730"/>
            <a:ext cx="2514600" cy="2514608"/>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418" y="1006670"/>
            <a:ext cx="5486400" cy="36576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4800" y="3124200"/>
            <a:ext cx="4610100" cy="3457575"/>
          </a:xfrm>
          <a:prstGeom prst="rect">
            <a:avLst/>
          </a:prstGeom>
        </p:spPr>
      </p:pic>
      <p:sp>
        <p:nvSpPr>
          <p:cNvPr id="12" name="TextBox 11"/>
          <p:cNvSpPr txBox="1">
            <a:spLocks noChangeArrowheads="1"/>
          </p:cNvSpPr>
          <p:nvPr/>
        </p:nvSpPr>
        <p:spPr bwMode="auto">
          <a:xfrm>
            <a:off x="0" y="5391802"/>
            <a:ext cx="41148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1" indent="0" algn="ctr" eaLnBrk="1" hangingPunct="1">
              <a:buNone/>
            </a:pPr>
            <a:r>
              <a:rPr lang="en-US" sz="1800" b="1" dirty="0" smtClean="0">
                <a:latin typeface="Arial" panose="020B0604020202020204" pitchFamily="34" charset="0"/>
                <a:cs typeface="Arial" panose="020B0604020202020204" pitchFamily="34" charset="0"/>
              </a:rPr>
              <a:t>Include </a:t>
            </a:r>
            <a:br>
              <a:rPr lang="en-US" sz="1800" b="1" dirty="0" smtClean="0">
                <a:latin typeface="Arial" panose="020B0604020202020204" pitchFamily="34" charset="0"/>
                <a:cs typeface="Arial" panose="020B0604020202020204" pitchFamily="34" charset="0"/>
              </a:rPr>
            </a:br>
            <a:r>
              <a:rPr lang="en-US" sz="1800" b="1" dirty="0" smtClean="0">
                <a:latin typeface="Arial" panose="020B0604020202020204" pitchFamily="34" charset="0"/>
                <a:cs typeface="Arial" panose="020B0604020202020204" pitchFamily="34" charset="0"/>
              </a:rPr>
              <a:t>subject mater experts</a:t>
            </a:r>
          </a:p>
        </p:txBody>
      </p:sp>
    </p:spTree>
    <p:extLst>
      <p:ext uri="{BB962C8B-B14F-4D97-AF65-F5344CB8AC3E}">
        <p14:creationId xmlns:p14="http://schemas.microsoft.com/office/powerpoint/2010/main" val="3322062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927278" y="425003"/>
            <a:ext cx="1352281" cy="1077218"/>
          </a:xfrm>
          <a:prstGeom prst="rect">
            <a:avLst/>
          </a:prstGeom>
          <a:noFill/>
        </p:spPr>
        <p:txBody>
          <a:bodyPr wrap="square" rtlCol="0">
            <a:spAutoFit/>
          </a:bodyPr>
          <a:lstStyle/>
          <a:p>
            <a:r>
              <a:rPr lang="en-US" sz="3200" b="1" dirty="0">
                <a:solidFill>
                  <a:schemeClr val="bg1"/>
                </a:solidFill>
              </a:rPr>
              <a:t>CAN Forum</a:t>
            </a:r>
          </a:p>
        </p:txBody>
      </p:sp>
      <p:sp>
        <p:nvSpPr>
          <p:cNvPr id="6" name="Rectangle 5"/>
          <p:cNvSpPr/>
          <p:nvPr/>
        </p:nvSpPr>
        <p:spPr>
          <a:xfrm>
            <a:off x="6659593" y="3079902"/>
            <a:ext cx="1687133" cy="1938992"/>
          </a:xfrm>
          <a:prstGeom prst="rect">
            <a:avLst/>
          </a:prstGeom>
        </p:spPr>
        <p:txBody>
          <a:bodyPr wrap="square">
            <a:spAutoFit/>
          </a:bodyPr>
          <a:lstStyle/>
          <a:p>
            <a:pPr algn="ctr"/>
            <a:r>
              <a:rPr lang="en-US" sz="2400" b="1" dirty="0">
                <a:solidFill>
                  <a:schemeClr val="bg1"/>
                </a:solidFill>
              </a:rPr>
              <a:t>Continual Learning</a:t>
            </a:r>
          </a:p>
          <a:p>
            <a:pPr algn="ctr"/>
            <a:r>
              <a:rPr lang="en-US" sz="2400" b="1" dirty="0">
                <a:solidFill>
                  <a:schemeClr val="bg1"/>
                </a:solidFill>
              </a:rPr>
              <a:t>-</a:t>
            </a:r>
          </a:p>
          <a:p>
            <a:pPr algn="ctr"/>
            <a:r>
              <a:rPr lang="en-US" sz="2400" b="1" dirty="0">
                <a:solidFill>
                  <a:schemeClr val="bg1"/>
                </a:solidFill>
              </a:rPr>
              <a:t>Self Motivation</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430" y="5775917"/>
            <a:ext cx="1348634" cy="640080"/>
          </a:xfrm>
          <a:prstGeom prst="rect">
            <a:avLst/>
          </a:prstGeom>
        </p:spPr>
      </p:pic>
      <p:sp>
        <p:nvSpPr>
          <p:cNvPr id="2" name="Date Placeholder 1"/>
          <p:cNvSpPr>
            <a:spLocks noGrp="1"/>
          </p:cNvSpPr>
          <p:nvPr>
            <p:ph type="dt" sz="half" idx="4294967295"/>
          </p:nvPr>
        </p:nvSpPr>
        <p:spPr>
          <a:xfrm>
            <a:off x="5014658" y="6048643"/>
            <a:ext cx="3305332" cy="362435"/>
          </a:xfrm>
          <a:prstGeom prst="rect">
            <a:avLst/>
          </a:prstGeom>
        </p:spPr>
        <p:txBody>
          <a:bodyPr/>
          <a:lstStyle/>
          <a:p>
            <a:pPr algn="r"/>
            <a:r>
              <a:rPr lang="en-US" dirty="0"/>
              <a:t>August 24, 2017</a:t>
            </a:r>
          </a:p>
          <a:p>
            <a:pPr algn="r"/>
            <a:endParaRPr lang="en-US" dirty="0"/>
          </a:p>
        </p:txBody>
      </p:sp>
    </p:spTree>
    <p:extLst>
      <p:ext uri="{BB962C8B-B14F-4D97-AF65-F5344CB8AC3E}">
        <p14:creationId xmlns:p14="http://schemas.microsoft.com/office/powerpoint/2010/main" val="30026433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0"/>
            <a:ext cx="1143000" cy="68580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219200" y="0"/>
            <a:ext cx="609600" cy="685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0" y="0"/>
            <a:ext cx="152400"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078" name="TextBox 7"/>
          <p:cNvSpPr txBox="1">
            <a:spLocks noChangeArrowheads="1"/>
          </p:cNvSpPr>
          <p:nvPr/>
        </p:nvSpPr>
        <p:spPr bwMode="auto">
          <a:xfrm>
            <a:off x="1828800" y="21785"/>
            <a:ext cx="7315200" cy="984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5800" dirty="0" smtClean="0">
                <a:solidFill>
                  <a:srgbClr val="990000"/>
                </a:solidFill>
                <a:latin typeface="Monotype Corsiva" panose="03010101010201010101" pitchFamily="66" charset="0"/>
              </a:rPr>
              <a:t>5. Build partnerships</a:t>
            </a:r>
            <a:endParaRPr lang="en-US" altLang="en-US" sz="5800" b="1" dirty="0">
              <a:solidFill>
                <a:srgbClr val="990000"/>
              </a:solidFill>
              <a:latin typeface="Monotype Corsiva" panose="03010101010201010101" pitchFamily="66" charset="0"/>
            </a:endParaRPr>
          </a:p>
        </p:txBody>
      </p:sp>
      <p:sp>
        <p:nvSpPr>
          <p:cNvPr id="4" name="AutoShape 4" descr="Image result for arizona congressional distric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6" descr="Image result for arizona congressional districts"/>
          <p:cNvSpPr>
            <a:spLocks noChangeAspect="1" noChangeArrowheads="1"/>
          </p:cNvSpPr>
          <p:nvPr/>
        </p:nvSpPr>
        <p:spPr bwMode="auto">
          <a:xfrm>
            <a:off x="5029200" y="3517730"/>
            <a:ext cx="2514600" cy="2514608"/>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83" y="1112846"/>
            <a:ext cx="9033817" cy="4730619"/>
          </a:xfrm>
          <a:prstGeom prst="rect">
            <a:avLst/>
          </a:prstGeom>
        </p:spPr>
      </p:pic>
      <p:sp>
        <p:nvSpPr>
          <p:cNvPr id="11" name="TextBox 10"/>
          <p:cNvSpPr txBox="1">
            <a:spLocks noChangeArrowheads="1"/>
          </p:cNvSpPr>
          <p:nvPr/>
        </p:nvSpPr>
        <p:spPr bwMode="auto">
          <a:xfrm>
            <a:off x="1978025" y="6244174"/>
            <a:ext cx="7315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1" indent="0" algn="ctr" eaLnBrk="1" hangingPunct="1">
              <a:buNone/>
            </a:pPr>
            <a:r>
              <a:rPr lang="en-US" sz="1800" b="1" dirty="0" smtClean="0">
                <a:latin typeface="Arial" panose="020B0604020202020204" pitchFamily="34" charset="0"/>
                <a:cs typeface="Arial" panose="020B0604020202020204" pitchFamily="34" charset="0"/>
              </a:rPr>
              <a:t>Power in numbers</a:t>
            </a:r>
          </a:p>
        </p:txBody>
      </p:sp>
    </p:spTree>
    <p:extLst>
      <p:ext uri="{BB962C8B-B14F-4D97-AF65-F5344CB8AC3E}">
        <p14:creationId xmlns:p14="http://schemas.microsoft.com/office/powerpoint/2010/main" val="22437469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0"/>
            <a:ext cx="1143000" cy="68580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219200" y="0"/>
            <a:ext cx="609600" cy="685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0" y="0"/>
            <a:ext cx="152400"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078" name="TextBox 7"/>
          <p:cNvSpPr txBox="1">
            <a:spLocks noChangeArrowheads="1"/>
          </p:cNvSpPr>
          <p:nvPr/>
        </p:nvSpPr>
        <p:spPr bwMode="auto">
          <a:xfrm>
            <a:off x="1828800" y="21785"/>
            <a:ext cx="7315200" cy="984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5800" dirty="0" smtClean="0">
                <a:solidFill>
                  <a:srgbClr val="990000"/>
                </a:solidFill>
                <a:latin typeface="Monotype Corsiva" panose="03010101010201010101" pitchFamily="66" charset="0"/>
              </a:rPr>
              <a:t>5. Build partnerships</a:t>
            </a:r>
            <a:endParaRPr lang="en-US" altLang="en-US" sz="5800" b="1" dirty="0">
              <a:solidFill>
                <a:srgbClr val="990000"/>
              </a:solidFill>
              <a:latin typeface="Monotype Corsiva" panose="03010101010201010101" pitchFamily="66" charset="0"/>
            </a:endParaRPr>
          </a:p>
        </p:txBody>
      </p:sp>
      <p:sp>
        <p:nvSpPr>
          <p:cNvPr id="4" name="AutoShape 4" descr="Image result for arizona congressional distric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6" descr="Image result for arizona congressional districts"/>
          <p:cNvSpPr>
            <a:spLocks noChangeAspect="1" noChangeArrowheads="1"/>
          </p:cNvSpPr>
          <p:nvPr/>
        </p:nvSpPr>
        <p:spPr bwMode="auto">
          <a:xfrm>
            <a:off x="5029200" y="3517730"/>
            <a:ext cx="2514600" cy="2514608"/>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 name="Picture 2" descr="Image may contain: 3 people, people standing, hat and be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625" y="1151734"/>
            <a:ext cx="5413644" cy="3992563"/>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a:spLocks noChangeArrowheads="1"/>
          </p:cNvSpPr>
          <p:nvPr/>
        </p:nvSpPr>
        <p:spPr bwMode="auto">
          <a:xfrm>
            <a:off x="1978025" y="6244174"/>
            <a:ext cx="7315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1" indent="0" algn="ctr" eaLnBrk="1" hangingPunct="1">
              <a:buNone/>
            </a:pPr>
            <a:r>
              <a:rPr lang="en-US" sz="1800" b="1" dirty="0" smtClean="0">
                <a:latin typeface="Arial" panose="020B0604020202020204" pitchFamily="34" charset="0"/>
                <a:cs typeface="Arial" panose="020B0604020202020204" pitchFamily="34" charset="0"/>
              </a:rPr>
              <a:t>Data along just doesn’t cut it</a:t>
            </a:r>
          </a:p>
        </p:txBody>
      </p:sp>
    </p:spTree>
    <p:extLst>
      <p:ext uri="{BB962C8B-B14F-4D97-AF65-F5344CB8AC3E}">
        <p14:creationId xmlns:p14="http://schemas.microsoft.com/office/powerpoint/2010/main" val="1285647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0"/>
            <a:ext cx="1143000" cy="68580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219200" y="0"/>
            <a:ext cx="609600" cy="685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0" y="0"/>
            <a:ext cx="152400"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078" name="TextBox 7"/>
          <p:cNvSpPr txBox="1">
            <a:spLocks noChangeArrowheads="1"/>
          </p:cNvSpPr>
          <p:nvPr/>
        </p:nvSpPr>
        <p:spPr bwMode="auto">
          <a:xfrm>
            <a:off x="1828800" y="21785"/>
            <a:ext cx="7315200" cy="984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5800" dirty="0" smtClean="0">
                <a:solidFill>
                  <a:srgbClr val="990000"/>
                </a:solidFill>
                <a:latin typeface="Monotype Corsiva" panose="03010101010201010101" pitchFamily="66" charset="0"/>
              </a:rPr>
              <a:t>5. Build partnerships</a:t>
            </a:r>
            <a:endParaRPr lang="en-US" altLang="en-US" sz="5800" b="1" dirty="0">
              <a:solidFill>
                <a:srgbClr val="990000"/>
              </a:solidFill>
              <a:latin typeface="Monotype Corsiva" panose="03010101010201010101" pitchFamily="66" charset="0"/>
            </a:endParaRPr>
          </a:p>
        </p:txBody>
      </p:sp>
      <p:sp>
        <p:nvSpPr>
          <p:cNvPr id="4" name="AutoShape 4" descr="Image result for arizona congressional distric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6" descr="Image result for arizona congressional districts"/>
          <p:cNvSpPr>
            <a:spLocks noChangeAspect="1" noChangeArrowheads="1"/>
          </p:cNvSpPr>
          <p:nvPr/>
        </p:nvSpPr>
        <p:spPr bwMode="auto">
          <a:xfrm>
            <a:off x="5029200" y="3517730"/>
            <a:ext cx="2514600" cy="2514608"/>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TextBox 10"/>
          <p:cNvSpPr txBox="1">
            <a:spLocks noChangeArrowheads="1"/>
          </p:cNvSpPr>
          <p:nvPr/>
        </p:nvSpPr>
        <p:spPr bwMode="auto">
          <a:xfrm>
            <a:off x="1828800" y="1295400"/>
            <a:ext cx="7315200" cy="4708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r>
              <a:rPr lang="en-US" sz="2800" b="1" dirty="0" smtClean="0"/>
              <a:t>Checklist for Evaluating Potential Partnership:</a:t>
            </a:r>
            <a:r>
              <a:rPr lang="en-US" dirty="0" smtClean="0"/>
              <a:t/>
            </a:r>
            <a:br>
              <a:rPr lang="en-US" dirty="0" smtClean="0"/>
            </a:br>
            <a:endParaRPr lang="en-US" dirty="0" smtClean="0"/>
          </a:p>
          <a:p>
            <a:pPr>
              <a:buFont typeface="Wingdings" panose="05000000000000000000" pitchFamily="2" charset="2"/>
              <a:buChar char="ü"/>
            </a:pPr>
            <a:r>
              <a:rPr lang="en-US" sz="2400" dirty="0" smtClean="0"/>
              <a:t> </a:t>
            </a:r>
            <a:r>
              <a:rPr lang="en-US" sz="2400" dirty="0"/>
              <a:t>Is there a need for a partnership</a:t>
            </a:r>
            <a:r>
              <a:rPr lang="en-US" sz="2400" dirty="0" smtClean="0"/>
              <a:t>?</a:t>
            </a:r>
            <a:br>
              <a:rPr lang="en-US" sz="2400" dirty="0" smtClean="0"/>
            </a:br>
            <a:endParaRPr lang="en-US" sz="2400" dirty="0"/>
          </a:p>
          <a:p>
            <a:pPr>
              <a:buFont typeface="Wingdings" panose="05000000000000000000" pitchFamily="2" charset="2"/>
              <a:buChar char="ü"/>
            </a:pPr>
            <a:r>
              <a:rPr lang="en-US" sz="2400" dirty="0"/>
              <a:t>What organizations &amp; collective benefits to be gained</a:t>
            </a:r>
            <a:r>
              <a:rPr lang="en-US" sz="2400" dirty="0" smtClean="0"/>
              <a:t>?</a:t>
            </a:r>
            <a:br>
              <a:rPr lang="en-US" sz="2400" dirty="0" smtClean="0"/>
            </a:br>
            <a:endParaRPr lang="en-US" sz="2400" dirty="0"/>
          </a:p>
          <a:p>
            <a:pPr>
              <a:buFont typeface="Wingdings" panose="05000000000000000000" pitchFamily="2" charset="2"/>
              <a:buChar char="ü"/>
            </a:pPr>
            <a:r>
              <a:rPr lang="en-US" sz="2400" dirty="0" smtClean="0"/>
              <a:t>Is </a:t>
            </a:r>
            <a:r>
              <a:rPr lang="en-US" sz="2400" dirty="0"/>
              <a:t>someone else already doing something</a:t>
            </a:r>
            <a:r>
              <a:rPr lang="en-US" sz="2400" dirty="0" smtClean="0"/>
              <a:t>?</a:t>
            </a:r>
            <a:br>
              <a:rPr lang="en-US" sz="2400" dirty="0" smtClean="0"/>
            </a:br>
            <a:endParaRPr lang="en-US" sz="2400" dirty="0"/>
          </a:p>
          <a:p>
            <a:pPr>
              <a:buFont typeface="Wingdings" panose="05000000000000000000" pitchFamily="2" charset="2"/>
              <a:buChar char="ü"/>
            </a:pPr>
            <a:r>
              <a:rPr lang="en-US" sz="2400" dirty="0"/>
              <a:t>Is there a commitment from partner organizations</a:t>
            </a:r>
            <a:r>
              <a:rPr lang="en-US" sz="2400" dirty="0" smtClean="0"/>
              <a:t>?</a:t>
            </a:r>
            <a:br>
              <a:rPr lang="en-US" sz="2400" dirty="0" smtClean="0"/>
            </a:br>
            <a:endParaRPr lang="en-US" sz="2400" dirty="0"/>
          </a:p>
          <a:p>
            <a:pPr>
              <a:buFont typeface="Wingdings" panose="05000000000000000000" pitchFamily="2" charset="2"/>
              <a:buChar char="ü"/>
            </a:pPr>
            <a:r>
              <a:rPr lang="en-US" sz="2400" dirty="0"/>
              <a:t>What strategies/priorities will partners support?</a:t>
            </a:r>
          </a:p>
        </p:txBody>
      </p:sp>
    </p:spTree>
    <p:extLst>
      <p:ext uri="{BB962C8B-B14F-4D97-AF65-F5344CB8AC3E}">
        <p14:creationId xmlns:p14="http://schemas.microsoft.com/office/powerpoint/2010/main" val="34709495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0"/>
            <a:ext cx="1143000" cy="68580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219200" y="0"/>
            <a:ext cx="609600" cy="685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0" y="0"/>
            <a:ext cx="152400"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078" name="TextBox 7"/>
          <p:cNvSpPr txBox="1">
            <a:spLocks noChangeArrowheads="1"/>
          </p:cNvSpPr>
          <p:nvPr/>
        </p:nvSpPr>
        <p:spPr bwMode="auto">
          <a:xfrm>
            <a:off x="1828800" y="21785"/>
            <a:ext cx="7315200" cy="984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5800" dirty="0" smtClean="0">
                <a:solidFill>
                  <a:srgbClr val="990000"/>
                </a:solidFill>
                <a:latin typeface="Monotype Corsiva" panose="03010101010201010101" pitchFamily="66" charset="0"/>
              </a:rPr>
              <a:t>5. Build partnerships</a:t>
            </a:r>
            <a:endParaRPr lang="en-US" altLang="en-US" sz="5800" b="1" dirty="0">
              <a:solidFill>
                <a:srgbClr val="990000"/>
              </a:solidFill>
              <a:latin typeface="Monotype Corsiva" panose="03010101010201010101" pitchFamily="66" charset="0"/>
            </a:endParaRPr>
          </a:p>
        </p:txBody>
      </p:sp>
      <p:sp>
        <p:nvSpPr>
          <p:cNvPr id="4" name="AutoShape 4" descr="Image result for arizona congressional distric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6" descr="Image result for arizona congressional districts"/>
          <p:cNvSpPr>
            <a:spLocks noChangeAspect="1" noChangeArrowheads="1"/>
          </p:cNvSpPr>
          <p:nvPr/>
        </p:nvSpPr>
        <p:spPr bwMode="auto">
          <a:xfrm>
            <a:off x="5029200" y="3517730"/>
            <a:ext cx="2514600" cy="2514608"/>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TextBox 10"/>
          <p:cNvSpPr txBox="1">
            <a:spLocks noChangeArrowheads="1"/>
          </p:cNvSpPr>
          <p:nvPr/>
        </p:nvSpPr>
        <p:spPr bwMode="auto">
          <a:xfrm>
            <a:off x="1828800" y="1295400"/>
            <a:ext cx="73152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r>
              <a:rPr lang="en-US" sz="2800" dirty="0"/>
              <a:t>Overview of the Eight Step Process for Successful </a:t>
            </a:r>
            <a:r>
              <a:rPr lang="en-US" sz="2800" dirty="0" smtClean="0"/>
              <a:t>Change</a:t>
            </a:r>
            <a:endParaRPr lang="en-US" sz="28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057400"/>
            <a:ext cx="4063788" cy="4453467"/>
          </a:xfrm>
          <a:prstGeom prst="rect">
            <a:avLst/>
          </a:prstGeom>
        </p:spPr>
      </p:pic>
    </p:spTree>
    <p:extLst>
      <p:ext uri="{BB962C8B-B14F-4D97-AF65-F5344CB8AC3E}">
        <p14:creationId xmlns:p14="http://schemas.microsoft.com/office/powerpoint/2010/main" val="13626908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0"/>
            <a:ext cx="1143000" cy="68580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219200" y="0"/>
            <a:ext cx="609600" cy="685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0" y="0"/>
            <a:ext cx="152400"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078" name="TextBox 7"/>
          <p:cNvSpPr txBox="1">
            <a:spLocks noChangeArrowheads="1"/>
          </p:cNvSpPr>
          <p:nvPr/>
        </p:nvSpPr>
        <p:spPr bwMode="auto">
          <a:xfrm>
            <a:off x="1828800" y="21785"/>
            <a:ext cx="7315200" cy="984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5800" dirty="0" smtClean="0">
                <a:solidFill>
                  <a:srgbClr val="990000"/>
                </a:solidFill>
                <a:latin typeface="Monotype Corsiva" panose="03010101010201010101" pitchFamily="66" charset="0"/>
              </a:rPr>
              <a:t>5. Build partnerships</a:t>
            </a:r>
            <a:endParaRPr lang="en-US" altLang="en-US" sz="5800" b="1" dirty="0">
              <a:solidFill>
                <a:srgbClr val="990000"/>
              </a:solidFill>
              <a:latin typeface="Monotype Corsiva" panose="03010101010201010101" pitchFamily="66" charset="0"/>
            </a:endParaRPr>
          </a:p>
        </p:txBody>
      </p:sp>
      <p:sp>
        <p:nvSpPr>
          <p:cNvPr id="4" name="AutoShape 4" descr="Image result for arizona congressional distric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6" descr="Image result for arizona congressional districts"/>
          <p:cNvSpPr>
            <a:spLocks noChangeAspect="1" noChangeArrowheads="1"/>
          </p:cNvSpPr>
          <p:nvPr/>
        </p:nvSpPr>
        <p:spPr bwMode="auto">
          <a:xfrm>
            <a:off x="5029200" y="3517730"/>
            <a:ext cx="2514600" cy="2514608"/>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TextBox 10"/>
          <p:cNvSpPr txBox="1">
            <a:spLocks noChangeArrowheads="1"/>
          </p:cNvSpPr>
          <p:nvPr/>
        </p:nvSpPr>
        <p:spPr bwMode="auto">
          <a:xfrm>
            <a:off x="1828800" y="1295400"/>
            <a:ext cx="7315200" cy="56815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514350" indent="-514350">
              <a:buFont typeface="+mj-lt"/>
              <a:buAutoNum type="alphaUcPeriod"/>
            </a:pPr>
            <a:r>
              <a:rPr lang="en-US" dirty="0"/>
              <a:t>Set the Stage</a:t>
            </a:r>
          </a:p>
          <a:p>
            <a:pPr marL="914400" lvl="1" indent="-457200">
              <a:buFont typeface="+mj-lt"/>
              <a:buAutoNum type="arabicPeriod"/>
            </a:pPr>
            <a:r>
              <a:rPr lang="en-US" dirty="0"/>
              <a:t>Create a sense of </a:t>
            </a:r>
            <a:r>
              <a:rPr lang="en-US" dirty="0" smtClean="0"/>
              <a:t>urgency</a:t>
            </a:r>
            <a:endParaRPr lang="en-US" dirty="0"/>
          </a:p>
          <a:p>
            <a:pPr lvl="2"/>
            <a:r>
              <a:rPr lang="en-US" dirty="0"/>
              <a:t>“In the upcoming Child Nutrition Reauthorization, Congress has an opportunity to improve access to quality, nutritious meals for millions of low-income children in childcare (CACFP), in-school (SBP, NSLP, F2S), during out-of-school time (CACFP, SFSP), and at home (WIC, FMNP).”</a:t>
            </a:r>
            <a:br>
              <a:rPr lang="en-US" dirty="0"/>
            </a:br>
            <a:endParaRPr lang="en-US" dirty="0"/>
          </a:p>
          <a:p>
            <a:pPr lvl="2"/>
            <a:r>
              <a:rPr lang="en-US" dirty="0"/>
              <a:t>“</a:t>
            </a:r>
            <a:r>
              <a:rPr lang="en-US" b="1" dirty="0"/>
              <a:t>Issue: </a:t>
            </a:r>
            <a:r>
              <a:rPr lang="en-US" dirty="0"/>
              <a:t>Since inception, </a:t>
            </a:r>
            <a:r>
              <a:rPr lang="en-US" i="1" dirty="0"/>
              <a:t>almost 20 years ago</a:t>
            </a:r>
            <a:r>
              <a:rPr lang="en-US" dirty="0"/>
              <a:t>, the credit has remained the same. … While the number of contributors, needs for services have also increased.”</a:t>
            </a:r>
          </a:p>
        </p:txBody>
      </p:sp>
    </p:spTree>
    <p:extLst>
      <p:ext uri="{BB962C8B-B14F-4D97-AF65-F5344CB8AC3E}">
        <p14:creationId xmlns:p14="http://schemas.microsoft.com/office/powerpoint/2010/main" val="3160654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0"/>
            <a:ext cx="1143000" cy="68580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219200" y="0"/>
            <a:ext cx="609600" cy="685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0" y="0"/>
            <a:ext cx="152400"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078" name="TextBox 7"/>
          <p:cNvSpPr txBox="1">
            <a:spLocks noChangeArrowheads="1"/>
          </p:cNvSpPr>
          <p:nvPr/>
        </p:nvSpPr>
        <p:spPr bwMode="auto">
          <a:xfrm>
            <a:off x="1828800" y="21785"/>
            <a:ext cx="7315200" cy="984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5800" dirty="0" smtClean="0">
                <a:solidFill>
                  <a:srgbClr val="990000"/>
                </a:solidFill>
                <a:latin typeface="Monotype Corsiva" panose="03010101010201010101" pitchFamily="66" charset="0"/>
              </a:rPr>
              <a:t>5. Build partnerships</a:t>
            </a:r>
            <a:endParaRPr lang="en-US" altLang="en-US" sz="5800" b="1" dirty="0">
              <a:solidFill>
                <a:srgbClr val="990000"/>
              </a:solidFill>
              <a:latin typeface="Monotype Corsiva" panose="03010101010201010101" pitchFamily="66" charset="0"/>
            </a:endParaRPr>
          </a:p>
        </p:txBody>
      </p:sp>
      <p:sp>
        <p:nvSpPr>
          <p:cNvPr id="4" name="AutoShape 4" descr="Image result for arizona congressional distric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6" descr="Image result for arizona congressional districts"/>
          <p:cNvSpPr>
            <a:spLocks noChangeAspect="1" noChangeArrowheads="1"/>
          </p:cNvSpPr>
          <p:nvPr/>
        </p:nvSpPr>
        <p:spPr bwMode="auto">
          <a:xfrm>
            <a:off x="5029200" y="3517730"/>
            <a:ext cx="2514600" cy="2514608"/>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TextBox 10"/>
          <p:cNvSpPr txBox="1">
            <a:spLocks noChangeArrowheads="1"/>
          </p:cNvSpPr>
          <p:nvPr/>
        </p:nvSpPr>
        <p:spPr bwMode="auto">
          <a:xfrm>
            <a:off x="1828800" y="1295400"/>
            <a:ext cx="7315200" cy="55953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514350" indent="-514350">
              <a:buFont typeface="+mj-lt"/>
              <a:buAutoNum type="alphaUcPeriod"/>
            </a:pPr>
            <a:r>
              <a:rPr lang="en-US" dirty="0"/>
              <a:t>Set the Stage</a:t>
            </a:r>
          </a:p>
          <a:p>
            <a:pPr marL="914400" lvl="1" indent="-457200">
              <a:buFont typeface="+mj-lt"/>
              <a:buAutoNum type="arabicPeriod" startAt="2"/>
            </a:pPr>
            <a:r>
              <a:rPr lang="en-US" dirty="0"/>
              <a:t>Pull together the guiding teams</a:t>
            </a:r>
            <a:br>
              <a:rPr lang="en-US" dirty="0"/>
            </a:br>
            <a:r>
              <a:rPr lang="en-US" sz="2000" dirty="0"/>
              <a:t>	</a:t>
            </a:r>
          </a:p>
          <a:p>
            <a:pPr lvl="2"/>
            <a:r>
              <a:rPr lang="en-US" sz="2000" dirty="0"/>
              <a:t>“The Arizona Child Nutrition Coalition, comprised of 17 organizations statewide that collectively represent 65,000 children &amp; families and served more than 165 millions meals at nearly 2,700 sites last school year…”</a:t>
            </a:r>
            <a:br>
              <a:rPr lang="en-US" sz="2000" dirty="0"/>
            </a:br>
            <a:endParaRPr lang="en-US" sz="2000" dirty="0"/>
          </a:p>
          <a:p>
            <a:pPr lvl="2"/>
            <a:r>
              <a:rPr lang="en-US" sz="2000" dirty="0"/>
              <a:t>The Arizona Charitable Tax Credit Coalition is supported by Valley of the Sun United Way, St. Mary’s Food Bank Alliance, Salvation Army, Goodwill, Habitat for Humanity, the Association of Arizona Food Banks, St. Vincent de Paul Society, Arizona </a:t>
            </a:r>
            <a:r>
              <a:rPr lang="en-US" sz="2000" dirty="0" err="1"/>
              <a:t>Grantmakers</a:t>
            </a:r>
            <a:r>
              <a:rPr lang="en-US" sz="2000" dirty="0"/>
              <a:t> Forum, Phoenix Rescue Mission, and the Alliance of Arizona Nonprofits (700+ members) advocating for nearly 600 Qualifying Charitable Organizations</a:t>
            </a:r>
            <a:r>
              <a:rPr lang="en-US" dirty="0"/>
              <a:t>.</a:t>
            </a:r>
          </a:p>
        </p:txBody>
      </p:sp>
    </p:spTree>
    <p:extLst>
      <p:ext uri="{BB962C8B-B14F-4D97-AF65-F5344CB8AC3E}">
        <p14:creationId xmlns:p14="http://schemas.microsoft.com/office/powerpoint/2010/main" val="4005579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0"/>
            <a:ext cx="1143000" cy="68580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219200" y="0"/>
            <a:ext cx="609600" cy="685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0" y="0"/>
            <a:ext cx="152400"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078" name="TextBox 7"/>
          <p:cNvSpPr txBox="1">
            <a:spLocks noChangeArrowheads="1"/>
          </p:cNvSpPr>
          <p:nvPr/>
        </p:nvSpPr>
        <p:spPr bwMode="auto">
          <a:xfrm>
            <a:off x="1828800" y="21785"/>
            <a:ext cx="7315200" cy="984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5800" dirty="0" smtClean="0">
                <a:solidFill>
                  <a:srgbClr val="990000"/>
                </a:solidFill>
                <a:latin typeface="Monotype Corsiva" panose="03010101010201010101" pitchFamily="66" charset="0"/>
              </a:rPr>
              <a:t>5. Build partnerships</a:t>
            </a:r>
            <a:endParaRPr lang="en-US" altLang="en-US" sz="5800" b="1" dirty="0">
              <a:solidFill>
                <a:srgbClr val="990000"/>
              </a:solidFill>
              <a:latin typeface="Monotype Corsiva" panose="03010101010201010101" pitchFamily="66" charset="0"/>
            </a:endParaRPr>
          </a:p>
        </p:txBody>
      </p:sp>
      <p:sp>
        <p:nvSpPr>
          <p:cNvPr id="4" name="AutoShape 4" descr="Image result for arizona congressional distric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6" descr="Image result for arizona congressional districts"/>
          <p:cNvSpPr>
            <a:spLocks noChangeAspect="1" noChangeArrowheads="1"/>
          </p:cNvSpPr>
          <p:nvPr/>
        </p:nvSpPr>
        <p:spPr bwMode="auto">
          <a:xfrm>
            <a:off x="5029200" y="3517730"/>
            <a:ext cx="2514600" cy="2514608"/>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TextBox 10"/>
          <p:cNvSpPr txBox="1">
            <a:spLocks noChangeArrowheads="1"/>
          </p:cNvSpPr>
          <p:nvPr/>
        </p:nvSpPr>
        <p:spPr bwMode="auto">
          <a:xfrm>
            <a:off x="1828800" y="1295400"/>
            <a:ext cx="7315200" cy="53737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514350" indent="-514350">
              <a:buFont typeface="+mj-lt"/>
              <a:buAutoNum type="alphaUcPeriod" startAt="2"/>
            </a:pPr>
            <a:r>
              <a:rPr lang="en-US" dirty="0"/>
              <a:t>Decide What to Do</a:t>
            </a:r>
          </a:p>
          <a:p>
            <a:pPr marL="914400" lvl="1" indent="-457200">
              <a:buFont typeface="+mj-lt"/>
              <a:buAutoNum type="arabicPeriod" startAt="3"/>
            </a:pPr>
            <a:r>
              <a:rPr lang="en-US" dirty="0"/>
              <a:t>Develop the change vision and strategy</a:t>
            </a:r>
            <a:br>
              <a:rPr lang="en-US" dirty="0"/>
            </a:br>
            <a:endParaRPr lang="en-US" dirty="0"/>
          </a:p>
          <a:p>
            <a:pPr lvl="2"/>
            <a:r>
              <a:rPr lang="en-US" dirty="0"/>
              <a:t>“The Arizona Child Nutrition Coalition will be sharing how child nutrition programs work, mobilizing our respective networks to advance our shared priorities, engaging the media to raise awareness of child nutrition efforts, and advocating to Arizona’s Congressional Delegation for Child Nutrition Reauthorization.”</a:t>
            </a:r>
            <a:br>
              <a:rPr lang="en-US" dirty="0"/>
            </a:br>
            <a:endParaRPr lang="en-US" dirty="0"/>
          </a:p>
          <a:p>
            <a:pPr lvl="2"/>
            <a:r>
              <a:rPr lang="en-US" dirty="0"/>
              <a:t>“Solution: Strengthen the Arizona Charitable Tax Credit”</a:t>
            </a:r>
          </a:p>
        </p:txBody>
      </p:sp>
    </p:spTree>
    <p:extLst>
      <p:ext uri="{BB962C8B-B14F-4D97-AF65-F5344CB8AC3E}">
        <p14:creationId xmlns:p14="http://schemas.microsoft.com/office/powerpoint/2010/main" val="15649063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0"/>
            <a:ext cx="1143000" cy="68580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219200" y="0"/>
            <a:ext cx="609600" cy="685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0" y="0"/>
            <a:ext cx="152400"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078" name="TextBox 7"/>
          <p:cNvSpPr txBox="1">
            <a:spLocks noChangeArrowheads="1"/>
          </p:cNvSpPr>
          <p:nvPr/>
        </p:nvSpPr>
        <p:spPr bwMode="auto">
          <a:xfrm>
            <a:off x="1828800" y="21785"/>
            <a:ext cx="7315200" cy="984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5800" dirty="0" smtClean="0">
                <a:solidFill>
                  <a:srgbClr val="990000"/>
                </a:solidFill>
                <a:latin typeface="Monotype Corsiva" panose="03010101010201010101" pitchFamily="66" charset="0"/>
              </a:rPr>
              <a:t>5. Build partnerships</a:t>
            </a:r>
            <a:endParaRPr lang="en-US" altLang="en-US" sz="5800" b="1" dirty="0">
              <a:solidFill>
                <a:srgbClr val="990000"/>
              </a:solidFill>
              <a:latin typeface="Monotype Corsiva" panose="03010101010201010101" pitchFamily="66" charset="0"/>
            </a:endParaRPr>
          </a:p>
        </p:txBody>
      </p:sp>
      <p:sp>
        <p:nvSpPr>
          <p:cNvPr id="4" name="AutoShape 4" descr="Image result for arizona congressional distric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6" descr="Image result for arizona congressional districts"/>
          <p:cNvSpPr>
            <a:spLocks noChangeAspect="1" noChangeArrowheads="1"/>
          </p:cNvSpPr>
          <p:nvPr/>
        </p:nvSpPr>
        <p:spPr bwMode="auto">
          <a:xfrm>
            <a:off x="5029200" y="3517730"/>
            <a:ext cx="2514600" cy="2514608"/>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TextBox 10"/>
          <p:cNvSpPr txBox="1">
            <a:spLocks noChangeArrowheads="1"/>
          </p:cNvSpPr>
          <p:nvPr/>
        </p:nvSpPr>
        <p:spPr bwMode="auto">
          <a:xfrm>
            <a:off x="1828800" y="1295400"/>
            <a:ext cx="7315200" cy="3527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514350" indent="-514350">
              <a:buFont typeface="+mj-lt"/>
              <a:buAutoNum type="alphaUcPeriod" startAt="3"/>
            </a:pPr>
            <a:r>
              <a:rPr lang="en-US" dirty="0"/>
              <a:t>Make it Happen</a:t>
            </a:r>
          </a:p>
          <a:p>
            <a:pPr marL="914400" lvl="1" indent="-457200">
              <a:buFont typeface="+mj-lt"/>
              <a:buAutoNum type="arabicPeriod" startAt="4"/>
            </a:pPr>
            <a:r>
              <a:rPr lang="en-US" dirty="0"/>
              <a:t>Communicate for Understanding &amp; Buy-In</a:t>
            </a:r>
            <a:br>
              <a:rPr lang="en-US" dirty="0"/>
            </a:br>
            <a:endParaRPr lang="en-US" dirty="0"/>
          </a:p>
          <a:p>
            <a:pPr lvl="2"/>
            <a:r>
              <a:rPr lang="en-US" dirty="0"/>
              <a:t>Coalition Partner Story Template, Coalition One-Pager, Policy Priorities, Policy Brief</a:t>
            </a:r>
            <a:br>
              <a:rPr lang="en-US" dirty="0"/>
            </a:br>
            <a:endParaRPr lang="en-US" dirty="0"/>
          </a:p>
          <a:p>
            <a:pPr lvl="2"/>
            <a:r>
              <a:rPr lang="en-US" dirty="0"/>
              <a:t>Arizona Charitable Tax Credit Introductory Questionnaire, Policy Brief</a:t>
            </a:r>
          </a:p>
        </p:txBody>
      </p:sp>
    </p:spTree>
    <p:extLst>
      <p:ext uri="{BB962C8B-B14F-4D97-AF65-F5344CB8AC3E}">
        <p14:creationId xmlns:p14="http://schemas.microsoft.com/office/powerpoint/2010/main" val="42925818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0"/>
            <a:ext cx="1143000" cy="68580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219200" y="0"/>
            <a:ext cx="609600" cy="685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0" y="0"/>
            <a:ext cx="152400"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078" name="TextBox 7"/>
          <p:cNvSpPr txBox="1">
            <a:spLocks noChangeArrowheads="1"/>
          </p:cNvSpPr>
          <p:nvPr/>
        </p:nvSpPr>
        <p:spPr bwMode="auto">
          <a:xfrm>
            <a:off x="1828800" y="21785"/>
            <a:ext cx="7315200" cy="984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5800" dirty="0" smtClean="0">
                <a:solidFill>
                  <a:srgbClr val="990000"/>
                </a:solidFill>
                <a:latin typeface="Monotype Corsiva" panose="03010101010201010101" pitchFamily="66" charset="0"/>
              </a:rPr>
              <a:t>5. Build partnerships</a:t>
            </a:r>
            <a:endParaRPr lang="en-US" altLang="en-US" sz="5800" b="1" dirty="0">
              <a:solidFill>
                <a:srgbClr val="990000"/>
              </a:solidFill>
              <a:latin typeface="Monotype Corsiva" panose="03010101010201010101" pitchFamily="66" charset="0"/>
            </a:endParaRPr>
          </a:p>
        </p:txBody>
      </p:sp>
      <p:sp>
        <p:nvSpPr>
          <p:cNvPr id="4" name="AutoShape 4" descr="Image result for arizona congressional distric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6" descr="Image result for arizona congressional districts"/>
          <p:cNvSpPr>
            <a:spLocks noChangeAspect="1" noChangeArrowheads="1"/>
          </p:cNvSpPr>
          <p:nvPr/>
        </p:nvSpPr>
        <p:spPr bwMode="auto">
          <a:xfrm>
            <a:off x="5029200" y="3517730"/>
            <a:ext cx="2514600" cy="2514608"/>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TextBox 10"/>
          <p:cNvSpPr txBox="1">
            <a:spLocks noChangeArrowheads="1"/>
          </p:cNvSpPr>
          <p:nvPr/>
        </p:nvSpPr>
        <p:spPr bwMode="auto">
          <a:xfrm>
            <a:off x="1828800" y="1295400"/>
            <a:ext cx="7315200" cy="23452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514350" indent="-514350">
              <a:buFont typeface="+mj-lt"/>
              <a:buAutoNum type="alphaUcPeriod" startAt="3"/>
            </a:pPr>
            <a:r>
              <a:rPr lang="en-US" dirty="0"/>
              <a:t>Make it Happen</a:t>
            </a:r>
          </a:p>
          <a:p>
            <a:pPr marL="914400" lvl="1" indent="-457200">
              <a:buFont typeface="+mj-lt"/>
              <a:buAutoNum type="arabicPeriod" startAt="5"/>
            </a:pPr>
            <a:r>
              <a:rPr lang="en-US" dirty="0"/>
              <a:t>Empower Others to Act</a:t>
            </a:r>
            <a:br>
              <a:rPr lang="en-US" dirty="0"/>
            </a:br>
            <a:endParaRPr lang="en-US" dirty="0"/>
          </a:p>
          <a:p>
            <a:pPr lvl="2"/>
            <a:r>
              <a:rPr lang="en-US" dirty="0" smtClean="0"/>
              <a:t>Paper Bag Campaign</a:t>
            </a:r>
            <a:br>
              <a:rPr lang="en-US" dirty="0" smtClean="0"/>
            </a:b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503" y="3316381"/>
            <a:ext cx="4957964" cy="3310827"/>
          </a:xfrm>
          <a:prstGeom prst="rect">
            <a:avLst/>
          </a:prstGeom>
        </p:spPr>
      </p:pic>
    </p:spTree>
    <p:extLst>
      <p:ext uri="{BB962C8B-B14F-4D97-AF65-F5344CB8AC3E}">
        <p14:creationId xmlns:p14="http://schemas.microsoft.com/office/powerpoint/2010/main" val="28288778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0"/>
            <a:ext cx="1143000" cy="68580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219200" y="0"/>
            <a:ext cx="609600" cy="685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0" y="0"/>
            <a:ext cx="152400"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078" name="TextBox 7"/>
          <p:cNvSpPr txBox="1">
            <a:spLocks noChangeArrowheads="1"/>
          </p:cNvSpPr>
          <p:nvPr/>
        </p:nvSpPr>
        <p:spPr bwMode="auto">
          <a:xfrm>
            <a:off x="1828800" y="21785"/>
            <a:ext cx="7315200" cy="984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5800" dirty="0" smtClean="0">
                <a:solidFill>
                  <a:srgbClr val="990000"/>
                </a:solidFill>
                <a:latin typeface="Monotype Corsiva" panose="03010101010201010101" pitchFamily="66" charset="0"/>
              </a:rPr>
              <a:t>5. Build partnerships</a:t>
            </a:r>
            <a:endParaRPr lang="en-US" altLang="en-US" sz="5800" b="1" dirty="0">
              <a:solidFill>
                <a:srgbClr val="990000"/>
              </a:solidFill>
              <a:latin typeface="Monotype Corsiva" panose="03010101010201010101" pitchFamily="66" charset="0"/>
            </a:endParaRPr>
          </a:p>
        </p:txBody>
      </p:sp>
      <p:sp>
        <p:nvSpPr>
          <p:cNvPr id="4" name="AutoShape 4" descr="Image result for arizona congressional distric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6" descr="Image result for arizona congressional districts"/>
          <p:cNvSpPr>
            <a:spLocks noChangeAspect="1" noChangeArrowheads="1"/>
          </p:cNvSpPr>
          <p:nvPr/>
        </p:nvSpPr>
        <p:spPr bwMode="auto">
          <a:xfrm>
            <a:off x="5029200" y="3517730"/>
            <a:ext cx="2514600" cy="2514608"/>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TextBox 10"/>
          <p:cNvSpPr txBox="1">
            <a:spLocks noChangeArrowheads="1"/>
          </p:cNvSpPr>
          <p:nvPr/>
        </p:nvSpPr>
        <p:spPr bwMode="auto">
          <a:xfrm>
            <a:off x="1828800" y="1295400"/>
            <a:ext cx="3171683" cy="4081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514350" indent="-514350">
              <a:buFont typeface="+mj-lt"/>
              <a:buAutoNum type="alphaUcPeriod" startAt="3"/>
            </a:pPr>
            <a:r>
              <a:rPr lang="en-US" dirty="0"/>
              <a:t>Make it Happen</a:t>
            </a:r>
          </a:p>
          <a:p>
            <a:pPr marL="914400" lvl="1" indent="-457200">
              <a:buFont typeface="+mj-lt"/>
              <a:buAutoNum type="arabicPeriod" startAt="5"/>
            </a:pPr>
            <a:r>
              <a:rPr lang="en-US" dirty="0"/>
              <a:t>Empower Others to Act</a:t>
            </a:r>
            <a:br>
              <a:rPr lang="en-US" dirty="0"/>
            </a:br>
            <a:endParaRPr lang="en-US" dirty="0"/>
          </a:p>
          <a:p>
            <a:pPr lvl="2"/>
            <a:r>
              <a:rPr lang="en-US" dirty="0"/>
              <a:t>Nonprofit Day at the Capitol</a:t>
            </a:r>
          </a:p>
          <a:p>
            <a:pPr marL="914400" lvl="2" indent="0">
              <a:buNone/>
            </a:pPr>
            <a:r>
              <a:rPr lang="en-US" dirty="0" smtClean="0"/>
              <a:t/>
            </a:r>
            <a:br>
              <a:rPr lang="en-US" dirty="0" smtClean="0"/>
            </a:b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483" y="1367139"/>
            <a:ext cx="3974881" cy="5299841"/>
          </a:xfrm>
          <a:prstGeom prst="rect">
            <a:avLst/>
          </a:prstGeom>
        </p:spPr>
      </p:pic>
    </p:spTree>
    <p:extLst>
      <p:ext uri="{BB962C8B-B14F-4D97-AF65-F5344CB8AC3E}">
        <p14:creationId xmlns:p14="http://schemas.microsoft.com/office/powerpoint/2010/main" val="388534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normAutofit/>
          </a:bodyPr>
          <a:lstStyle/>
          <a:p>
            <a:pPr algn="ctr"/>
            <a:r>
              <a:rPr lang="en-US" sz="4000" b="1" dirty="0">
                <a:solidFill>
                  <a:srgbClr val="C00000"/>
                </a:solidFill>
                <a:latin typeface="Cambria" panose="02040503050406030204" pitchFamily="18" charset="0"/>
              </a:rPr>
              <a:t>Agenda</a:t>
            </a:r>
          </a:p>
        </p:txBody>
      </p:sp>
      <p:sp>
        <p:nvSpPr>
          <p:cNvPr id="9" name="TextBox 8"/>
          <p:cNvSpPr txBox="1"/>
          <p:nvPr/>
        </p:nvSpPr>
        <p:spPr>
          <a:xfrm>
            <a:off x="1180863" y="1568044"/>
            <a:ext cx="7014013" cy="3447098"/>
          </a:xfrm>
          <a:prstGeom prst="rect">
            <a:avLst/>
          </a:prstGeom>
          <a:noFill/>
        </p:spPr>
        <p:txBody>
          <a:bodyPr wrap="square" rtlCol="0">
            <a:spAutoFit/>
          </a:bodyPr>
          <a:lstStyle/>
          <a:p>
            <a:pPr marL="457200" indent="-457200">
              <a:spcAft>
                <a:spcPts val="1200"/>
              </a:spcAft>
              <a:buFont typeface="Arial"/>
              <a:buChar char="•"/>
            </a:pPr>
            <a:r>
              <a:rPr lang="en-US" sz="2800" dirty="0" err="1">
                <a:latin typeface="Segoe UI Semibold" panose="020B0702040204020203" pitchFamily="34" charset="0"/>
                <a:cs typeface="Segoe UI Semibold" panose="020B0702040204020203" pitchFamily="34" charset="0"/>
              </a:rPr>
              <a:t>Vitalyst</a:t>
            </a:r>
            <a:r>
              <a:rPr lang="en-US" sz="2800" dirty="0">
                <a:latin typeface="Segoe UI Semibold" panose="020B0702040204020203" pitchFamily="34" charset="0"/>
                <a:cs typeface="Segoe UI Semibold" panose="020B0702040204020203" pitchFamily="34" charset="0"/>
              </a:rPr>
              <a:t> Health Foundation overview</a:t>
            </a:r>
          </a:p>
          <a:p>
            <a:pPr marL="457200" indent="-457200">
              <a:spcAft>
                <a:spcPts val="1200"/>
              </a:spcAft>
              <a:buFont typeface="Arial"/>
              <a:buChar char="•"/>
            </a:pPr>
            <a:r>
              <a:rPr lang="en-US" sz="2800" dirty="0">
                <a:latin typeface="Segoe UI Semibold" panose="020B0702040204020203" pitchFamily="34" charset="0"/>
                <a:cs typeface="Segoe UI Semibold" panose="020B0702040204020203" pitchFamily="34" charset="0"/>
              </a:rPr>
              <a:t>Year of Healthy Communities</a:t>
            </a:r>
          </a:p>
          <a:p>
            <a:pPr marL="457200" indent="-457200">
              <a:spcAft>
                <a:spcPts val="1200"/>
              </a:spcAft>
              <a:buFont typeface="Arial"/>
              <a:buChar char="•"/>
            </a:pPr>
            <a:r>
              <a:rPr lang="en-US" sz="2800" dirty="0">
                <a:latin typeface="Segoe UI Semibold" panose="020B0702040204020203" pitchFamily="34" charset="0"/>
                <a:cs typeface="Segoe UI Semibold" panose="020B0702040204020203" pitchFamily="34" charset="0"/>
              </a:rPr>
              <a:t>Table introductions</a:t>
            </a:r>
          </a:p>
          <a:p>
            <a:pPr marL="457200" indent="-457200">
              <a:spcAft>
                <a:spcPts val="1200"/>
              </a:spcAft>
              <a:buFont typeface="Arial"/>
              <a:buChar char="•"/>
            </a:pPr>
            <a:r>
              <a:rPr lang="en-US" sz="2800" dirty="0">
                <a:latin typeface="Segoe UI Semibold" panose="020B0702040204020203" pitchFamily="34" charset="0"/>
                <a:cs typeface="Segoe UI Semibold" panose="020B0702040204020203" pitchFamily="34" charset="0"/>
              </a:rPr>
              <a:t>CAN Forums 2017</a:t>
            </a:r>
          </a:p>
          <a:p>
            <a:pPr marL="457200" indent="-457200">
              <a:spcAft>
                <a:spcPts val="1200"/>
              </a:spcAft>
              <a:buFont typeface="Arial"/>
              <a:buChar char="•"/>
            </a:pPr>
            <a:r>
              <a:rPr lang="en-US" sz="2800" dirty="0">
                <a:latin typeface="Segoe UI Semibold" panose="020B0702040204020203" pitchFamily="34" charset="0"/>
                <a:cs typeface="Segoe UI Semibold" panose="020B0702040204020203" pitchFamily="34" charset="0"/>
              </a:rPr>
              <a:t>Desired results for today</a:t>
            </a:r>
          </a:p>
          <a:p>
            <a:pPr marL="457200" indent="-457200">
              <a:spcAft>
                <a:spcPts val="1200"/>
              </a:spcAft>
              <a:buFont typeface="Arial"/>
              <a:buChar char="•"/>
            </a:pPr>
            <a:r>
              <a:rPr lang="en-US" sz="2800" dirty="0">
                <a:latin typeface="Segoe UI Semibold" panose="020B0702040204020203" pitchFamily="34" charset="0"/>
                <a:cs typeface="Segoe UI Semibold" panose="020B0702040204020203" pitchFamily="34" charset="0"/>
              </a:rPr>
              <a:t>Guest presenter, </a:t>
            </a:r>
            <a:r>
              <a:rPr lang="en-US" sz="2800" dirty="0" smtClean="0">
                <a:latin typeface="Segoe UI Semibold" panose="020B0702040204020203" pitchFamily="34" charset="0"/>
                <a:cs typeface="Segoe UI Semibold" panose="020B0702040204020203" pitchFamily="34" charset="0"/>
              </a:rPr>
              <a:t>David Martinez</a:t>
            </a:r>
            <a:endParaRPr lang="en-US" sz="2800" dirty="0">
              <a:latin typeface="Segoe UI Semibold" panose="020B0702040204020203" pitchFamily="34" charset="0"/>
              <a:cs typeface="Segoe UI Semibold" panose="020B0702040204020203" pitchFamily="34" charset="0"/>
            </a:endParaRPr>
          </a:p>
        </p:txBody>
      </p:sp>
      <p:sp>
        <p:nvSpPr>
          <p:cNvPr id="3" name="Date Placeholder 2"/>
          <p:cNvSpPr>
            <a:spLocks noGrp="1"/>
          </p:cNvSpPr>
          <p:nvPr>
            <p:ph type="dt" sz="half" idx="4294967295"/>
          </p:nvPr>
        </p:nvSpPr>
        <p:spPr>
          <a:xfrm>
            <a:off x="5014658" y="6048643"/>
            <a:ext cx="3305332" cy="362435"/>
          </a:xfrm>
          <a:prstGeom prst="rect">
            <a:avLst/>
          </a:prstGeom>
        </p:spPr>
        <p:txBody>
          <a:bodyPr/>
          <a:lstStyle/>
          <a:p>
            <a:pPr algn="r"/>
            <a:r>
              <a:rPr lang="en-US" dirty="0"/>
              <a:t>August 24, 2017</a:t>
            </a:r>
          </a:p>
        </p:txBody>
      </p:sp>
    </p:spTree>
    <p:extLst>
      <p:ext uri="{BB962C8B-B14F-4D97-AF65-F5344CB8AC3E}">
        <p14:creationId xmlns:p14="http://schemas.microsoft.com/office/powerpoint/2010/main" val="40548162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0"/>
            <a:ext cx="1143000" cy="68580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219200" y="0"/>
            <a:ext cx="609600" cy="685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0" y="0"/>
            <a:ext cx="152400"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078" name="TextBox 7"/>
          <p:cNvSpPr txBox="1">
            <a:spLocks noChangeArrowheads="1"/>
          </p:cNvSpPr>
          <p:nvPr/>
        </p:nvSpPr>
        <p:spPr bwMode="auto">
          <a:xfrm>
            <a:off x="1828800" y="21785"/>
            <a:ext cx="7315200" cy="984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5800" dirty="0" smtClean="0">
                <a:solidFill>
                  <a:srgbClr val="990000"/>
                </a:solidFill>
                <a:latin typeface="Monotype Corsiva" panose="03010101010201010101" pitchFamily="66" charset="0"/>
              </a:rPr>
              <a:t>5. Build partnerships</a:t>
            </a:r>
            <a:endParaRPr lang="en-US" altLang="en-US" sz="5800" b="1" dirty="0">
              <a:solidFill>
                <a:srgbClr val="990000"/>
              </a:solidFill>
              <a:latin typeface="Monotype Corsiva" panose="03010101010201010101" pitchFamily="66" charset="0"/>
            </a:endParaRPr>
          </a:p>
        </p:txBody>
      </p:sp>
      <p:sp>
        <p:nvSpPr>
          <p:cNvPr id="4" name="AutoShape 4" descr="Image result for arizona congressional distric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6" descr="Image result for arizona congressional districts"/>
          <p:cNvSpPr>
            <a:spLocks noChangeAspect="1" noChangeArrowheads="1"/>
          </p:cNvSpPr>
          <p:nvPr/>
        </p:nvSpPr>
        <p:spPr bwMode="auto">
          <a:xfrm>
            <a:off x="5029200" y="3517730"/>
            <a:ext cx="2514600" cy="2514608"/>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TextBox 10"/>
          <p:cNvSpPr txBox="1">
            <a:spLocks noChangeArrowheads="1"/>
          </p:cNvSpPr>
          <p:nvPr/>
        </p:nvSpPr>
        <p:spPr bwMode="auto">
          <a:xfrm>
            <a:off x="1828800" y="1295400"/>
            <a:ext cx="7315200" cy="23575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514350" indent="-514350">
              <a:buFont typeface="+mj-lt"/>
              <a:buAutoNum type="alphaUcPeriod" startAt="3"/>
            </a:pPr>
            <a:r>
              <a:rPr lang="en-US" dirty="0"/>
              <a:t>Make it Happen</a:t>
            </a:r>
          </a:p>
          <a:p>
            <a:pPr marL="914400" lvl="1" indent="-457200">
              <a:buFont typeface="+mj-lt"/>
              <a:buAutoNum type="arabicPeriod" startAt="6"/>
            </a:pPr>
            <a:r>
              <a:rPr lang="en-US" dirty="0"/>
              <a:t>Produce Short-Term Wins</a:t>
            </a:r>
          </a:p>
          <a:p>
            <a:pPr lvl="2"/>
            <a:r>
              <a:rPr lang="en-US" dirty="0"/>
              <a:t>In-District Lobby Meetings</a:t>
            </a:r>
          </a:p>
          <a:p>
            <a:pPr marL="914400" lvl="2" indent="0">
              <a:buNone/>
            </a:pPr>
            <a:r>
              <a:rPr lang="en-US" dirty="0" smtClean="0"/>
              <a:t/>
            </a:r>
            <a:br>
              <a:rPr lang="en-US" dirty="0" smtClean="0"/>
            </a:br>
            <a:endParaRPr 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3366" y="3153303"/>
            <a:ext cx="5367867" cy="3578578"/>
          </a:xfrm>
          <a:prstGeom prst="rect">
            <a:avLst/>
          </a:prstGeom>
        </p:spPr>
      </p:pic>
    </p:spTree>
    <p:extLst>
      <p:ext uri="{BB962C8B-B14F-4D97-AF65-F5344CB8AC3E}">
        <p14:creationId xmlns:p14="http://schemas.microsoft.com/office/powerpoint/2010/main" val="18645391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0"/>
            <a:ext cx="1143000" cy="68580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219200" y="0"/>
            <a:ext cx="609600" cy="685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0" y="0"/>
            <a:ext cx="152400"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078" name="TextBox 7"/>
          <p:cNvSpPr txBox="1">
            <a:spLocks noChangeArrowheads="1"/>
          </p:cNvSpPr>
          <p:nvPr/>
        </p:nvSpPr>
        <p:spPr bwMode="auto">
          <a:xfrm>
            <a:off x="1828800" y="21785"/>
            <a:ext cx="7315200" cy="984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5800" dirty="0" smtClean="0">
                <a:solidFill>
                  <a:srgbClr val="990000"/>
                </a:solidFill>
                <a:latin typeface="Monotype Corsiva" panose="03010101010201010101" pitchFamily="66" charset="0"/>
              </a:rPr>
              <a:t>5. Build partnerships</a:t>
            </a:r>
            <a:endParaRPr lang="en-US" altLang="en-US" sz="5800" b="1" dirty="0">
              <a:solidFill>
                <a:srgbClr val="990000"/>
              </a:solidFill>
              <a:latin typeface="Monotype Corsiva" panose="03010101010201010101" pitchFamily="66" charset="0"/>
            </a:endParaRPr>
          </a:p>
        </p:txBody>
      </p:sp>
      <p:sp>
        <p:nvSpPr>
          <p:cNvPr id="4" name="AutoShape 4" descr="Image result for arizona congressional distric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6" descr="Image result for arizona congressional districts"/>
          <p:cNvSpPr>
            <a:spLocks noChangeAspect="1" noChangeArrowheads="1"/>
          </p:cNvSpPr>
          <p:nvPr/>
        </p:nvSpPr>
        <p:spPr bwMode="auto">
          <a:xfrm>
            <a:off x="5029200" y="3517730"/>
            <a:ext cx="2514600" cy="2514608"/>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TextBox 10"/>
          <p:cNvSpPr txBox="1">
            <a:spLocks noChangeArrowheads="1"/>
          </p:cNvSpPr>
          <p:nvPr/>
        </p:nvSpPr>
        <p:spPr bwMode="auto">
          <a:xfrm>
            <a:off x="1828800" y="1295400"/>
            <a:ext cx="7315200" cy="2874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514350" indent="-514350">
              <a:buFont typeface="+mj-lt"/>
              <a:buAutoNum type="alphaUcPeriod" startAt="3"/>
            </a:pPr>
            <a:r>
              <a:rPr lang="en-US" dirty="0"/>
              <a:t>Make it Happen</a:t>
            </a:r>
          </a:p>
          <a:p>
            <a:pPr marL="914400" lvl="1" indent="-457200">
              <a:buFont typeface="+mj-lt"/>
              <a:buAutoNum type="arabicPeriod" startAt="7"/>
            </a:pPr>
            <a:r>
              <a:rPr lang="en-US" dirty="0"/>
              <a:t>Don’t Let Up</a:t>
            </a:r>
          </a:p>
          <a:p>
            <a:pPr marL="914400" lvl="1" indent="-457200">
              <a:buFont typeface="+mj-lt"/>
              <a:buAutoNum type="arabicPeriod" startAt="7"/>
            </a:pPr>
            <a:endParaRPr lang="en-US" dirty="0"/>
          </a:p>
          <a:p>
            <a:pPr lvl="2"/>
            <a:r>
              <a:rPr lang="en-US" dirty="0"/>
              <a:t>Monthly Meetings</a:t>
            </a:r>
          </a:p>
          <a:p>
            <a:pPr marL="914400" lvl="2" indent="0">
              <a:buNone/>
            </a:pPr>
            <a:r>
              <a:rPr lang="en-US" dirty="0" smtClean="0"/>
              <a:t/>
            </a:r>
            <a:br>
              <a:rPr lang="en-US" dirty="0" smtClean="0"/>
            </a:br>
            <a:endParaRPr lang="en-US" dirty="0"/>
          </a:p>
        </p:txBody>
      </p:sp>
    </p:spTree>
    <p:extLst>
      <p:ext uri="{BB962C8B-B14F-4D97-AF65-F5344CB8AC3E}">
        <p14:creationId xmlns:p14="http://schemas.microsoft.com/office/powerpoint/2010/main" val="10245287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0"/>
            <a:ext cx="1143000" cy="68580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219200" y="0"/>
            <a:ext cx="609600" cy="685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0" y="0"/>
            <a:ext cx="152400"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078" name="TextBox 7"/>
          <p:cNvSpPr txBox="1">
            <a:spLocks noChangeArrowheads="1"/>
          </p:cNvSpPr>
          <p:nvPr/>
        </p:nvSpPr>
        <p:spPr bwMode="auto">
          <a:xfrm>
            <a:off x="1828800" y="21785"/>
            <a:ext cx="7315200" cy="984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5800" dirty="0" smtClean="0">
                <a:solidFill>
                  <a:srgbClr val="990000"/>
                </a:solidFill>
                <a:latin typeface="Monotype Corsiva" panose="03010101010201010101" pitchFamily="66" charset="0"/>
              </a:rPr>
              <a:t>5. Build partnerships</a:t>
            </a:r>
            <a:endParaRPr lang="en-US" altLang="en-US" sz="5800" b="1" dirty="0">
              <a:solidFill>
                <a:srgbClr val="990000"/>
              </a:solidFill>
              <a:latin typeface="Monotype Corsiva" panose="03010101010201010101" pitchFamily="66" charset="0"/>
            </a:endParaRPr>
          </a:p>
        </p:txBody>
      </p:sp>
      <p:sp>
        <p:nvSpPr>
          <p:cNvPr id="4" name="AutoShape 4" descr="Image result for arizona congressional distric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6" descr="Image result for arizona congressional districts"/>
          <p:cNvSpPr>
            <a:spLocks noChangeAspect="1" noChangeArrowheads="1"/>
          </p:cNvSpPr>
          <p:nvPr/>
        </p:nvSpPr>
        <p:spPr bwMode="auto">
          <a:xfrm>
            <a:off x="5029200" y="3517730"/>
            <a:ext cx="2514600" cy="2514608"/>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TextBox 10"/>
          <p:cNvSpPr txBox="1">
            <a:spLocks noChangeArrowheads="1"/>
          </p:cNvSpPr>
          <p:nvPr/>
        </p:nvSpPr>
        <p:spPr bwMode="auto">
          <a:xfrm>
            <a:off x="1828800" y="1295400"/>
            <a:ext cx="7315200" cy="3761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514350" indent="-514350">
              <a:buFont typeface="+mj-lt"/>
              <a:buAutoNum type="alphaUcPeriod" startAt="4"/>
            </a:pPr>
            <a:r>
              <a:rPr lang="en-US" dirty="0"/>
              <a:t>Make it Stick</a:t>
            </a:r>
          </a:p>
          <a:p>
            <a:pPr marL="914400" lvl="1" indent="-457200">
              <a:buFont typeface="+mj-lt"/>
              <a:buAutoNum type="arabicPeriod" startAt="8"/>
            </a:pPr>
            <a:r>
              <a:rPr lang="en-US" dirty="0"/>
              <a:t>Create a new culture</a:t>
            </a:r>
          </a:p>
          <a:p>
            <a:pPr marL="457200" lvl="1" indent="0">
              <a:buNone/>
            </a:pPr>
            <a:endParaRPr lang="en-US" dirty="0"/>
          </a:p>
          <a:p>
            <a:pPr lvl="2"/>
            <a:r>
              <a:rPr lang="en-US" dirty="0"/>
              <a:t>Innovative behavior: </a:t>
            </a:r>
            <a:r>
              <a:rPr lang="en-US" dirty="0">
                <a:hlinkClick r:id="rId3"/>
              </a:rPr>
              <a:t>https://youtu.be/qWeOygiXDiI</a:t>
            </a:r>
            <a:endParaRPr lang="en-US" dirty="0"/>
          </a:p>
          <a:p>
            <a:pPr lvl="2"/>
            <a:endParaRPr lang="en-US" dirty="0"/>
          </a:p>
          <a:p>
            <a:pPr lvl="2"/>
            <a:r>
              <a:rPr lang="en-US" dirty="0"/>
              <a:t>The hard part…</a:t>
            </a:r>
          </a:p>
          <a:p>
            <a:pPr lvl="2"/>
            <a:endParaRPr lang="en-US" dirty="0"/>
          </a:p>
        </p:txBody>
      </p:sp>
    </p:spTree>
    <p:extLst>
      <p:ext uri="{BB962C8B-B14F-4D97-AF65-F5344CB8AC3E}">
        <p14:creationId xmlns:p14="http://schemas.microsoft.com/office/powerpoint/2010/main" val="13906573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StMaryslogo.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0600" y="4686300"/>
            <a:ext cx="43434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76200" y="0"/>
            <a:ext cx="1143000" cy="68580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219200" y="0"/>
            <a:ext cx="609600" cy="685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0" y="0"/>
            <a:ext cx="152400"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 name="TextBox 7"/>
          <p:cNvSpPr txBox="1">
            <a:spLocks noChangeArrowheads="1"/>
          </p:cNvSpPr>
          <p:nvPr/>
        </p:nvSpPr>
        <p:spPr bwMode="auto">
          <a:xfrm>
            <a:off x="1828800" y="492125"/>
            <a:ext cx="7315200"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6600" dirty="0" smtClean="0">
                <a:solidFill>
                  <a:srgbClr val="990000"/>
                </a:solidFill>
                <a:latin typeface="Monotype Corsiva" panose="03010101010201010101" pitchFamily="66" charset="0"/>
              </a:rPr>
              <a:t>Let’s Try It!</a:t>
            </a:r>
          </a:p>
          <a:p>
            <a:pPr algn="ctr" eaLnBrk="1" hangingPunct="1">
              <a:spcBef>
                <a:spcPct val="0"/>
              </a:spcBef>
              <a:buFontTx/>
              <a:buNone/>
            </a:pPr>
            <a:endParaRPr lang="en-US" altLang="en-US" sz="1800" dirty="0" smtClean="0">
              <a:latin typeface="Arial" panose="020B0604020202020204" pitchFamily="34" charset="0"/>
            </a:endParaRPr>
          </a:p>
          <a:p>
            <a:pPr algn="ctr" eaLnBrk="1" hangingPunct="1">
              <a:spcBef>
                <a:spcPct val="0"/>
              </a:spcBef>
              <a:buNone/>
            </a:pPr>
            <a:r>
              <a:rPr lang="en-US" altLang="en-US" sz="1800" dirty="0" smtClean="0">
                <a:latin typeface="Arial" panose="020B0604020202020204" pitchFamily="34" charset="0"/>
              </a:rPr>
              <a:t>Break into small groups and </a:t>
            </a:r>
          </a:p>
          <a:p>
            <a:pPr algn="ctr" eaLnBrk="1" hangingPunct="1">
              <a:spcBef>
                <a:spcPct val="0"/>
              </a:spcBef>
              <a:buNone/>
            </a:pPr>
            <a:r>
              <a:rPr lang="en-US" altLang="en-US" sz="1800" dirty="0" smtClean="0">
                <a:latin typeface="Arial" panose="020B0604020202020204" pitchFamily="34" charset="0"/>
              </a:rPr>
              <a:t>let’s try building a plan of action</a:t>
            </a:r>
          </a:p>
        </p:txBody>
      </p:sp>
    </p:spTree>
    <p:extLst>
      <p:ext uri="{BB962C8B-B14F-4D97-AF65-F5344CB8AC3E}">
        <p14:creationId xmlns:p14="http://schemas.microsoft.com/office/powerpoint/2010/main" val="355934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0"/>
            <a:ext cx="1143000" cy="68580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219200" y="0"/>
            <a:ext cx="609600" cy="685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0" y="0"/>
            <a:ext cx="152400"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078" name="TextBox 7"/>
          <p:cNvSpPr txBox="1">
            <a:spLocks noChangeArrowheads="1"/>
          </p:cNvSpPr>
          <p:nvPr/>
        </p:nvSpPr>
        <p:spPr bwMode="auto">
          <a:xfrm>
            <a:off x="1828800" y="0"/>
            <a:ext cx="7315200"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6000" dirty="0" smtClean="0">
                <a:solidFill>
                  <a:srgbClr val="990000"/>
                </a:solidFill>
                <a:latin typeface="Monotype Corsiva" panose="03010101010201010101" pitchFamily="66" charset="0"/>
              </a:rPr>
              <a:t>Advocacy Plans &amp; Benchmarks</a:t>
            </a:r>
            <a:endParaRPr lang="en-US" altLang="en-US" sz="6000" b="1" dirty="0">
              <a:solidFill>
                <a:srgbClr val="990000"/>
              </a:solidFill>
              <a:latin typeface="Monotype Corsiva" panose="03010101010201010101" pitchFamily="66" charset="0"/>
            </a:endParaRPr>
          </a:p>
        </p:txBody>
      </p:sp>
      <p:sp>
        <p:nvSpPr>
          <p:cNvPr id="4" name="AutoShape 4" descr="Image result for arizona congressional distric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6" descr="Image result for arizona congressional districts"/>
          <p:cNvSpPr>
            <a:spLocks noChangeAspect="1" noChangeArrowheads="1"/>
          </p:cNvSpPr>
          <p:nvPr/>
        </p:nvSpPr>
        <p:spPr bwMode="auto">
          <a:xfrm>
            <a:off x="5029200" y="3517730"/>
            <a:ext cx="2514600" cy="2514608"/>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TextBox 8"/>
          <p:cNvSpPr txBox="1">
            <a:spLocks noChangeArrowheads="1"/>
          </p:cNvSpPr>
          <p:nvPr/>
        </p:nvSpPr>
        <p:spPr bwMode="auto">
          <a:xfrm>
            <a:off x="1828800" y="2362200"/>
            <a:ext cx="7315200" cy="3360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1085850" lvl="1" indent="-342900" eaLnBrk="1" hangingPunct="1">
              <a:buAutoNum type="arabicPeriod"/>
            </a:pPr>
            <a:r>
              <a:rPr lang="en-US" sz="1800" b="1" dirty="0" smtClean="0">
                <a:latin typeface="Arial" panose="020B0604020202020204" pitchFamily="34" charset="0"/>
                <a:cs typeface="Arial" panose="020B0604020202020204" pitchFamily="34" charset="0"/>
              </a:rPr>
              <a:t>Understand what advocacy is</a:t>
            </a:r>
          </a:p>
          <a:p>
            <a:pPr marL="1085850" lvl="1" indent="-342900" eaLnBrk="1" hangingPunct="1">
              <a:buAutoNum type="arabicPeriod"/>
            </a:pPr>
            <a:r>
              <a:rPr lang="en-US" sz="1800" b="1" dirty="0" smtClean="0">
                <a:latin typeface="Arial" panose="020B0604020202020204" pitchFamily="34" charset="0"/>
                <a:cs typeface="Arial" panose="020B0604020202020204" pitchFamily="34" charset="0"/>
              </a:rPr>
              <a:t>Understand why we should advocate</a:t>
            </a:r>
          </a:p>
          <a:p>
            <a:pPr marL="1085850" lvl="1" indent="-342900" eaLnBrk="1" hangingPunct="1">
              <a:buAutoNum type="arabicPeriod"/>
            </a:pPr>
            <a:r>
              <a:rPr lang="en-US" sz="1800" b="1" dirty="0" smtClean="0">
                <a:latin typeface="Arial" panose="020B0604020202020204" pitchFamily="34" charset="0"/>
                <a:cs typeface="Arial" panose="020B0604020202020204" pitchFamily="34" charset="0"/>
              </a:rPr>
              <a:t>Develop your advocacy priorities</a:t>
            </a:r>
          </a:p>
          <a:p>
            <a:pPr marL="1085850" lvl="1" indent="-342900" eaLnBrk="1" hangingPunct="1">
              <a:buAutoNum type="arabicPeriod"/>
            </a:pPr>
            <a:r>
              <a:rPr lang="en-US" sz="1800" b="1" dirty="0" smtClean="0">
                <a:latin typeface="Arial" panose="020B0604020202020204" pitchFamily="34" charset="0"/>
                <a:cs typeface="Arial" panose="020B0604020202020204" pitchFamily="34" charset="0"/>
              </a:rPr>
              <a:t>Plan</a:t>
            </a:r>
          </a:p>
          <a:p>
            <a:pPr marL="1085850" lvl="1" indent="-342900" eaLnBrk="1" hangingPunct="1">
              <a:buAutoNum type="arabicPeriod"/>
            </a:pPr>
            <a:r>
              <a:rPr lang="en-US" sz="1800" b="1" dirty="0" smtClean="0">
                <a:latin typeface="Arial" panose="020B0604020202020204" pitchFamily="34" charset="0"/>
                <a:cs typeface="Arial" panose="020B0604020202020204" pitchFamily="34" charset="0"/>
              </a:rPr>
              <a:t>Do it!</a:t>
            </a:r>
          </a:p>
          <a:p>
            <a:pPr marL="1485900" lvl="2" indent="-342900" eaLnBrk="1" hangingPunct="1">
              <a:buFont typeface="+mj-lt"/>
              <a:buAutoNum type="alphaLcPeriod"/>
            </a:pPr>
            <a:r>
              <a:rPr lang="en-US" sz="1800" b="1" dirty="0" smtClean="0">
                <a:latin typeface="Arial" panose="020B0604020202020204" pitchFamily="34" charset="0"/>
                <a:cs typeface="Arial" panose="020B0604020202020204" pitchFamily="34" charset="0"/>
              </a:rPr>
              <a:t>Engaging </a:t>
            </a:r>
            <a:r>
              <a:rPr lang="en-US" sz="1800" b="1" dirty="0">
                <a:latin typeface="Arial" panose="020B0604020202020204" pitchFamily="34" charset="0"/>
                <a:cs typeface="Arial" panose="020B0604020202020204" pitchFamily="34" charset="0"/>
              </a:rPr>
              <a:t>with elected </a:t>
            </a:r>
            <a:r>
              <a:rPr lang="en-US" sz="1800" b="1" dirty="0" smtClean="0">
                <a:latin typeface="Arial" panose="020B0604020202020204" pitchFamily="34" charset="0"/>
                <a:cs typeface="Arial" panose="020B0604020202020204" pitchFamily="34" charset="0"/>
              </a:rPr>
              <a:t>officials</a:t>
            </a:r>
          </a:p>
          <a:p>
            <a:pPr marL="1485900" lvl="2" indent="-342900" eaLnBrk="1" hangingPunct="1">
              <a:buFont typeface="+mj-lt"/>
              <a:buAutoNum type="alphaLcPeriod"/>
            </a:pPr>
            <a:r>
              <a:rPr lang="en-US" sz="1800" b="1" dirty="0" smtClean="0">
                <a:latin typeface="Arial" panose="020B0604020202020204" pitchFamily="34" charset="0"/>
                <a:cs typeface="Arial" panose="020B0604020202020204" pitchFamily="34" charset="0"/>
              </a:rPr>
              <a:t>Recruiting </a:t>
            </a:r>
            <a:r>
              <a:rPr lang="en-US" sz="1800" b="1" dirty="0">
                <a:latin typeface="Arial" panose="020B0604020202020204" pitchFamily="34" charset="0"/>
                <a:cs typeface="Arial" panose="020B0604020202020204" pitchFamily="34" charset="0"/>
              </a:rPr>
              <a:t>and mobilizing grassroots </a:t>
            </a:r>
            <a:r>
              <a:rPr lang="en-US" sz="1800" b="1" dirty="0" smtClean="0">
                <a:latin typeface="Arial" panose="020B0604020202020204" pitchFamily="34" charset="0"/>
                <a:cs typeface="Arial" panose="020B0604020202020204" pitchFamily="34" charset="0"/>
              </a:rPr>
              <a:t>support</a:t>
            </a:r>
          </a:p>
          <a:p>
            <a:pPr marL="1485900" lvl="2" indent="-342900" eaLnBrk="1" hangingPunct="1">
              <a:buFont typeface="+mj-lt"/>
              <a:buAutoNum type="alphaLcPeriod"/>
            </a:pPr>
            <a:r>
              <a:rPr lang="en-US" sz="1800" b="1" dirty="0" smtClean="0">
                <a:latin typeface="Arial" panose="020B0604020202020204" pitchFamily="34" charset="0"/>
                <a:cs typeface="Arial" panose="020B0604020202020204" pitchFamily="34" charset="0"/>
              </a:rPr>
              <a:t>Recruiting </a:t>
            </a:r>
            <a:r>
              <a:rPr lang="en-US" sz="1800" b="1" dirty="0">
                <a:latin typeface="Arial" panose="020B0604020202020204" pitchFamily="34" charset="0"/>
                <a:cs typeface="Arial" panose="020B0604020202020204" pitchFamily="34" charset="0"/>
              </a:rPr>
              <a:t>and mobilizing grasstops </a:t>
            </a:r>
            <a:r>
              <a:rPr lang="en-US" sz="1800" b="1" dirty="0" smtClean="0">
                <a:latin typeface="Arial" panose="020B0604020202020204" pitchFamily="34" charset="0"/>
                <a:cs typeface="Arial" panose="020B0604020202020204" pitchFamily="34" charset="0"/>
              </a:rPr>
              <a:t>allies</a:t>
            </a:r>
          </a:p>
          <a:p>
            <a:pPr marL="1485900" lvl="2" indent="-342900" eaLnBrk="1" hangingPunct="1">
              <a:buFont typeface="+mj-lt"/>
              <a:buAutoNum type="alphaLcPeriod"/>
            </a:pPr>
            <a:r>
              <a:rPr lang="en-US" sz="1800" b="1" dirty="0" smtClean="0">
                <a:latin typeface="Arial" panose="020B0604020202020204" pitchFamily="34" charset="0"/>
                <a:cs typeface="Arial" panose="020B0604020202020204" pitchFamily="34" charset="0"/>
              </a:rPr>
              <a:t>Leveraging </a:t>
            </a:r>
            <a:r>
              <a:rPr lang="en-US" sz="1800" b="1" dirty="0">
                <a:latin typeface="Arial" panose="020B0604020202020204" pitchFamily="34" charset="0"/>
                <a:cs typeface="Arial" panose="020B0604020202020204" pitchFamily="34" charset="0"/>
              </a:rPr>
              <a:t>local </a:t>
            </a:r>
            <a:r>
              <a:rPr lang="en-US" sz="1800" b="1" dirty="0" smtClean="0">
                <a:latin typeface="Arial" panose="020B0604020202020204" pitchFamily="34" charset="0"/>
                <a:cs typeface="Arial" panose="020B0604020202020204" pitchFamily="34" charset="0"/>
              </a:rPr>
              <a:t>media</a:t>
            </a:r>
          </a:p>
          <a:p>
            <a:pPr marL="1485900" lvl="2" indent="-342900" eaLnBrk="1" hangingPunct="1">
              <a:buFont typeface="+mj-lt"/>
              <a:buAutoNum type="alphaLcPeriod"/>
            </a:pPr>
            <a:r>
              <a:rPr lang="en-US" sz="1800" b="1" dirty="0" smtClean="0">
                <a:latin typeface="Arial" panose="020B0604020202020204" pitchFamily="34" charset="0"/>
                <a:cs typeface="Arial" panose="020B0604020202020204" pitchFamily="34" charset="0"/>
              </a:rPr>
              <a:t>Building partnerships</a:t>
            </a:r>
          </a:p>
        </p:txBody>
      </p:sp>
    </p:spTree>
    <p:extLst>
      <p:ext uri="{BB962C8B-B14F-4D97-AF65-F5344CB8AC3E}">
        <p14:creationId xmlns:p14="http://schemas.microsoft.com/office/powerpoint/2010/main" val="5116651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0"/>
            <a:ext cx="1143000" cy="68580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219200" y="0"/>
            <a:ext cx="609600" cy="685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0" y="0"/>
            <a:ext cx="152400"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23557" name="Picture 3" descr="StMaryslogo.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0600" y="4686300"/>
            <a:ext cx="43434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8" name="Rectangle 1"/>
          <p:cNvSpPr>
            <a:spLocks noChangeArrowheads="1"/>
          </p:cNvSpPr>
          <p:nvPr/>
        </p:nvSpPr>
        <p:spPr bwMode="auto">
          <a:xfrm>
            <a:off x="3537857" y="2100977"/>
            <a:ext cx="3733800" cy="2585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800" b="1" dirty="0">
                <a:latin typeface="Arial" panose="020B0604020202020204" pitchFamily="34" charset="0"/>
              </a:rPr>
              <a:t>David Martinez </a:t>
            </a:r>
            <a:r>
              <a:rPr lang="en-US" altLang="en-US" sz="1800" b="1" dirty="0" smtClean="0">
                <a:latin typeface="Arial" panose="020B0604020202020204" pitchFamily="34" charset="0"/>
              </a:rPr>
              <a:t>III</a:t>
            </a:r>
            <a:endParaRPr lang="en-US" altLang="en-US" sz="1800" b="1" dirty="0">
              <a:latin typeface="Arial" panose="020B0604020202020204" pitchFamily="34" charset="0"/>
            </a:endParaRPr>
          </a:p>
          <a:p>
            <a:pPr algn="ctr" eaLnBrk="1" hangingPunct="1">
              <a:spcBef>
                <a:spcPct val="0"/>
              </a:spcBef>
              <a:buFontTx/>
              <a:buNone/>
            </a:pPr>
            <a:r>
              <a:rPr lang="en-US" altLang="en-US" sz="1800" dirty="0" smtClean="0">
                <a:latin typeface="Arial" panose="020B0604020202020204" pitchFamily="34" charset="0"/>
              </a:rPr>
              <a:t>Advocacy </a:t>
            </a:r>
            <a:r>
              <a:rPr lang="en-US" altLang="en-US" sz="1800" dirty="0">
                <a:latin typeface="Arial" panose="020B0604020202020204" pitchFamily="34" charset="0"/>
              </a:rPr>
              <a:t>&amp; Outreach </a:t>
            </a:r>
            <a:r>
              <a:rPr lang="en-US" altLang="en-US" sz="1800" dirty="0" smtClean="0">
                <a:latin typeface="Arial" panose="020B0604020202020204" pitchFamily="34" charset="0"/>
              </a:rPr>
              <a:t>Specialist</a:t>
            </a:r>
            <a:endParaRPr lang="en-US" altLang="en-US" sz="1800" dirty="0">
              <a:latin typeface="Arial" panose="020B0604020202020204" pitchFamily="34" charset="0"/>
            </a:endParaRPr>
          </a:p>
          <a:p>
            <a:pPr algn="ctr" eaLnBrk="1" hangingPunct="1">
              <a:spcBef>
                <a:spcPct val="0"/>
              </a:spcBef>
              <a:buFontTx/>
              <a:buNone/>
            </a:pPr>
            <a:r>
              <a:rPr lang="en-US" altLang="en-US" sz="1800" dirty="0">
                <a:latin typeface="Arial" panose="020B0604020202020204" pitchFamily="34" charset="0"/>
              </a:rPr>
              <a:t>St. Mary’s Food Bank </a:t>
            </a:r>
            <a:r>
              <a:rPr lang="en-US" altLang="en-US" sz="1800" dirty="0" smtClean="0">
                <a:latin typeface="Arial" panose="020B0604020202020204" pitchFamily="34" charset="0"/>
              </a:rPr>
              <a:t>Alliance</a:t>
            </a:r>
            <a:endParaRPr lang="en-US" altLang="en-US" sz="1800" dirty="0">
              <a:latin typeface="Arial" panose="020B0604020202020204" pitchFamily="34" charset="0"/>
            </a:endParaRPr>
          </a:p>
          <a:p>
            <a:pPr algn="ctr" eaLnBrk="1" hangingPunct="1">
              <a:spcBef>
                <a:spcPct val="0"/>
              </a:spcBef>
              <a:buFontTx/>
              <a:buNone/>
            </a:pPr>
            <a:endParaRPr lang="en-US" altLang="en-US" sz="1800" dirty="0">
              <a:latin typeface="Arial" panose="020B0604020202020204" pitchFamily="34" charset="0"/>
            </a:endParaRPr>
          </a:p>
          <a:p>
            <a:pPr algn="ctr" eaLnBrk="1" hangingPunct="1">
              <a:spcBef>
                <a:spcPct val="0"/>
              </a:spcBef>
              <a:buFontTx/>
              <a:buNone/>
            </a:pPr>
            <a:r>
              <a:rPr lang="en-US" altLang="en-US" sz="1800" dirty="0">
                <a:latin typeface="Arial" panose="020B0604020202020204" pitchFamily="34" charset="0"/>
              </a:rPr>
              <a:t>(602) 343-2554</a:t>
            </a:r>
          </a:p>
          <a:p>
            <a:pPr algn="ctr" eaLnBrk="1" hangingPunct="1">
              <a:spcBef>
                <a:spcPct val="0"/>
              </a:spcBef>
              <a:buFontTx/>
              <a:buNone/>
            </a:pPr>
            <a:r>
              <a:rPr lang="en-US" altLang="en-US" sz="1800" dirty="0">
                <a:latin typeface="Arial" panose="020B0604020202020204" pitchFamily="34" charset="0"/>
                <a:hlinkClick r:id="rId4"/>
              </a:rPr>
              <a:t>dxmartinez@firstfoodbank.org</a:t>
            </a:r>
            <a:endParaRPr lang="en-US" altLang="en-US" sz="1800" dirty="0">
              <a:latin typeface="Arial" panose="020B0604020202020204" pitchFamily="34" charset="0"/>
            </a:endParaRPr>
          </a:p>
          <a:p>
            <a:pPr algn="ctr" eaLnBrk="1" hangingPunct="1">
              <a:spcBef>
                <a:spcPct val="0"/>
              </a:spcBef>
              <a:buFontTx/>
              <a:buNone/>
            </a:pPr>
            <a:r>
              <a:rPr lang="en-US" altLang="en-US" sz="1800" dirty="0">
                <a:latin typeface="Arial" panose="020B0604020202020204" pitchFamily="34" charset="0"/>
              </a:rPr>
              <a:t>@</a:t>
            </a:r>
            <a:r>
              <a:rPr lang="en-US" altLang="en-US" sz="1800" dirty="0" smtClean="0">
                <a:latin typeface="Arial" panose="020B0604020202020204" pitchFamily="34" charset="0"/>
              </a:rPr>
              <a:t>SMFBadvocate</a:t>
            </a:r>
          </a:p>
          <a:p>
            <a:pPr algn="ctr" eaLnBrk="1" hangingPunct="1">
              <a:spcBef>
                <a:spcPct val="0"/>
              </a:spcBef>
              <a:buFontTx/>
              <a:buNone/>
            </a:pPr>
            <a:endParaRPr lang="en-US" altLang="en-US" sz="1800" dirty="0">
              <a:latin typeface="Arial" panose="020B0604020202020204" pitchFamily="34" charset="0"/>
            </a:endParaRPr>
          </a:p>
          <a:p>
            <a:pPr algn="ctr" eaLnBrk="1" hangingPunct="1">
              <a:spcBef>
                <a:spcPct val="0"/>
              </a:spcBef>
              <a:buFontTx/>
              <a:buNone/>
            </a:pPr>
            <a:endParaRPr lang="en-US" altLang="en-US" sz="1800" dirty="0">
              <a:latin typeface="Arial" panose="020B0604020202020204" pitchFamily="34" charset="0"/>
            </a:endParaRPr>
          </a:p>
        </p:txBody>
      </p:sp>
      <p:sp>
        <p:nvSpPr>
          <p:cNvPr id="23559" name="TextBox 7"/>
          <p:cNvSpPr txBox="1">
            <a:spLocks noChangeArrowheads="1"/>
          </p:cNvSpPr>
          <p:nvPr/>
        </p:nvSpPr>
        <p:spPr bwMode="auto">
          <a:xfrm>
            <a:off x="1828800" y="568325"/>
            <a:ext cx="7315200" cy="110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6600" dirty="0">
                <a:solidFill>
                  <a:srgbClr val="990000"/>
                </a:solidFill>
                <a:latin typeface="Monotype Corsiva" panose="03010101010201010101" pitchFamily="66" charset="0"/>
              </a:rPr>
              <a:t>Thank You!</a:t>
            </a:r>
            <a:endParaRPr lang="en-US" altLang="en-US" sz="6600" b="1" dirty="0">
              <a:solidFill>
                <a:srgbClr val="990000"/>
              </a:solidFill>
              <a:latin typeface="Monotype Corsiva" panose="03010101010201010101" pitchFamily="66" charset="0"/>
            </a:endParaRPr>
          </a:p>
        </p:txBody>
      </p:sp>
    </p:spTree>
    <p:extLst>
      <p:ext uri="{BB962C8B-B14F-4D97-AF65-F5344CB8AC3E}">
        <p14:creationId xmlns:p14="http://schemas.microsoft.com/office/powerpoint/2010/main" val="7286852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4294967295"/>
          </p:nvPr>
        </p:nvSpPr>
        <p:spPr>
          <a:xfrm>
            <a:off x="5014658" y="6048643"/>
            <a:ext cx="3305332" cy="362435"/>
          </a:xfrm>
          <a:prstGeom prst="rect">
            <a:avLst/>
          </a:prstGeom>
        </p:spPr>
        <p:txBody>
          <a:bodyPr/>
          <a:lstStyle/>
          <a:p>
            <a:pPr algn="r"/>
            <a:fld id="{0554C778-0530-4BCE-9DB0-01CA00DCF6E9}" type="datetime1">
              <a:rPr lang="en-US" smtClean="0"/>
              <a:t>8/5/2019</a:t>
            </a:fld>
            <a:endParaRPr lang="en-US" dirty="0"/>
          </a:p>
        </p:txBody>
      </p:sp>
      <p:pic>
        <p:nvPicPr>
          <p:cNvPr id="5" name="Picture 4" descr="VitalystLogo-GreyTag-FNL-CMYK.pdf"/>
          <p:cNvPicPr>
            <a:picLocks noChangeAspect="1"/>
          </p:cNvPicPr>
          <p:nvPr/>
        </p:nvPicPr>
        <p:blipFill rotWithShape="1">
          <a:blip r:embed="rId3">
            <a:extLst>
              <a:ext uri="{28A0092B-C50C-407E-A947-70E740481C1C}">
                <a14:useLocalDpi xmlns:a14="http://schemas.microsoft.com/office/drawing/2010/main" val="0"/>
              </a:ext>
            </a:extLst>
          </a:blip>
          <a:srcRect l="19986" t="30992" r="19951" b="31591"/>
          <a:stretch/>
        </p:blipFill>
        <p:spPr>
          <a:xfrm>
            <a:off x="2848429" y="456496"/>
            <a:ext cx="3368716" cy="1621633"/>
          </a:xfrm>
          <a:prstGeom prst="rect">
            <a:avLst/>
          </a:prstGeom>
        </p:spPr>
      </p:pic>
      <p:sp>
        <p:nvSpPr>
          <p:cNvPr id="4" name="TextBox 3"/>
          <p:cNvSpPr txBox="1"/>
          <p:nvPr/>
        </p:nvSpPr>
        <p:spPr>
          <a:xfrm>
            <a:off x="331653" y="2686099"/>
            <a:ext cx="3482005" cy="2031325"/>
          </a:xfrm>
          <a:prstGeom prst="rect">
            <a:avLst/>
          </a:prstGeom>
          <a:noFill/>
        </p:spPr>
        <p:txBody>
          <a:bodyPr wrap="none" rtlCol="0">
            <a:spAutoFit/>
          </a:bodyPr>
          <a:lstStyle/>
          <a:p>
            <a:pPr algn="ctr">
              <a:spcBef>
                <a:spcPct val="0"/>
              </a:spcBef>
            </a:pPr>
            <a:r>
              <a:rPr lang="en-US" altLang="en-US" b="1" dirty="0">
                <a:latin typeface="Arial" panose="020B0604020202020204" pitchFamily="34" charset="0"/>
              </a:rPr>
              <a:t>David Martinez III</a:t>
            </a:r>
          </a:p>
          <a:p>
            <a:pPr algn="ctr">
              <a:spcBef>
                <a:spcPct val="0"/>
              </a:spcBef>
            </a:pPr>
            <a:r>
              <a:rPr lang="en-US" altLang="en-US" dirty="0">
                <a:latin typeface="Arial" panose="020B0604020202020204" pitchFamily="34" charset="0"/>
              </a:rPr>
              <a:t>Advocacy &amp; Outreach Specialist</a:t>
            </a:r>
          </a:p>
          <a:p>
            <a:pPr algn="ctr">
              <a:spcBef>
                <a:spcPct val="0"/>
              </a:spcBef>
            </a:pPr>
            <a:r>
              <a:rPr lang="en-US" altLang="en-US" dirty="0">
                <a:latin typeface="Arial" panose="020B0604020202020204" pitchFamily="34" charset="0"/>
              </a:rPr>
              <a:t>St. Mary’s Food Bank </a:t>
            </a:r>
            <a:r>
              <a:rPr lang="en-US" altLang="en-US" dirty="0" smtClean="0">
                <a:latin typeface="Arial" panose="020B0604020202020204" pitchFamily="34" charset="0"/>
              </a:rPr>
              <a:t>Alliance</a:t>
            </a:r>
            <a:endParaRPr lang="en-US" altLang="en-US" dirty="0">
              <a:latin typeface="Arial" panose="020B0604020202020204" pitchFamily="34" charset="0"/>
            </a:endParaRPr>
          </a:p>
          <a:p>
            <a:pPr algn="ctr">
              <a:spcBef>
                <a:spcPct val="0"/>
              </a:spcBef>
            </a:pPr>
            <a:r>
              <a:rPr lang="en-US" altLang="en-US" dirty="0">
                <a:latin typeface="Arial" panose="020B0604020202020204" pitchFamily="34" charset="0"/>
              </a:rPr>
              <a:t>(602) 343-2554</a:t>
            </a:r>
          </a:p>
          <a:p>
            <a:pPr algn="ctr">
              <a:spcBef>
                <a:spcPct val="0"/>
              </a:spcBef>
            </a:pPr>
            <a:r>
              <a:rPr lang="en-US" altLang="en-US" dirty="0">
                <a:latin typeface="Arial" panose="020B0604020202020204" pitchFamily="34" charset="0"/>
                <a:hlinkClick r:id="rId4"/>
              </a:rPr>
              <a:t>dxmartinez@firstfoodbank.org</a:t>
            </a:r>
            <a:endParaRPr lang="en-US" altLang="en-US" dirty="0">
              <a:latin typeface="Arial" panose="020B0604020202020204" pitchFamily="34" charset="0"/>
            </a:endParaRPr>
          </a:p>
          <a:p>
            <a:pPr algn="ctr">
              <a:spcBef>
                <a:spcPct val="0"/>
              </a:spcBef>
            </a:pPr>
            <a:r>
              <a:rPr lang="en-US" altLang="en-US" dirty="0">
                <a:latin typeface="Arial" panose="020B0604020202020204" pitchFamily="34" charset="0"/>
              </a:rPr>
              <a:t>@</a:t>
            </a:r>
            <a:r>
              <a:rPr lang="en-US" altLang="en-US" dirty="0" err="1">
                <a:latin typeface="Arial" panose="020B0604020202020204" pitchFamily="34" charset="0"/>
              </a:rPr>
              <a:t>SMFBadvocate</a:t>
            </a:r>
            <a:endParaRPr lang="en-US" altLang="en-US" dirty="0">
              <a:latin typeface="Arial" panose="020B0604020202020204" pitchFamily="34" charset="0"/>
            </a:endParaRPr>
          </a:p>
          <a:p>
            <a:pPr algn="ctr"/>
            <a:endParaRPr lang="en-US" dirty="0"/>
          </a:p>
        </p:txBody>
      </p:sp>
      <p:sp>
        <p:nvSpPr>
          <p:cNvPr id="6" name="TextBox 5"/>
          <p:cNvSpPr txBox="1"/>
          <p:nvPr/>
        </p:nvSpPr>
        <p:spPr>
          <a:xfrm>
            <a:off x="2754398" y="4219208"/>
            <a:ext cx="3932360" cy="1754326"/>
          </a:xfrm>
          <a:prstGeom prst="rect">
            <a:avLst/>
          </a:prstGeom>
          <a:noFill/>
        </p:spPr>
        <p:txBody>
          <a:bodyPr wrap="none" rtlCol="0">
            <a:spAutoFit/>
          </a:bodyPr>
          <a:lstStyle/>
          <a:p>
            <a:pPr algn="ctr"/>
            <a:r>
              <a:rPr lang="en-US" dirty="0"/>
              <a:t>Dr. Raquel Gutierrez</a:t>
            </a:r>
          </a:p>
          <a:p>
            <a:pPr algn="ctr"/>
            <a:r>
              <a:rPr lang="en-US" dirty="0"/>
              <a:t>Director of Strategic Learning &amp; Practice</a:t>
            </a:r>
          </a:p>
          <a:p>
            <a:pPr algn="ctr"/>
            <a:r>
              <a:rPr lang="en-US" b="1" dirty="0" err="1"/>
              <a:t>Vitalyst</a:t>
            </a:r>
            <a:r>
              <a:rPr lang="en-US" b="1" dirty="0"/>
              <a:t> Health Foundation </a:t>
            </a:r>
            <a:endParaRPr lang="en-US" dirty="0"/>
          </a:p>
          <a:p>
            <a:pPr algn="ctr"/>
            <a:r>
              <a:rPr lang="en-US" u="sng" dirty="0">
                <a:hlinkClick r:id="rId5"/>
              </a:rPr>
              <a:t>Rgutierrez@VitalystHealth.org</a:t>
            </a:r>
          </a:p>
          <a:p>
            <a:pPr algn="ctr"/>
            <a:r>
              <a:rPr lang="en-US" dirty="0"/>
              <a:t>www.VitalystHealth.org</a:t>
            </a:r>
          </a:p>
          <a:p>
            <a:pPr algn="ctr"/>
            <a:r>
              <a:rPr lang="is-IS" dirty="0"/>
              <a:t>(602) 385-6500</a:t>
            </a:r>
            <a:endParaRPr lang="en-US" dirty="0"/>
          </a:p>
        </p:txBody>
      </p:sp>
      <p:sp>
        <p:nvSpPr>
          <p:cNvPr id="7" name="TextBox 6"/>
          <p:cNvSpPr txBox="1"/>
          <p:nvPr/>
        </p:nvSpPr>
        <p:spPr>
          <a:xfrm>
            <a:off x="5660061" y="2686099"/>
            <a:ext cx="2951321" cy="1477328"/>
          </a:xfrm>
          <a:prstGeom prst="rect">
            <a:avLst/>
          </a:prstGeom>
          <a:noFill/>
        </p:spPr>
        <p:txBody>
          <a:bodyPr wrap="none" rtlCol="0">
            <a:spAutoFit/>
          </a:bodyPr>
          <a:lstStyle/>
          <a:p>
            <a:pPr algn="ctr"/>
            <a:r>
              <a:rPr lang="en-US" dirty="0"/>
              <a:t>Jennifer Bonnett, MPA </a:t>
            </a:r>
          </a:p>
          <a:p>
            <a:pPr algn="ctr"/>
            <a:r>
              <a:rPr lang="en-US" b="1" dirty="0"/>
              <a:t>JHB Executive Consultants</a:t>
            </a:r>
            <a:endParaRPr lang="en-US" dirty="0"/>
          </a:p>
          <a:p>
            <a:pPr algn="ctr"/>
            <a:r>
              <a:rPr lang="en-US" u="sng" dirty="0">
                <a:hlinkClick r:id="rId5"/>
              </a:rPr>
              <a:t>jennifer@jhbconsultants.com</a:t>
            </a:r>
          </a:p>
          <a:p>
            <a:pPr algn="ctr"/>
            <a:r>
              <a:rPr lang="en-US" dirty="0">
                <a:hlinkClick r:id="rId6"/>
              </a:rPr>
              <a:t>www.jhbconsultants.com</a:t>
            </a:r>
            <a:endParaRPr lang="en-US" dirty="0"/>
          </a:p>
          <a:p>
            <a:pPr algn="ctr"/>
            <a:r>
              <a:rPr lang="is-IS" dirty="0"/>
              <a:t>(602) 529-4697</a:t>
            </a:r>
            <a:endParaRPr lang="en-US" dirty="0"/>
          </a:p>
        </p:txBody>
      </p:sp>
    </p:spTree>
    <p:extLst>
      <p:ext uri="{BB962C8B-B14F-4D97-AF65-F5344CB8AC3E}">
        <p14:creationId xmlns:p14="http://schemas.microsoft.com/office/powerpoint/2010/main" val="9811564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HF-ClosingScree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57817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lements of healthy communit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591" y="1376573"/>
            <a:ext cx="4291449" cy="4296094"/>
          </a:xfrm>
          <a:prstGeom prst="rect">
            <a:avLst/>
          </a:prstGeom>
        </p:spPr>
      </p:pic>
      <p:sp>
        <p:nvSpPr>
          <p:cNvPr id="4" name="Title 1"/>
          <p:cNvSpPr txBox="1">
            <a:spLocks/>
          </p:cNvSpPr>
          <p:nvPr/>
        </p:nvSpPr>
        <p:spPr>
          <a:xfrm>
            <a:off x="747591" y="322412"/>
            <a:ext cx="7886700" cy="1325563"/>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solidFill>
                  <a:srgbClr val="C00000"/>
                </a:solidFill>
                <a:latin typeface="Cambria" panose="02040503050406030204" pitchFamily="18" charset="0"/>
              </a:rPr>
              <a:t>Table Introductions</a:t>
            </a:r>
          </a:p>
        </p:txBody>
      </p:sp>
      <p:sp>
        <p:nvSpPr>
          <p:cNvPr id="3" name="Rectangle 2"/>
          <p:cNvSpPr/>
          <p:nvPr/>
        </p:nvSpPr>
        <p:spPr>
          <a:xfrm>
            <a:off x="5452534" y="2001126"/>
            <a:ext cx="3181757" cy="3046988"/>
          </a:xfrm>
          <a:prstGeom prst="rect">
            <a:avLst/>
          </a:prstGeom>
        </p:spPr>
        <p:txBody>
          <a:bodyPr wrap="square">
            <a:spAutoFit/>
          </a:bodyPr>
          <a:lstStyle/>
          <a:p>
            <a:r>
              <a:rPr lang="en-US" sz="2400" dirty="0"/>
              <a:t>Name</a:t>
            </a:r>
          </a:p>
          <a:p>
            <a:endParaRPr lang="en-US" sz="2400" dirty="0"/>
          </a:p>
          <a:p>
            <a:r>
              <a:rPr lang="en-US" sz="2400" dirty="0"/>
              <a:t>Organization/Affiliation</a:t>
            </a:r>
          </a:p>
          <a:p>
            <a:endParaRPr lang="en-US" sz="2400" dirty="0"/>
          </a:p>
          <a:p>
            <a:r>
              <a:rPr lang="en-US" sz="2400" dirty="0"/>
              <a:t>Briefly describe where  your work fits into the Elements of Healthy Community</a:t>
            </a:r>
          </a:p>
        </p:txBody>
      </p:sp>
      <p:sp>
        <p:nvSpPr>
          <p:cNvPr id="6" name="Rectangle 5"/>
          <p:cNvSpPr/>
          <p:nvPr/>
        </p:nvSpPr>
        <p:spPr>
          <a:xfrm>
            <a:off x="6738093" y="6161155"/>
            <a:ext cx="1700969" cy="369332"/>
          </a:xfrm>
          <a:prstGeom prst="rect">
            <a:avLst/>
          </a:prstGeom>
        </p:spPr>
        <p:txBody>
          <a:bodyPr wrap="none">
            <a:spAutoFit/>
          </a:bodyPr>
          <a:lstStyle/>
          <a:p>
            <a:pPr algn="r"/>
            <a:r>
              <a:rPr lang="en-US" dirty="0"/>
              <a:t>August 24, 2017</a:t>
            </a:r>
          </a:p>
        </p:txBody>
      </p:sp>
    </p:spTree>
    <p:extLst>
      <p:ext uri="{BB962C8B-B14F-4D97-AF65-F5344CB8AC3E}">
        <p14:creationId xmlns:p14="http://schemas.microsoft.com/office/powerpoint/2010/main" val="2588552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3974"/>
            <a:ext cx="8229600" cy="1143000"/>
          </a:xfrm>
        </p:spPr>
        <p:txBody>
          <a:bodyPr/>
          <a:lstStyle/>
          <a:p>
            <a:r>
              <a:rPr lang="en-US" sz="4000" dirty="0">
                <a:solidFill>
                  <a:srgbClr val="C00000"/>
                </a:solidFill>
                <a:latin typeface="Cambria" panose="02040503050406030204" pitchFamily="18" charset="0"/>
              </a:rPr>
              <a:t>2017 CAN Forums: Advocacy</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383686501"/>
              </p:ext>
            </p:extLst>
          </p:nvPr>
        </p:nvGraphicFramePr>
        <p:xfrm>
          <a:off x="457200" y="1600200"/>
          <a:ext cx="8229600" cy="4267200"/>
        </p:xfrm>
        <a:graphic>
          <a:graphicData uri="http://schemas.openxmlformats.org/drawingml/2006/table">
            <a:tbl>
              <a:tblPr firstRow="1" bandRow="1">
                <a:tableStyleId>{93296810-A885-4BE3-A3E7-6D5BEEA58F35}</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gridSpan="4">
                  <a:txBody>
                    <a:bodyPr/>
                    <a:lstStyle/>
                    <a:p>
                      <a:pPr algn="ctr"/>
                      <a:r>
                        <a:rPr lang="en-US" sz="2400" spc="600" baseline="0" dirty="0"/>
                        <a:t>YEAR OF HEALTHY COMMUNITIES</a:t>
                      </a:r>
                    </a:p>
                  </a:txBody>
                  <a:tcPr>
                    <a:solidFill>
                      <a:schemeClr val="accent6">
                        <a:lumMod val="50000"/>
                      </a:schemeClr>
                    </a:solidFill>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70840">
                <a:tc gridSpan="4">
                  <a:txBody>
                    <a:bodyPr/>
                    <a:lstStyle/>
                    <a:p>
                      <a:pPr algn="ctr"/>
                      <a:r>
                        <a:rPr lang="en-US" sz="2400" b="1" spc="600" dirty="0">
                          <a:solidFill>
                            <a:schemeClr val="bg1"/>
                          </a:solidFill>
                        </a:rPr>
                        <a:t>ADVOCACY</a:t>
                      </a:r>
                    </a:p>
                  </a:txBody>
                  <a:tcPr>
                    <a:solidFill>
                      <a:schemeClr val="accent6">
                        <a:lumMod val="75000"/>
                      </a:schemeClr>
                    </a:solidFill>
                  </a:tcPr>
                </a:tc>
                <a:tc hMerge="1">
                  <a:txBody>
                    <a:bodyPr/>
                    <a:lstStyle/>
                    <a:p>
                      <a:endParaRPr lang="en-US"/>
                    </a:p>
                  </a:txBody>
                  <a:tcPr>
                    <a:solidFill>
                      <a:schemeClr val="accent6">
                        <a:lumMod val="75000"/>
                      </a:schemeClr>
                    </a:solidFill>
                  </a:tcPr>
                </a:tc>
                <a:tc hMerge="1">
                  <a:txBody>
                    <a:bodyPr/>
                    <a:lstStyle/>
                    <a:p>
                      <a:endParaRPr lang="en-US"/>
                    </a:p>
                  </a:txBody>
                  <a:tcPr>
                    <a:solidFill>
                      <a:schemeClr val="accent6">
                        <a:lumMod val="75000"/>
                      </a:schemeClr>
                    </a:solidFill>
                  </a:tcPr>
                </a:tc>
                <a:tc hMerge="1">
                  <a:txBody>
                    <a:bodyPr/>
                    <a:lstStyle/>
                    <a:p>
                      <a:endParaRPr lang="en-US" dirty="0"/>
                    </a:p>
                  </a:txBody>
                  <a:tcPr>
                    <a:solidFill>
                      <a:schemeClr val="accent6">
                        <a:lumMod val="75000"/>
                      </a:schemeClr>
                    </a:solidFill>
                  </a:tcPr>
                </a:tc>
                <a:extLst>
                  <a:ext uri="{0D108BD9-81ED-4DB2-BD59-A6C34878D82A}">
                    <a16:rowId xmlns:a16="http://schemas.microsoft.com/office/drawing/2014/main" val="10001"/>
                  </a:ext>
                </a:extLst>
              </a:tr>
              <a:tr h="370840">
                <a:tc>
                  <a:txBody>
                    <a:bodyPr/>
                    <a:lstStyle/>
                    <a:p>
                      <a:pPr algn="ctr"/>
                      <a:r>
                        <a:rPr lang="en-US" sz="2400" b="1" dirty="0">
                          <a:solidFill>
                            <a:schemeClr val="bg2">
                              <a:lumMod val="10000"/>
                            </a:schemeClr>
                          </a:solidFill>
                        </a:rPr>
                        <a:t>The</a:t>
                      </a:r>
                      <a:r>
                        <a:rPr lang="en-US" sz="2400" b="1" baseline="0" dirty="0">
                          <a:solidFill>
                            <a:schemeClr val="bg2">
                              <a:lumMod val="10000"/>
                            </a:schemeClr>
                          </a:solidFill>
                        </a:rPr>
                        <a:t> Story</a:t>
                      </a:r>
                      <a:endParaRPr lang="en-US" sz="2400" b="1" dirty="0">
                        <a:solidFill>
                          <a:schemeClr val="bg2">
                            <a:lumMod val="10000"/>
                          </a:schemeClr>
                        </a:solidFill>
                      </a:endParaRPr>
                    </a:p>
                  </a:txBody>
                  <a:tcPr>
                    <a:solidFill>
                      <a:schemeClr val="accent6">
                        <a:lumMod val="60000"/>
                        <a:lumOff val="40000"/>
                      </a:schemeClr>
                    </a:solidFill>
                  </a:tcPr>
                </a:tc>
                <a:tc>
                  <a:txBody>
                    <a:bodyPr/>
                    <a:lstStyle/>
                    <a:p>
                      <a:pPr algn="ctr"/>
                      <a:r>
                        <a:rPr lang="en-US" sz="2400" b="1" dirty="0">
                          <a:solidFill>
                            <a:schemeClr val="bg2">
                              <a:lumMod val="10000"/>
                            </a:schemeClr>
                          </a:solidFill>
                        </a:rPr>
                        <a:t>The People</a:t>
                      </a:r>
                    </a:p>
                  </a:txBody>
                  <a:tcPr>
                    <a:solidFill>
                      <a:schemeClr val="accent6">
                        <a:lumMod val="60000"/>
                        <a:lumOff val="40000"/>
                      </a:schemeClr>
                    </a:solidFill>
                  </a:tcPr>
                </a:tc>
                <a:tc>
                  <a:txBody>
                    <a:bodyPr/>
                    <a:lstStyle/>
                    <a:p>
                      <a:pPr algn="ctr"/>
                      <a:r>
                        <a:rPr lang="en-US" sz="2400" b="1" dirty="0">
                          <a:solidFill>
                            <a:schemeClr val="bg2">
                              <a:lumMod val="10000"/>
                            </a:schemeClr>
                          </a:solidFill>
                        </a:rPr>
                        <a:t>The Resources</a:t>
                      </a:r>
                    </a:p>
                  </a:txBody>
                  <a:tcPr>
                    <a:solidFill>
                      <a:schemeClr val="accent6">
                        <a:lumMod val="60000"/>
                        <a:lumOff val="40000"/>
                      </a:schemeClr>
                    </a:solidFill>
                  </a:tcPr>
                </a:tc>
                <a:tc>
                  <a:txBody>
                    <a:bodyPr/>
                    <a:lstStyle/>
                    <a:p>
                      <a:pPr algn="ctr"/>
                      <a:r>
                        <a:rPr lang="en-US" sz="2400" b="1" dirty="0">
                          <a:solidFill>
                            <a:schemeClr val="bg2">
                              <a:lumMod val="10000"/>
                            </a:schemeClr>
                          </a:solidFill>
                        </a:rPr>
                        <a:t>The Action</a:t>
                      </a:r>
                    </a:p>
                  </a:txBody>
                  <a:tcPr>
                    <a:solidFill>
                      <a:schemeClr val="accent6">
                        <a:lumMod val="60000"/>
                        <a:lumOff val="40000"/>
                      </a:schemeClr>
                    </a:solidFill>
                  </a:tcPr>
                </a:tc>
                <a:extLst>
                  <a:ext uri="{0D108BD9-81ED-4DB2-BD59-A6C34878D82A}">
                    <a16:rowId xmlns:a16="http://schemas.microsoft.com/office/drawing/2014/main" val="10002"/>
                  </a:ext>
                </a:extLst>
              </a:tr>
              <a:tr h="370840">
                <a:tc>
                  <a:txBody>
                    <a:bodyPr/>
                    <a:lstStyle/>
                    <a:p>
                      <a:r>
                        <a:rPr lang="en-US" sz="2000" dirty="0"/>
                        <a:t>February 21, 2017</a:t>
                      </a:r>
                    </a:p>
                  </a:txBody>
                  <a:tcPr/>
                </a:tc>
                <a:tc>
                  <a:txBody>
                    <a:bodyPr/>
                    <a:lstStyle/>
                    <a:p>
                      <a:r>
                        <a:rPr lang="en-US" sz="2000" dirty="0"/>
                        <a:t>May 25,</a:t>
                      </a:r>
                      <a:r>
                        <a:rPr lang="en-US" sz="2000" baseline="0" dirty="0"/>
                        <a:t> 2017</a:t>
                      </a:r>
                      <a:endParaRPr lang="en-US" sz="2000" dirty="0"/>
                    </a:p>
                  </a:txBody>
                  <a:tcPr/>
                </a:tc>
                <a:tc>
                  <a:txBody>
                    <a:bodyPr/>
                    <a:lstStyle/>
                    <a:p>
                      <a:r>
                        <a:rPr lang="en-US" sz="2000" dirty="0"/>
                        <a:t>August 24,</a:t>
                      </a:r>
                      <a:r>
                        <a:rPr lang="en-US" sz="2000" baseline="0" dirty="0"/>
                        <a:t> 2017</a:t>
                      </a:r>
                      <a:endParaRPr lang="en-US" sz="2000" dirty="0"/>
                    </a:p>
                  </a:txBody>
                  <a:tcPr/>
                </a:tc>
                <a:tc>
                  <a:txBody>
                    <a:bodyPr/>
                    <a:lstStyle/>
                    <a:p>
                      <a:r>
                        <a:rPr lang="en-US" sz="2000" dirty="0"/>
                        <a:t>November 16, 2017</a:t>
                      </a:r>
                    </a:p>
                  </a:txBody>
                  <a:tcPr/>
                </a:tc>
                <a:extLst>
                  <a:ext uri="{0D108BD9-81ED-4DB2-BD59-A6C34878D82A}">
                    <a16:rowId xmlns:a16="http://schemas.microsoft.com/office/drawing/2014/main" val="10003"/>
                  </a:ext>
                </a:extLst>
              </a:tr>
              <a:tr h="370840">
                <a:tc>
                  <a:txBody>
                    <a:bodyPr/>
                    <a:lstStyle/>
                    <a:p>
                      <a:r>
                        <a:rPr lang="en-US" sz="2000" dirty="0"/>
                        <a:t>Desert Willow Conference Center</a:t>
                      </a:r>
                    </a:p>
                  </a:txBody>
                  <a:tcPr/>
                </a:tc>
                <a:tc>
                  <a:txBody>
                    <a:bodyPr/>
                    <a:lstStyle/>
                    <a:p>
                      <a:r>
                        <a:rPr lang="en-US" sz="2000" dirty="0"/>
                        <a:t>Roosevelt</a:t>
                      </a:r>
                      <a:r>
                        <a:rPr lang="en-US" sz="2000" baseline="0" dirty="0"/>
                        <a:t> Wellness Center</a:t>
                      </a:r>
                      <a:endParaRPr lang="en-US" sz="2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t>Roosevelt</a:t>
                      </a:r>
                      <a:r>
                        <a:rPr lang="en-US" sz="2000" baseline="0" dirty="0"/>
                        <a:t> Wellness Center</a:t>
                      </a:r>
                      <a:endParaRPr lang="en-US" sz="2000" dirty="0"/>
                    </a:p>
                  </a:txBody>
                  <a:tcPr/>
                </a:tc>
                <a:tc>
                  <a:txBody>
                    <a:bodyPr/>
                    <a:lstStyle/>
                    <a:p>
                      <a:r>
                        <a:rPr lang="en-US" sz="2000" dirty="0"/>
                        <a:t>Roosevelt</a:t>
                      </a:r>
                      <a:r>
                        <a:rPr lang="en-US" sz="2000" baseline="0" dirty="0"/>
                        <a:t> Wellness Center</a:t>
                      </a:r>
                      <a:endParaRPr lang="en-US" sz="2000" dirty="0"/>
                    </a:p>
                  </a:txBody>
                  <a:tcPr/>
                </a:tc>
                <a:extLst>
                  <a:ext uri="{0D108BD9-81ED-4DB2-BD59-A6C34878D82A}">
                    <a16:rowId xmlns:a16="http://schemas.microsoft.com/office/drawing/2014/main" val="10004"/>
                  </a:ext>
                </a:extLst>
              </a:tr>
              <a:tr h="370840">
                <a:tc>
                  <a:txBody>
                    <a:bodyPr/>
                    <a:lstStyle/>
                    <a:p>
                      <a:r>
                        <a:rPr lang="en-US" sz="2400" dirty="0"/>
                        <a:t>Building the story</a:t>
                      </a:r>
                    </a:p>
                  </a:txBody>
                  <a:tcPr/>
                </a:tc>
                <a:tc>
                  <a:txBody>
                    <a:bodyPr/>
                    <a:lstStyle/>
                    <a:p>
                      <a:r>
                        <a:rPr lang="en-US" sz="2400" dirty="0"/>
                        <a:t>Building the people</a:t>
                      </a:r>
                    </a:p>
                  </a:txBody>
                  <a:tcPr/>
                </a:tc>
                <a:tc>
                  <a:txBody>
                    <a:bodyPr/>
                    <a:lstStyle/>
                    <a:p>
                      <a:r>
                        <a:rPr lang="en-US" sz="2400" dirty="0"/>
                        <a:t>Building and aligning</a:t>
                      </a:r>
                      <a:r>
                        <a:rPr lang="en-US" sz="2400" baseline="0" dirty="0"/>
                        <a:t> resources</a:t>
                      </a:r>
                      <a:endParaRPr lang="en-US" sz="2400" dirty="0"/>
                    </a:p>
                  </a:txBody>
                  <a:tcPr/>
                </a:tc>
                <a:tc>
                  <a:txBody>
                    <a:bodyPr/>
                    <a:lstStyle/>
                    <a:p>
                      <a:r>
                        <a:rPr lang="en-US" sz="2400" dirty="0"/>
                        <a:t>Taking action</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680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oAutofit/>
          </a:bodyPr>
          <a:lstStyle/>
          <a:p>
            <a:pPr algn="ctr"/>
            <a:r>
              <a:rPr lang="en-US" sz="4000" dirty="0">
                <a:solidFill>
                  <a:srgbClr val="C00000"/>
                </a:solidFill>
                <a:latin typeface="Cambria" panose="02040503050406030204" pitchFamily="18" charset="0"/>
              </a:rPr>
              <a:t>Specific Desired Results </a:t>
            </a:r>
            <a:br>
              <a:rPr lang="en-US" sz="4000" dirty="0">
                <a:solidFill>
                  <a:srgbClr val="C00000"/>
                </a:solidFill>
                <a:latin typeface="Cambria" panose="02040503050406030204" pitchFamily="18" charset="0"/>
              </a:rPr>
            </a:br>
            <a:r>
              <a:rPr lang="en-US" sz="4000" dirty="0">
                <a:solidFill>
                  <a:srgbClr val="C00000"/>
                </a:solidFill>
                <a:latin typeface="Cambria" panose="02040503050406030204" pitchFamily="18" charset="0"/>
              </a:rPr>
              <a:t>of Today’s Session</a:t>
            </a:r>
          </a:p>
        </p:txBody>
      </p:sp>
      <p:sp>
        <p:nvSpPr>
          <p:cNvPr id="6" name="Content Placeholder 5"/>
          <p:cNvSpPr>
            <a:spLocks noGrp="1"/>
          </p:cNvSpPr>
          <p:nvPr>
            <p:ph idx="1"/>
          </p:nvPr>
        </p:nvSpPr>
        <p:spPr>
          <a:xfrm>
            <a:off x="457200" y="1766454"/>
            <a:ext cx="8229600" cy="4359709"/>
          </a:xfrm>
        </p:spPr>
        <p:txBody>
          <a:bodyPr/>
          <a:lstStyle/>
          <a:p>
            <a:r>
              <a:rPr lang="en-US" sz="2400" dirty="0"/>
              <a:t>Identify various types of resources involved in advocacy: financial, partners, media, etc. </a:t>
            </a:r>
            <a:endParaRPr lang="en-US" sz="2400" dirty="0" smtClean="0"/>
          </a:p>
          <a:p>
            <a:r>
              <a:rPr lang="en-US" sz="2400" dirty="0" smtClean="0"/>
              <a:t>Discuss </a:t>
            </a:r>
            <a:r>
              <a:rPr lang="en-US" sz="2400" dirty="0"/>
              <a:t>the impact of building resources on </a:t>
            </a:r>
            <a:r>
              <a:rPr lang="en-US" sz="2400" dirty="0" smtClean="0"/>
              <a:t>advocacy</a:t>
            </a:r>
          </a:p>
          <a:p>
            <a:r>
              <a:rPr lang="en-US" sz="2400" dirty="0" smtClean="0"/>
              <a:t>Describe </a:t>
            </a:r>
            <a:r>
              <a:rPr lang="en-US" sz="2400" dirty="0"/>
              <a:t>how resources from partners may be </a:t>
            </a:r>
            <a:r>
              <a:rPr lang="en-US" sz="2400" dirty="0" smtClean="0"/>
              <a:t>leveraged</a:t>
            </a:r>
          </a:p>
          <a:p>
            <a:r>
              <a:rPr lang="en-US" sz="2400" dirty="0" smtClean="0"/>
              <a:t>Describe </a:t>
            </a:r>
            <a:r>
              <a:rPr lang="en-US" sz="2400" dirty="0"/>
              <a:t>how organization values may be created and/or aligned to advocacy </a:t>
            </a:r>
            <a:r>
              <a:rPr lang="en-US" sz="2400" dirty="0" smtClean="0"/>
              <a:t>cause</a:t>
            </a:r>
          </a:p>
          <a:p>
            <a:r>
              <a:rPr lang="en-US" sz="2400" dirty="0" smtClean="0"/>
              <a:t>Create </a:t>
            </a:r>
            <a:r>
              <a:rPr lang="en-US" sz="2400" dirty="0"/>
              <a:t>organizational priorities in </a:t>
            </a:r>
            <a:r>
              <a:rPr lang="en-US" sz="2400" dirty="0" smtClean="0"/>
              <a:t>advocacy</a:t>
            </a:r>
          </a:p>
          <a:p>
            <a:r>
              <a:rPr lang="en-US" sz="2400" dirty="0" smtClean="0"/>
              <a:t>Discuss </a:t>
            </a:r>
            <a:r>
              <a:rPr lang="en-US" sz="2400" dirty="0"/>
              <a:t>partner alignment with organizational </a:t>
            </a:r>
            <a:r>
              <a:rPr lang="en-US" sz="2400" dirty="0" smtClean="0"/>
              <a:t>priorities</a:t>
            </a:r>
          </a:p>
          <a:p>
            <a:r>
              <a:rPr lang="en-US" sz="2400" dirty="0" smtClean="0"/>
              <a:t>Identify </a:t>
            </a:r>
            <a:r>
              <a:rPr lang="en-US" sz="2400" dirty="0"/>
              <a:t>sources for funding and/or other resource support</a:t>
            </a:r>
          </a:p>
          <a:p>
            <a:pPr marL="0" indent="0">
              <a:buNone/>
            </a:pPr>
            <a:endParaRPr lang="en-US" sz="2400" dirty="0"/>
          </a:p>
        </p:txBody>
      </p:sp>
      <p:sp>
        <p:nvSpPr>
          <p:cNvPr id="3" name="Date Placeholder 2"/>
          <p:cNvSpPr>
            <a:spLocks noGrp="1"/>
          </p:cNvSpPr>
          <p:nvPr>
            <p:ph type="dt" sz="half" idx="4294967295"/>
          </p:nvPr>
        </p:nvSpPr>
        <p:spPr>
          <a:xfrm>
            <a:off x="5014658" y="6048643"/>
            <a:ext cx="3305332" cy="362435"/>
          </a:xfrm>
          <a:prstGeom prst="rect">
            <a:avLst/>
          </a:prstGeom>
        </p:spPr>
        <p:txBody>
          <a:bodyPr/>
          <a:lstStyle/>
          <a:p>
            <a:pPr algn="r"/>
            <a:fld id="{DCC073E9-426F-4A2C-9E9E-E26DDF1DBD2B}" type="datetime1">
              <a:rPr lang="en-US" smtClean="0"/>
              <a:t>8/5/2019</a:t>
            </a:fld>
            <a:endParaRPr lang="en-US" dirty="0"/>
          </a:p>
        </p:txBody>
      </p:sp>
    </p:spTree>
    <p:extLst>
      <p:ext uri="{BB962C8B-B14F-4D97-AF65-F5344CB8AC3E}">
        <p14:creationId xmlns:p14="http://schemas.microsoft.com/office/powerpoint/2010/main" val="549308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C00000"/>
                </a:solidFill>
                <a:latin typeface="Cambria" panose="02040503050406030204" pitchFamily="18" charset="0"/>
              </a:rPr>
              <a:t>Guest Presenter</a:t>
            </a:r>
          </a:p>
        </p:txBody>
      </p:sp>
      <p:sp>
        <p:nvSpPr>
          <p:cNvPr id="3" name="Content Placeholder 2"/>
          <p:cNvSpPr>
            <a:spLocks noGrp="1"/>
          </p:cNvSpPr>
          <p:nvPr>
            <p:ph idx="1"/>
          </p:nvPr>
        </p:nvSpPr>
        <p:spPr>
          <a:xfrm>
            <a:off x="4445482" y="2142969"/>
            <a:ext cx="4241317" cy="3695327"/>
          </a:xfrm>
        </p:spPr>
        <p:txBody>
          <a:bodyPr/>
          <a:lstStyle/>
          <a:p>
            <a:pPr marL="0" indent="0" algn="ctr">
              <a:buNone/>
            </a:pPr>
            <a:r>
              <a:rPr lang="en-US" i="1" dirty="0" smtClean="0"/>
              <a:t>David Martinez, III</a:t>
            </a:r>
          </a:p>
          <a:p>
            <a:pPr marL="0" indent="0" algn="ctr">
              <a:buNone/>
            </a:pPr>
            <a:r>
              <a:rPr lang="en-US" dirty="0" smtClean="0"/>
              <a:t>Advocacy &amp; Outreach Specialist</a:t>
            </a:r>
          </a:p>
          <a:p>
            <a:pPr marL="0" indent="0" algn="ctr">
              <a:buNone/>
            </a:pPr>
            <a:endParaRPr lang="en-US" dirty="0" smtClean="0"/>
          </a:p>
          <a:p>
            <a:pPr marL="0" indent="0" algn="ctr">
              <a:buNone/>
            </a:pPr>
            <a:r>
              <a:rPr lang="en-US" dirty="0" smtClean="0"/>
              <a:t>St. Mary’s Food Bank Alliance</a:t>
            </a:r>
          </a:p>
          <a:p>
            <a:pPr marL="0" indent="0">
              <a:buNone/>
            </a:pPr>
            <a:endParaRPr lang="en-US" dirty="0"/>
          </a:p>
          <a:p>
            <a:pPr marL="0" indent="0">
              <a:buNone/>
            </a:pPr>
            <a:endParaRPr lang="en-US" dirty="0"/>
          </a:p>
        </p:txBody>
      </p:sp>
      <p:pic>
        <p:nvPicPr>
          <p:cNvPr id="5" name="Picture 4" descr="AAEAAQAAAAAAAAJIAAAAJGM5NTMwZDIwLTg5ZjEtNDY5Yi1hYzEyLWQxZTU2OTAzNzI0M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877303"/>
            <a:ext cx="3810000" cy="3810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91777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6039</TotalTime>
  <Words>2104</Words>
  <Application>Microsoft Office PowerPoint</Application>
  <PresentationFormat>On-screen Show (4:3)</PresentationFormat>
  <Paragraphs>443</Paragraphs>
  <Slides>57</Slides>
  <Notes>54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MS PGothic</vt:lpstr>
      <vt:lpstr>Arial</vt:lpstr>
      <vt:lpstr>Calibri</vt:lpstr>
      <vt:lpstr>Cambria</vt:lpstr>
      <vt:lpstr>Monotype Corsiva</vt:lpstr>
      <vt:lpstr>Segoe UI Light</vt:lpstr>
      <vt:lpstr>Segoe UI Semibold</vt:lpstr>
      <vt:lpstr>Wingdings</vt:lpstr>
      <vt:lpstr>Office Theme</vt:lpstr>
      <vt:lpstr>Advocacy: The Resources </vt:lpstr>
      <vt:lpstr>Welcome</vt:lpstr>
      <vt:lpstr>Why CAN Forums?</vt:lpstr>
      <vt:lpstr>PowerPoint Presentation</vt:lpstr>
      <vt:lpstr>Agenda</vt:lpstr>
      <vt:lpstr>PowerPoint Presentation</vt:lpstr>
      <vt:lpstr>2017 CAN Forums: Advocacy</vt:lpstr>
      <vt:lpstr>Specific Desired Results  of Today’s Session</vt:lpstr>
      <vt:lpstr>Guest Presenter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Chalk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Heard</dc:creator>
  <cp:lastModifiedBy>Kelsey Otten</cp:lastModifiedBy>
  <cp:revision>130</cp:revision>
  <cp:lastPrinted>2016-07-25T15:15:13Z</cp:lastPrinted>
  <dcterms:created xsi:type="dcterms:W3CDTF">2016-03-24T19:38:35Z</dcterms:created>
  <dcterms:modified xsi:type="dcterms:W3CDTF">2019-08-05T19:16:43Z</dcterms:modified>
</cp:coreProperties>
</file>