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9" r:id="rId4"/>
    <p:sldId id="263" r:id="rId5"/>
    <p:sldId id="257" r:id="rId6"/>
    <p:sldId id="261" r:id="rId7"/>
    <p:sldId id="258" r:id="rId8"/>
    <p:sldId id="270" r:id="rId9"/>
    <p:sldId id="262" r:id="rId10"/>
    <p:sldId id="268" r:id="rId11"/>
    <p:sldId id="260" r:id="rId12"/>
    <p:sldId id="266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75E1-EC3C-425E-B393-4F09B88CCDD5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755F-CE66-40ED-A31E-A45AD5FEC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0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75E1-EC3C-425E-B393-4F09B88CCDD5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755F-CE66-40ED-A31E-A45AD5FEC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32518"/>
            <a:ext cx="7886700" cy="851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7032"/>
            <a:ext cx="7886700" cy="442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75E1-EC3C-425E-B393-4F09B88CCDD5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0755F-CE66-40ED-A31E-A45AD5FECD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1376" y="59504"/>
            <a:ext cx="69012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0" i="1" cap="none" spc="0" dirty="0" smtClean="0">
                <a:ln w="0"/>
                <a:solidFill>
                  <a:srgbClr val="266196"/>
                </a:solidFill>
                <a:effectLst/>
              </a:rPr>
              <a:t>So What About All These</a:t>
            </a:r>
            <a:r>
              <a:rPr lang="en-US" sz="2700" b="0" i="1" cap="none" spc="0" baseline="0" dirty="0" smtClean="0">
                <a:ln w="0"/>
                <a:solidFill>
                  <a:srgbClr val="266196"/>
                </a:solidFill>
                <a:effectLst/>
              </a:rPr>
              <a:t> Community Gardens?</a:t>
            </a:r>
            <a:endParaRPr lang="en-US" sz="2700" b="0" i="1" cap="none" spc="0" dirty="0">
              <a:ln w="0"/>
              <a:solidFill>
                <a:srgbClr val="266196"/>
              </a:solidFill>
              <a:effectLst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21376" y="26175"/>
            <a:ext cx="6659188" cy="554614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13" y="6052893"/>
            <a:ext cx="1269373" cy="675823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3" y="6033227"/>
            <a:ext cx="1514302" cy="69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9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xtension.missouri.edu/explorepdf/miscpubs/mp0906welcome.pdf" TargetMode="External"/><Relationship Id="rId3" Type="http://schemas.openxmlformats.org/officeDocument/2006/relationships/hyperlink" Target="http://wasatchgardens.org/files/images/FromNeglectedParcelsToCommunityGardens.PDF" TargetMode="External"/><Relationship Id="rId7" Type="http://schemas.openxmlformats.org/officeDocument/2006/relationships/hyperlink" Target="http://www.seattle.gov/neighborhoods/ppatch/pubs/P-Patch%20Leadership%20Handbook%202009.pdf" TargetMode="External"/><Relationship Id="rId2" Type="http://schemas.openxmlformats.org/officeDocument/2006/relationships/hyperlink" Target="http://www.communitygarde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rtlandoregon.gov/parks/article/282909" TargetMode="External"/><Relationship Id="rId5" Type="http://schemas.openxmlformats.org/officeDocument/2006/relationships/hyperlink" Target="http://extension.missouri.edu/explorepdf/miscpubs/mp0906.pdf" TargetMode="External"/><Relationship Id="rId10" Type="http://schemas.openxmlformats.org/officeDocument/2006/relationships/hyperlink" Target="mailto:dbrennan.plc@cox.net" TargetMode="External"/><Relationship Id="rId4" Type="http://schemas.openxmlformats.org/officeDocument/2006/relationships/hyperlink" Target="https://wasatchgardens.org/files/images/FromNeglectedParcelsToCommunityGardens.PDF" TargetMode="External"/><Relationship Id="rId9" Type="http://schemas.openxmlformats.org/officeDocument/2006/relationships/hyperlink" Target="http://www.phoenix.gov/planni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6699"/>
            <a:ext cx="7772400" cy="13117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Phoenix Community Garden Policy Guidelines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10" y="2454376"/>
            <a:ext cx="4696406" cy="3495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7084" y="6114191"/>
            <a:ext cx="2809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Dean Brennan, FAICP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558"/>
            <a:ext cx="7886700" cy="85135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Community Garden Policy Guidelines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706" y="1242184"/>
            <a:ext cx="7751076" cy="4428954"/>
          </a:xfrm>
        </p:spPr>
        <p:txBody>
          <a:bodyPr>
            <a:norm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400" dirty="0" smtClean="0">
                <a:latin typeface="+mn-lt"/>
              </a:rPr>
              <a:t>Highlights</a:t>
            </a:r>
          </a:p>
          <a:p>
            <a:pPr>
              <a:lnSpc>
                <a:spcPts val="1800"/>
              </a:lnSpc>
            </a:pPr>
            <a:r>
              <a:rPr lang="en-US" sz="2000" dirty="0" smtClean="0">
                <a:latin typeface="+mn-lt"/>
              </a:rPr>
              <a:t>Provide “design” flexibility</a:t>
            </a:r>
          </a:p>
          <a:p>
            <a:pPr lvl="1">
              <a:lnSpc>
                <a:spcPts val="18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Security – fence materials; lighting; alarms</a:t>
            </a:r>
          </a:p>
          <a:p>
            <a:pPr lvl="1">
              <a:lnSpc>
                <a:spcPts val="18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Keeping of animals and pollinators</a:t>
            </a:r>
          </a:p>
          <a:p>
            <a:pPr lvl="1">
              <a:lnSpc>
                <a:spcPts val="18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Garden improvements – buildings; gathering areas; composting </a:t>
            </a:r>
          </a:p>
          <a:p>
            <a:pPr lvl="1">
              <a:lnSpc>
                <a:spcPts val="18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Signs</a:t>
            </a:r>
          </a:p>
          <a:p>
            <a:pPr>
              <a:lnSpc>
                <a:spcPts val="1800"/>
              </a:lnSpc>
            </a:pPr>
            <a:r>
              <a:rPr lang="en-US" sz="2000" dirty="0" smtClean="0">
                <a:latin typeface="+mn-lt"/>
              </a:rPr>
              <a:t>On-site activities</a:t>
            </a:r>
          </a:p>
          <a:p>
            <a:pPr lvl="1">
              <a:lnSpc>
                <a:spcPts val="18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Neighborhood gatherings</a:t>
            </a:r>
          </a:p>
          <a:p>
            <a:pPr lvl="1">
              <a:lnSpc>
                <a:spcPts val="18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Gardening demonstrations </a:t>
            </a:r>
          </a:p>
          <a:p>
            <a:pPr lvl="1">
              <a:lnSpc>
                <a:spcPts val="18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Education programs</a:t>
            </a:r>
          </a:p>
          <a:p>
            <a:pPr>
              <a:lnSpc>
                <a:spcPts val="1800"/>
              </a:lnSpc>
            </a:pPr>
            <a:endParaRPr lang="en-US" sz="2000" b="1" dirty="0">
              <a:latin typeface="+mn-lt"/>
            </a:endParaRPr>
          </a:p>
        </p:txBody>
      </p:sp>
      <p:pic>
        <p:nvPicPr>
          <p:cNvPr id="7" name="Picture 8" descr="The soil in some areas of the property hasn't been touched in more than 20 years. Volunteers have planted watermelon and other plants on a top soil to try to renew nutrients in the groun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2" y="4425886"/>
            <a:ext cx="2911699" cy="194598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an\Pictures\Community Gardens\Des Moines\DSCN5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42" y="4685194"/>
            <a:ext cx="2594648" cy="19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ean\Pictures\Community Gardens\Escalante\DSCN5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0308" y="3063273"/>
            <a:ext cx="2579284" cy="193582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6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6854"/>
            <a:ext cx="7886700" cy="85135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Take-Away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4071"/>
            <a:ext cx="7886700" cy="48993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Successful Collaboration – Community Garden Policy Guidelines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Success based on shared commitment by stakeholders and city staff to accommodate community gardens in Phoenix.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+mn-lt"/>
              </a:rPr>
              <a:t>Success based on mutual understanding and respect.</a:t>
            </a:r>
            <a:endParaRPr lang="en-US" sz="2000" dirty="0">
              <a:solidFill>
                <a:prstClr val="black"/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prstClr val="black"/>
                </a:solidFill>
                <a:latin typeface="+mn-lt"/>
              </a:rPr>
              <a:t>Stakeholders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understood role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of staff to minimize community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conflicts and balance the needs of the entire community.</a:t>
            </a:r>
            <a:endParaRPr lang="en-US" sz="2000" dirty="0">
              <a:solidFill>
                <a:prstClr val="black"/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prstClr val="black"/>
                </a:solidFill>
                <a:latin typeface="+mn-lt"/>
              </a:rPr>
              <a:t>Staff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respected the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stakeholder experience and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expertise to identify essential community garden elements to be addressed in the policy guidelines.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Success based on recognition that stakeholders </a:t>
            </a:r>
            <a:r>
              <a:rPr lang="en-US" sz="2000" dirty="0" smtClean="0">
                <a:latin typeface="+mn-lt"/>
              </a:rPr>
              <a:t>play a key role in </a:t>
            </a:r>
            <a:r>
              <a:rPr lang="en-US" sz="2000" dirty="0" smtClean="0">
                <a:latin typeface="+mn-lt"/>
              </a:rPr>
              <a:t>public outreach and participation. </a:t>
            </a:r>
            <a:endParaRPr lang="en-US" sz="2000" dirty="0" smtClean="0">
              <a:latin typeface="+mn-lt"/>
            </a:endParaRPr>
          </a:p>
          <a:p>
            <a:pPr lvl="1"/>
            <a:r>
              <a:rPr lang="en-US" sz="2000" dirty="0" smtClean="0">
                <a:latin typeface="+mn-lt"/>
              </a:rPr>
              <a:t>Connections to community garden knowledge base</a:t>
            </a:r>
          </a:p>
          <a:p>
            <a:pPr lvl="1"/>
            <a:r>
              <a:rPr lang="en-US" sz="2000" dirty="0" smtClean="0">
                <a:latin typeface="+mn-lt"/>
              </a:rPr>
              <a:t>Partnerships with healthy </a:t>
            </a:r>
            <a:r>
              <a:rPr lang="en-US" sz="2000" dirty="0">
                <a:latin typeface="+mn-lt"/>
              </a:rPr>
              <a:t>community </a:t>
            </a:r>
            <a:r>
              <a:rPr lang="en-US" sz="2000" dirty="0" smtClean="0">
                <a:latin typeface="+mn-lt"/>
              </a:rPr>
              <a:t>advocacy </a:t>
            </a:r>
            <a:r>
              <a:rPr lang="en-US" sz="2000" dirty="0">
                <a:latin typeface="+mn-lt"/>
              </a:rPr>
              <a:t>groups</a:t>
            </a:r>
            <a:endParaRPr lang="en-US" sz="2000" dirty="0" smtClean="0">
              <a:latin typeface="+mn-lt"/>
            </a:endParaRPr>
          </a:p>
          <a:p>
            <a:pPr lvl="1"/>
            <a:r>
              <a:rPr lang="en-US" sz="2000" dirty="0" smtClean="0">
                <a:latin typeface="+mn-lt"/>
              </a:rPr>
              <a:t>Leadership for building </a:t>
            </a:r>
            <a:r>
              <a:rPr lang="en-US" sz="2000" dirty="0" smtClean="0">
                <a:latin typeface="+mn-lt"/>
              </a:rPr>
              <a:t>community </a:t>
            </a:r>
            <a:r>
              <a:rPr lang="en-US" sz="2000" dirty="0" smtClean="0">
                <a:latin typeface="+mn-lt"/>
              </a:rPr>
              <a:t>consensus</a:t>
            </a:r>
            <a:endParaRPr lang="en-US" sz="2000" dirty="0" smtClean="0">
              <a:latin typeface="+mn-lt"/>
            </a:endParaRPr>
          </a:p>
          <a:p>
            <a:pPr lvl="1"/>
            <a:r>
              <a:rPr lang="en-US" sz="2000" dirty="0" smtClean="0">
                <a:latin typeface="+mn-lt"/>
              </a:rPr>
              <a:t>Champions </a:t>
            </a:r>
            <a:r>
              <a:rPr lang="en-US" sz="2000" dirty="0" smtClean="0">
                <a:latin typeface="+mn-lt"/>
              </a:rPr>
              <a:t>for gaining political approval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4597" y="347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1446"/>
            <a:ext cx="7886700" cy="851353"/>
          </a:xfrm>
        </p:spPr>
        <p:txBody>
          <a:bodyPr/>
          <a:lstStyle/>
          <a:p>
            <a:pPr algn="ctr"/>
            <a:r>
              <a:rPr lang="en-US" sz="3600" b="1" dirty="0"/>
              <a:t>Resources &amp;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0185"/>
            <a:ext cx="7886700" cy="4885899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>
                <a:latin typeface="+mn-lt"/>
              </a:rPr>
              <a:t>American Community Garden Association </a:t>
            </a:r>
            <a:r>
              <a:rPr lang="en-US" sz="2000" dirty="0">
                <a:latin typeface="+mn-lt"/>
              </a:rPr>
              <a:t>(</a:t>
            </a:r>
            <a:r>
              <a:rPr lang="en-US" sz="2000" dirty="0">
                <a:latin typeface="+mn-lt"/>
                <a:hlinkClick r:id="rId2"/>
              </a:rPr>
              <a:t>www.communitygarden.org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r>
              <a:rPr lang="en-US" sz="2000" b="1" dirty="0">
                <a:latin typeface="+mn-lt"/>
                <a:hlinkClick r:id="rId3"/>
              </a:rPr>
              <a:t>From Neglected Parcels to Community Gardens</a:t>
            </a:r>
            <a:r>
              <a:rPr lang="en-US" sz="2000" b="1" dirty="0">
                <a:latin typeface="+mn-lt"/>
              </a:rPr>
              <a:t>: A Handbook, Wasatch Community </a:t>
            </a:r>
            <a:r>
              <a:rPr lang="en-US" sz="2000" b="1" dirty="0">
                <a:latin typeface="+mn-lt"/>
              </a:rPr>
              <a:t>Gardens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  <a:hlinkClick r:id="rId4"/>
              </a:rPr>
              <a:t>https</a:t>
            </a:r>
            <a:r>
              <a:rPr lang="en-US" sz="2000" dirty="0">
                <a:latin typeface="+mn-lt"/>
                <a:hlinkClick r:id="rId4"/>
              </a:rPr>
              <a:t>://</a:t>
            </a:r>
            <a:r>
              <a:rPr lang="en-US" sz="2000" dirty="0" smtClean="0">
                <a:latin typeface="+mn-lt"/>
                <a:hlinkClick r:id="rId4"/>
              </a:rPr>
              <a:t>wasatchgardens.org/files/images/FromNeglectedParcelsToCommunityGardens.PDF</a:t>
            </a:r>
            <a:r>
              <a:rPr lang="en-US" sz="2000" dirty="0" smtClean="0">
                <a:latin typeface="+mn-lt"/>
              </a:rPr>
              <a:t>)</a:t>
            </a:r>
          </a:p>
          <a:p>
            <a:r>
              <a:rPr lang="en-US" sz="2000" b="1" dirty="0" smtClean="0">
                <a:latin typeface="+mn-lt"/>
                <a:hlinkClick r:id="rId5"/>
              </a:rPr>
              <a:t>Community </a:t>
            </a:r>
            <a:r>
              <a:rPr lang="en-US" sz="2000" b="1" dirty="0">
                <a:latin typeface="+mn-lt"/>
                <a:hlinkClick r:id="rId5"/>
              </a:rPr>
              <a:t>Garden Toolkit:</a:t>
            </a:r>
            <a:r>
              <a:rPr lang="en-US" sz="2000" b="1" dirty="0">
                <a:latin typeface="+mn-lt"/>
              </a:rPr>
              <a:t> A Resource for Planning, Enhancing and Sustaining Your Community Gardening </a:t>
            </a:r>
            <a:r>
              <a:rPr lang="en-US" sz="2000" b="1" dirty="0">
                <a:latin typeface="+mn-lt"/>
              </a:rPr>
              <a:t>Project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  <a:hlinkClick r:id="rId6"/>
              </a:rPr>
              <a:t>http</a:t>
            </a:r>
            <a:r>
              <a:rPr lang="en-US" sz="2000" dirty="0">
                <a:latin typeface="+mn-lt"/>
                <a:hlinkClick r:id="rId6"/>
              </a:rPr>
              <a:t>://</a:t>
            </a:r>
            <a:r>
              <a:rPr lang="en-US" sz="2000" dirty="0" smtClean="0">
                <a:latin typeface="+mn-lt"/>
                <a:hlinkClick r:id="rId6"/>
              </a:rPr>
              <a:t>www.portlandoregon.gov/parks/article/282909</a:t>
            </a:r>
            <a:r>
              <a:rPr lang="en-US" sz="2000" dirty="0" smtClean="0">
                <a:latin typeface="+mn-lt"/>
              </a:rPr>
              <a:t>)</a:t>
            </a:r>
          </a:p>
          <a:p>
            <a:r>
              <a:rPr lang="en-US" sz="2000" b="1" dirty="0" smtClean="0">
                <a:latin typeface="+mn-lt"/>
                <a:hlinkClick r:id="rId7"/>
              </a:rPr>
              <a:t>I </a:t>
            </a:r>
            <a:r>
              <a:rPr lang="en-US" sz="2000" b="1" dirty="0">
                <a:latin typeface="+mn-lt"/>
                <a:hlinkClick r:id="rId7"/>
              </a:rPr>
              <a:t>Love My P-Patch</a:t>
            </a:r>
            <a:r>
              <a:rPr lang="en-US" sz="2000" b="1" dirty="0">
                <a:latin typeface="+mn-lt"/>
              </a:rPr>
              <a:t>: A Community Garden Leadership Handbook from </a:t>
            </a:r>
            <a:r>
              <a:rPr lang="en-US" sz="2000" b="1" dirty="0">
                <a:latin typeface="+mn-lt"/>
              </a:rPr>
              <a:t>Seattle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  <a:hlinkClick r:id="rId7"/>
              </a:rPr>
              <a:t>http</a:t>
            </a:r>
            <a:r>
              <a:rPr lang="en-US" sz="2000" dirty="0">
                <a:latin typeface="+mn-lt"/>
                <a:hlinkClick r:id="rId7"/>
              </a:rPr>
              <a:t>://</a:t>
            </a:r>
            <a:r>
              <a:rPr lang="en-US" sz="2000" dirty="0" smtClean="0">
                <a:latin typeface="+mn-lt"/>
                <a:hlinkClick r:id="rId7"/>
              </a:rPr>
              <a:t>www.seattle.gov/neighborhoods/ppatch/pubs/P-Patch%20Leadership%20Handbook%202009.pdf</a:t>
            </a:r>
            <a:r>
              <a:rPr lang="en-US" sz="2000" dirty="0" smtClean="0">
                <a:latin typeface="+mn-lt"/>
              </a:rPr>
              <a:t>)</a:t>
            </a:r>
          </a:p>
          <a:p>
            <a:r>
              <a:rPr lang="en-US" sz="2000" b="1" dirty="0" smtClean="0">
                <a:latin typeface="+mn-lt"/>
                <a:hlinkClick r:id="rId8"/>
              </a:rPr>
              <a:t>Gardeners</a:t>
            </a:r>
            <a:r>
              <a:rPr lang="en-US" sz="2000" b="1" dirty="0">
                <a:latin typeface="+mn-lt"/>
                <a:hlinkClick r:id="rId8"/>
              </a:rPr>
              <a:t>' Welcome Packet</a:t>
            </a:r>
            <a:r>
              <a:rPr lang="en-US" sz="2000" b="1" dirty="0">
                <a:latin typeface="+mn-lt"/>
              </a:rPr>
              <a:t>: A Template for Community Garden </a:t>
            </a:r>
            <a:r>
              <a:rPr lang="en-US" sz="2000" b="1" dirty="0">
                <a:latin typeface="+mn-lt"/>
              </a:rPr>
              <a:t>Organizers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  <a:hlinkClick r:id="rId8"/>
              </a:rPr>
              <a:t>http</a:t>
            </a:r>
            <a:r>
              <a:rPr lang="en-US" sz="2000" dirty="0">
                <a:latin typeface="+mn-lt"/>
                <a:hlinkClick r:id="rId8"/>
              </a:rPr>
              <a:t>://</a:t>
            </a:r>
            <a:r>
              <a:rPr lang="en-US" sz="2000" dirty="0" smtClean="0">
                <a:latin typeface="+mn-lt"/>
                <a:hlinkClick r:id="rId8"/>
              </a:rPr>
              <a:t>extension.missouri.edu/explorepdf/miscpubs/mp0906welcome.pdf</a:t>
            </a:r>
            <a:r>
              <a:rPr lang="en-US" sz="2000" dirty="0" smtClean="0">
                <a:latin typeface="+mn-lt"/>
              </a:rPr>
              <a:t>)</a:t>
            </a:r>
          </a:p>
          <a:p>
            <a:r>
              <a:rPr lang="en-US" sz="2000" b="1" dirty="0" smtClean="0">
                <a:latin typeface="+mn-lt"/>
              </a:rPr>
              <a:t>Phoenix </a:t>
            </a:r>
            <a:r>
              <a:rPr lang="en-US" sz="2000" b="1" dirty="0" smtClean="0">
                <a:latin typeface="+mn-lt"/>
              </a:rPr>
              <a:t>Community </a:t>
            </a:r>
            <a:r>
              <a:rPr lang="en-US" sz="2000" b="1" dirty="0" smtClean="0">
                <a:latin typeface="+mn-lt"/>
              </a:rPr>
              <a:t>Garden Policy </a:t>
            </a:r>
            <a:r>
              <a:rPr lang="en-US" sz="2000" b="1" dirty="0" smtClean="0">
                <a:latin typeface="+mn-lt"/>
              </a:rPr>
              <a:t>Guidelines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  <a:hlinkClick r:id="rId9"/>
              </a:rPr>
              <a:t>www.phoenix.gov/planning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Contact:  Dean Brennan, FAICP – </a:t>
            </a:r>
            <a:r>
              <a:rPr lang="en-US" sz="2000" b="1" dirty="0" smtClean="0">
                <a:latin typeface="+mn-lt"/>
                <a:hlinkClick r:id="rId10"/>
              </a:rPr>
              <a:t>dbrennan.plc@cox.net</a:t>
            </a:r>
            <a:r>
              <a:rPr lang="en-US" sz="2000" b="1" dirty="0" smtClean="0">
                <a:latin typeface="+mn-lt"/>
              </a:rPr>
              <a:t>; 480-390-9185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25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6699"/>
            <a:ext cx="7772400" cy="13117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Phoenix Community Garden Policy Guidelines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10" y="2454376"/>
            <a:ext cx="4696406" cy="3495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7084" y="6114191"/>
            <a:ext cx="2809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Dean Brennan, FAICP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62736" y="3739480"/>
            <a:ext cx="2547813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Thank You!</a:t>
            </a:r>
            <a:endParaRPr lang="en-US" sz="28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03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an\Pictures\Community Gardens\Phoenix\Cross Connection garden Feb 2012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4"/>
          <a:stretch/>
        </p:blipFill>
        <p:spPr bwMode="auto">
          <a:xfrm>
            <a:off x="545906" y="3793370"/>
            <a:ext cx="3248202" cy="19986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1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00" y="723338"/>
            <a:ext cx="7997575" cy="10645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Challenge: Community Gardens – An Illegal Use</a:t>
            </a:r>
            <a:r>
              <a:rPr lang="en-US" sz="3600" dirty="0" smtClean="0"/>
              <a:t>!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798" y="1787863"/>
            <a:ext cx="7792872" cy="3407122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Community gardens not permitted by Phoenix Zoning Ordinance.</a:t>
            </a:r>
          </a:p>
          <a:p>
            <a:pPr marL="342900" indent="-34290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Existing zoning development standards restricted potential community garden development and activities.</a:t>
            </a:r>
          </a:p>
          <a:p>
            <a:pPr marL="342900" lvl="0" indent="-342900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Lack of information for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how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to establish a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community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garden in Phoenix. </a:t>
            </a:r>
            <a:endParaRPr lang="en-US" sz="2000" dirty="0">
              <a:solidFill>
                <a:prstClr val="black"/>
              </a:solidFill>
              <a:latin typeface="+mn-lt"/>
            </a:endParaRPr>
          </a:p>
          <a:p>
            <a:pPr algn="l"/>
            <a:endParaRPr lang="en-US" sz="2000" b="1" dirty="0" smtClean="0">
              <a:latin typeface="+mn-lt"/>
            </a:endParaRPr>
          </a:p>
        </p:txBody>
      </p:sp>
      <p:pic>
        <p:nvPicPr>
          <p:cNvPr id="5" name="Picture 2" descr="https://scontent-a-dfw.xx.fbcdn.net/hphotos-xpf1/l/t1.0-9/10363754_706370716071628_66986603316074381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63" y="3793370"/>
            <a:ext cx="2155523" cy="215552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an\Pictures\Community Gardens\Kansas City\DSCN55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81" y="4009922"/>
            <a:ext cx="3288400" cy="24663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60" y="2810185"/>
            <a:ext cx="2093313" cy="268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002" y="631608"/>
            <a:ext cx="7886700" cy="85135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Challenge: City Budget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002" y="1502320"/>
            <a:ext cx="7886700" cy="2073392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en-US" sz="2400" dirty="0" smtClean="0">
                <a:latin typeface="+mn-lt"/>
              </a:rPr>
              <a:t>No city staff time available to prepare zoning ordinance amendment.</a:t>
            </a:r>
            <a:endParaRPr lang="en-US" sz="2400" dirty="0">
              <a:latin typeface="+mn-lt"/>
            </a:endParaRPr>
          </a:p>
          <a:p>
            <a:pPr>
              <a:lnSpc>
                <a:spcPts val="2000"/>
              </a:lnSpc>
            </a:pPr>
            <a:r>
              <a:rPr lang="en-US" sz="2400" dirty="0">
                <a:latin typeface="+mn-lt"/>
              </a:rPr>
              <a:t>Lack of </a:t>
            </a:r>
            <a:r>
              <a:rPr lang="en-US" sz="2400" dirty="0" smtClean="0">
                <a:latin typeface="+mn-lt"/>
              </a:rPr>
              <a:t>city staff </a:t>
            </a:r>
            <a:r>
              <a:rPr lang="en-US" sz="2400" dirty="0">
                <a:latin typeface="+mn-lt"/>
              </a:rPr>
              <a:t>expertise to </a:t>
            </a:r>
            <a:r>
              <a:rPr lang="en-US" sz="2400" dirty="0" smtClean="0">
                <a:latin typeface="+mn-lt"/>
              </a:rPr>
              <a:t>prepare </a:t>
            </a:r>
            <a:r>
              <a:rPr lang="en-US" sz="2400" dirty="0">
                <a:latin typeface="+mn-lt"/>
              </a:rPr>
              <a:t>community garden guidelines</a:t>
            </a:r>
            <a:r>
              <a:rPr lang="en-US" sz="2400" dirty="0" smtClean="0">
                <a:latin typeface="+mn-lt"/>
              </a:rPr>
              <a:t>.</a:t>
            </a:r>
          </a:p>
          <a:p>
            <a:pPr>
              <a:lnSpc>
                <a:spcPts val="2000"/>
              </a:lnSpc>
            </a:pPr>
            <a:r>
              <a:rPr lang="en-US" sz="2400" dirty="0" smtClean="0">
                <a:latin typeface="+mn-lt"/>
              </a:rPr>
              <a:t>Staff reductions in response to budget cuts.</a:t>
            </a:r>
          </a:p>
          <a:p>
            <a:pPr>
              <a:lnSpc>
                <a:spcPts val="2000"/>
              </a:lnSpc>
            </a:pPr>
            <a:r>
              <a:rPr lang="en-US" sz="2400" dirty="0" smtClean="0">
                <a:latin typeface="+mn-lt"/>
              </a:rPr>
              <a:t>“Back-burner” project.</a:t>
            </a:r>
            <a:endParaRPr lang="en-US" sz="2400" dirty="0">
              <a:latin typeface="+mn-lt"/>
            </a:endParaRPr>
          </a:p>
          <a:p>
            <a:endParaRPr lang="en-US" dirty="0"/>
          </a:p>
        </p:txBody>
      </p:sp>
      <p:pic>
        <p:nvPicPr>
          <p:cNvPr id="1026" name="Picture 2" descr="C:\Users\Dean\Pictures\Community Gardens\Phoenix\Cross Connection Garden CCG2012 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1" y="3622930"/>
            <a:ext cx="3093648" cy="232023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ean\Pictures\Community Gardens\Arzella\DSCN5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013" y="3900910"/>
            <a:ext cx="3207225" cy="240541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1446"/>
            <a:ext cx="7886700" cy="85135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Challenge: Zoning Ordinance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8664"/>
            <a:ext cx="7886700" cy="4428954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2400" dirty="0" smtClean="0">
                <a:latin typeface="+mn-lt"/>
              </a:rPr>
              <a:t>Zoning </a:t>
            </a:r>
            <a:r>
              <a:rPr lang="en-US" sz="2400" dirty="0" smtClean="0">
                <a:latin typeface="+mn-lt"/>
              </a:rPr>
              <a:t>ordinance </a:t>
            </a:r>
            <a:r>
              <a:rPr lang="en-US" sz="2400" dirty="0" smtClean="0">
                <a:latin typeface="+mn-lt"/>
              </a:rPr>
              <a:t>development standards (examples)</a:t>
            </a: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Fence material and height</a:t>
            </a: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Setbacks from adjacent properties</a:t>
            </a: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Restriction of on-site activities</a:t>
            </a: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Limitation on sale of produce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4" name="Picture 4" descr="https://scontent-a-dfw.xx.fbcdn.net/hphotos-xap1/t1.0-9/542892_443130269031089_166503554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60" y="2105257"/>
            <a:ext cx="3568342" cy="26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443386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Dean\Pictures\Community Gardens\Escalante\DSCN5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63" y="4062396"/>
            <a:ext cx="3429014" cy="257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fbcdn-sphotos-f-a.akamaihd.net/hphotos-ak-xaf1/t1.0-9/995200_596800817028619_159777164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412" y="2078509"/>
            <a:ext cx="2455349" cy="245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024"/>
            <a:ext cx="7886700" cy="85135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Solution: Public/Private Partnership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3959"/>
            <a:ext cx="7886700" cy="2879677"/>
          </a:xfrm>
        </p:spPr>
        <p:txBody>
          <a:bodyPr>
            <a:no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400" dirty="0" smtClean="0">
                <a:latin typeface="+mn-lt"/>
              </a:rPr>
              <a:t>St. Luke’s Health Initiatives Community Garden </a:t>
            </a:r>
            <a:r>
              <a:rPr lang="en-US" sz="2400" dirty="0" smtClean="0">
                <a:latin typeface="+mn-lt"/>
              </a:rPr>
              <a:t>Stakeholders Working </a:t>
            </a:r>
            <a:r>
              <a:rPr lang="en-US" sz="2400" dirty="0" smtClean="0">
                <a:latin typeface="+mn-lt"/>
              </a:rPr>
              <a:t>Group </a:t>
            </a:r>
            <a:r>
              <a:rPr lang="en-US" sz="2400" dirty="0" smtClean="0">
                <a:latin typeface="+mn-lt"/>
              </a:rPr>
              <a:t>– Volunteers to Prepare Policy Guidelines</a:t>
            </a:r>
            <a:endParaRPr lang="en-US" sz="2000" dirty="0" smtClean="0">
              <a:latin typeface="+mn-lt"/>
            </a:endParaRP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Community Gardeners</a:t>
            </a: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Community Garden Advocates</a:t>
            </a: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Healthy Community Advocates</a:t>
            </a: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Food System Security Advocates</a:t>
            </a: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Healthy Food/Nutrition Advocates</a:t>
            </a: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Local Food Producers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279" y="9401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99" y="4643042"/>
            <a:ext cx="312737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Dean\Pictures\Community Gardens\Arzella\DSCN51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57" y="4146121"/>
            <a:ext cx="3274752" cy="245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4369"/>
            <a:ext cx="7886700" cy="85135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SLHI Working Group Process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7355"/>
            <a:ext cx="7886700" cy="2542301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>
                <a:latin typeface="+mn-lt"/>
              </a:rPr>
              <a:t>Met several times to work through the issues and develop “consensus” draft policy guidelines.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+mn-lt"/>
              </a:rPr>
              <a:t>Submitted draft policy guidelines to city staff for review and feedback.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+mn-lt"/>
              </a:rPr>
              <a:t>Series of meetings with city staff from various departments – Planning; Development Services; Water; Sanitation; </a:t>
            </a:r>
            <a:r>
              <a:rPr lang="en-US" sz="2000" dirty="0" smtClean="0">
                <a:latin typeface="+mn-lt"/>
              </a:rPr>
              <a:t>Fire; Police; Public Works; Parks and Recreation.</a:t>
            </a:r>
            <a:endParaRPr lang="en-US" sz="2000" dirty="0" smtClean="0">
              <a:latin typeface="+mn-lt"/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+mn-lt"/>
              </a:rPr>
              <a:t>Worked with Planning staff to finalize policy guidelines for Planning Commission adoption. (Nov., 2012)</a:t>
            </a:r>
            <a:endParaRPr lang="en-US" sz="2000" dirty="0">
              <a:latin typeface="+mn-lt"/>
            </a:endParaRPr>
          </a:p>
        </p:txBody>
      </p:sp>
      <p:pic>
        <p:nvPicPr>
          <p:cNvPr id="4100" name="Picture 4" descr="Watermelon grows in one of the community gardens at PHX Renews, a project by Keep Phoenix Beautiful at Central Ave. and Indian School Road in Phoenix. Click through for more photo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4" y="3853616"/>
            <a:ext cx="3037230" cy="201816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an\Pictures\Community Gardens\Veteran's Home\DSCN5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75" y="3507565"/>
            <a:ext cx="2952112" cy="221408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fbcdn-sphotos-a-a.akamaihd.net/hphotos-ak-frc1/t1.0-9/580039_448054878538628_135961039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77" y="4175225"/>
            <a:ext cx="1760586" cy="234744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5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4022"/>
            <a:ext cx="7886700" cy="85135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Stakeholder </a:t>
            </a:r>
            <a:r>
              <a:rPr lang="en-US" sz="3600" b="1" dirty="0" smtClean="0"/>
              <a:t>Issues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9352"/>
            <a:ext cx="7886700" cy="2350204"/>
          </a:xfrm>
        </p:spPr>
        <p:txBody>
          <a:bodyPr>
            <a:no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400" dirty="0" smtClean="0">
                <a:latin typeface="+mn-lt"/>
              </a:rPr>
              <a:t>Community Garden = Neighborhood Asset</a:t>
            </a:r>
            <a:endParaRPr lang="en-US" sz="2000" dirty="0" smtClean="0">
              <a:latin typeface="+mn-lt"/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+mn-lt"/>
              </a:rPr>
              <a:t>Site Security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+mn-lt"/>
              </a:rPr>
              <a:t>On-site activities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+mn-lt"/>
              </a:rPr>
              <a:t>Storage of hazardous materials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+mn-lt"/>
              </a:rPr>
              <a:t>On-site storage structures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+mn-lt"/>
              </a:rPr>
              <a:t>On-site composting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+mn-lt"/>
              </a:rPr>
              <a:t>On-site sale of produce</a:t>
            </a:r>
          </a:p>
          <a:p>
            <a:pPr lvl="0">
              <a:lnSpc>
                <a:spcPts val="2000"/>
              </a:lnSpc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Signs</a:t>
            </a:r>
          </a:p>
          <a:p>
            <a:pPr>
              <a:lnSpc>
                <a:spcPts val="1800"/>
              </a:lnSpc>
            </a:pPr>
            <a:endParaRPr lang="en-US" sz="2000" b="1" dirty="0">
              <a:latin typeface="+mn-lt"/>
            </a:endParaRPr>
          </a:p>
        </p:txBody>
      </p:sp>
      <p:pic>
        <p:nvPicPr>
          <p:cNvPr id="3074" name="Picture 2" descr="C:\Users\Dean\Pictures\Community Gardens\Escalante\DSCN5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34" y="1688582"/>
            <a:ext cx="3387144" cy="25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72" y="4151956"/>
            <a:ext cx="291465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scontent-a-dfw.xx.fbcdn.net/hphotos-xpa1/t1.0-9/67111_127539130643873_359402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073" y="3839231"/>
            <a:ext cx="3624662" cy="27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bcdn-sphotos-a-a.akamaihd.net/hphotos-ak-xaf1/t1.0-9/10257512_634973046570981_473236529686560906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99" y="4796534"/>
            <a:ext cx="2402005" cy="165220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5910"/>
            <a:ext cx="7886700" cy="85135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City Issues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240"/>
            <a:ext cx="7886700" cy="3725602"/>
          </a:xfrm>
        </p:spPr>
        <p:txBody>
          <a:bodyPr>
            <a:norm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400" dirty="0" smtClean="0">
                <a:latin typeface="+mn-lt"/>
              </a:rPr>
              <a:t>Community Gardens = Good Neighbors</a:t>
            </a:r>
          </a:p>
          <a:p>
            <a:pPr>
              <a:lnSpc>
                <a:spcPts val="1800"/>
              </a:lnSpc>
            </a:pPr>
            <a:r>
              <a:rPr lang="en-US" sz="2000" dirty="0" smtClean="0">
                <a:latin typeface="+mn-lt"/>
              </a:rPr>
              <a:t>Security – fencing; lighting</a:t>
            </a:r>
          </a:p>
          <a:p>
            <a:pPr>
              <a:lnSpc>
                <a:spcPts val="1800"/>
              </a:lnSpc>
            </a:pPr>
            <a:r>
              <a:rPr lang="en-US" sz="2000" dirty="0" smtClean="0">
                <a:latin typeface="+mn-lt"/>
              </a:rPr>
              <a:t>Noise – music; group activities</a:t>
            </a:r>
          </a:p>
          <a:p>
            <a:pPr>
              <a:lnSpc>
                <a:spcPts val="1800"/>
              </a:lnSpc>
            </a:pPr>
            <a:r>
              <a:rPr lang="en-US" sz="2000" dirty="0" smtClean="0">
                <a:latin typeface="+mn-lt"/>
              </a:rPr>
              <a:t>Odors </a:t>
            </a:r>
            <a:r>
              <a:rPr lang="en-US" sz="2000" dirty="0" smtClean="0">
                <a:latin typeface="+mn-lt"/>
              </a:rPr>
              <a:t>– </a:t>
            </a:r>
            <a:r>
              <a:rPr lang="en-US" sz="2000" dirty="0" smtClean="0">
                <a:latin typeface="+mn-lt"/>
              </a:rPr>
              <a:t>composting</a:t>
            </a:r>
            <a:endParaRPr lang="en-US" sz="2000" dirty="0" smtClean="0">
              <a:latin typeface="+mn-lt"/>
            </a:endParaRPr>
          </a:p>
          <a:p>
            <a:pPr>
              <a:lnSpc>
                <a:spcPts val="1800"/>
              </a:lnSpc>
            </a:pPr>
            <a:r>
              <a:rPr lang="en-US" sz="2000" dirty="0" smtClean="0">
                <a:latin typeface="+mn-lt"/>
              </a:rPr>
              <a:t>Maintenance – visual appearance</a:t>
            </a:r>
          </a:p>
          <a:p>
            <a:pPr>
              <a:lnSpc>
                <a:spcPts val="1800"/>
              </a:lnSpc>
            </a:pPr>
            <a:r>
              <a:rPr lang="en-US" sz="2000" dirty="0" smtClean="0">
                <a:latin typeface="+mn-lt"/>
              </a:rPr>
              <a:t>Signs – visual clutter </a:t>
            </a:r>
          </a:p>
          <a:p>
            <a:pPr>
              <a:lnSpc>
                <a:spcPts val="1800"/>
              </a:lnSpc>
            </a:pPr>
            <a:r>
              <a:rPr lang="en-US" sz="2000" dirty="0" smtClean="0">
                <a:latin typeface="+mn-lt"/>
              </a:rPr>
              <a:t>Drainage – runoff onto adjacent parcels</a:t>
            </a:r>
          </a:p>
          <a:p>
            <a:pPr>
              <a:lnSpc>
                <a:spcPts val="1800"/>
              </a:lnSpc>
            </a:pPr>
            <a:r>
              <a:rPr lang="en-US" sz="2000" dirty="0" smtClean="0">
                <a:latin typeface="+mn-lt"/>
              </a:rPr>
              <a:t>Sale of produce – traffic </a:t>
            </a:r>
          </a:p>
          <a:p>
            <a:pPr>
              <a:lnSpc>
                <a:spcPts val="1800"/>
              </a:lnSpc>
            </a:pPr>
            <a:r>
              <a:rPr lang="en-US" sz="2000" dirty="0" smtClean="0">
                <a:latin typeface="+mn-lt"/>
              </a:rPr>
              <a:t>On-site storage buildings – location; </a:t>
            </a:r>
          </a:p>
          <a:p>
            <a:pPr marL="457200" lvl="1" indent="0">
              <a:lnSpc>
                <a:spcPts val="1800"/>
              </a:lnSpc>
              <a:spcBef>
                <a:spcPts val="1000"/>
              </a:spcBef>
              <a:buNone/>
            </a:pPr>
            <a:r>
              <a:rPr lang="en-US" sz="2000" dirty="0" smtClean="0">
                <a:latin typeface="+mn-lt"/>
              </a:rPr>
              <a:t>appearance; setbacks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6" descr="https://scontent-a-dfw.xx.fbcdn.net/hphotos-frc1/t1.0-9/526348_323120997752351_116193898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00" y="2141450"/>
            <a:ext cx="3429813" cy="257236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ommunity volunteers water plants at one of the community gardens. Garden plots are available for free through Keep Phoenix Beautifu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66" y="4584847"/>
            <a:ext cx="2684374" cy="200433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4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5094"/>
            <a:ext cx="7886700" cy="85135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Community Garden Policy Guidelines</a:t>
            </a:r>
            <a:endParaRPr lang="en-US" sz="3600" b="1" dirty="0"/>
          </a:p>
        </p:txBody>
      </p:sp>
      <p:pic>
        <p:nvPicPr>
          <p:cNvPr id="2051" name="Picture 3" descr="C:\Users\Dean\Pictures\Community Gardens\Escalante\DSCN5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24" y="4070514"/>
            <a:ext cx="2647671" cy="19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3206" y="1255832"/>
            <a:ext cx="8093122" cy="4094084"/>
          </a:xfrm>
        </p:spPr>
        <p:txBody>
          <a:bodyPr>
            <a:norm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400" dirty="0" smtClean="0">
                <a:latin typeface="+mn-lt"/>
              </a:rPr>
              <a:t>Highlights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+mn-lt"/>
              </a:rPr>
              <a:t>Legitimize community </a:t>
            </a:r>
            <a:r>
              <a:rPr lang="en-US" sz="2000" dirty="0" smtClean="0">
                <a:latin typeface="+mn-lt"/>
              </a:rPr>
              <a:t>gardens </a:t>
            </a:r>
            <a:r>
              <a:rPr lang="en-US" sz="2000" dirty="0" smtClean="0">
                <a:latin typeface="+mn-lt"/>
              </a:rPr>
              <a:t>– </a:t>
            </a:r>
            <a:r>
              <a:rPr lang="en-US" sz="2000" dirty="0" smtClean="0">
                <a:latin typeface="+mn-lt"/>
              </a:rPr>
              <a:t>zoning </a:t>
            </a:r>
            <a:r>
              <a:rPr lang="en-US" sz="2000" dirty="0" smtClean="0">
                <a:latin typeface="+mn-lt"/>
              </a:rPr>
              <a:t>approval </a:t>
            </a:r>
            <a:r>
              <a:rPr lang="en-US" sz="2000" dirty="0" smtClean="0">
                <a:latin typeface="+mn-lt"/>
              </a:rPr>
              <a:t>process.</a:t>
            </a:r>
            <a:endParaRPr lang="en-US" sz="2000" dirty="0" smtClean="0">
              <a:latin typeface="+mn-lt"/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+mn-lt"/>
              </a:rPr>
              <a:t>Mitigate potential impacts on adjacent neighborhood </a:t>
            </a:r>
            <a:r>
              <a:rPr lang="en-US" sz="2000" dirty="0" smtClean="0">
                <a:latin typeface="+mn-lt"/>
              </a:rPr>
              <a:t>residents.</a:t>
            </a:r>
            <a:endParaRPr lang="en-US" sz="2000" dirty="0" smtClean="0">
              <a:latin typeface="+mn-lt"/>
            </a:endParaRP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US" sz="2000" dirty="0" smtClean="0">
                <a:latin typeface="+mn-lt"/>
              </a:rPr>
              <a:t>Maintenance, noise, drainage, odors, vehicle parking, hours of operation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+mn-lt"/>
              </a:rPr>
              <a:t>Allow produce sales – not permitted in residential </a:t>
            </a:r>
            <a:r>
              <a:rPr lang="en-US" sz="2000" dirty="0" smtClean="0">
                <a:latin typeface="+mn-lt"/>
              </a:rPr>
              <a:t>neighborhoods.</a:t>
            </a:r>
            <a:endParaRPr lang="en-US" sz="2000" dirty="0" smtClean="0">
              <a:latin typeface="+mn-lt"/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+mn-lt"/>
              </a:rPr>
              <a:t>Allow signs – not permitted in residential </a:t>
            </a:r>
            <a:r>
              <a:rPr lang="en-US" sz="2000" dirty="0" smtClean="0">
                <a:latin typeface="+mn-lt"/>
              </a:rPr>
              <a:t>neighborhoods.</a:t>
            </a:r>
            <a:endParaRPr lang="en-US" sz="2000" dirty="0" smtClean="0">
              <a:latin typeface="+mn-lt"/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+mn-lt"/>
              </a:rPr>
              <a:t>Critical resource and contact information provided.</a:t>
            </a:r>
            <a:endParaRPr lang="en-US" sz="2000" dirty="0" smtClean="0">
              <a:latin typeface="+mn-lt"/>
            </a:endParaRPr>
          </a:p>
          <a:p>
            <a:pPr marL="0" indent="0">
              <a:lnSpc>
                <a:spcPts val="1800"/>
              </a:lnSpc>
              <a:buNone/>
            </a:pPr>
            <a:endParaRPr lang="en-US" sz="2000" b="1" dirty="0" smtClean="0">
              <a:latin typeface="+mn-lt"/>
            </a:endParaRPr>
          </a:p>
        </p:txBody>
      </p:sp>
      <p:pic>
        <p:nvPicPr>
          <p:cNvPr id="6" name="Picture 2" descr="C:\Users\Dean\Pictures\Community Gardens\Des Moines\DSCN5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41" y="4111458"/>
            <a:ext cx="3034258" cy="22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fbcdn-sphotos-a-a.akamaihd.net/hphotos-ak-xfa1/v/t1.0-9/599458_454954731181976_452134712_n.jpg?oh=ba6ac3c8151a5696f93ef77aeb4696c0&amp;oe=541E63C6&amp;__gda__=1411260536_718b699ea55d9f5b739796cb12937e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55" y="4331124"/>
            <a:ext cx="1685346" cy="224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3423</TotalTime>
  <Words>637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Phoenix Community Garden Policy Guidelines</vt:lpstr>
      <vt:lpstr>Challenge: Community Gardens – An Illegal Use!</vt:lpstr>
      <vt:lpstr>Challenge: City Budget </vt:lpstr>
      <vt:lpstr>Challenge: Zoning Ordinance Standards</vt:lpstr>
      <vt:lpstr>Solution: Public/Private Partnership</vt:lpstr>
      <vt:lpstr>SLHI Working Group Process</vt:lpstr>
      <vt:lpstr>Stakeholder Issues</vt:lpstr>
      <vt:lpstr>City Issues</vt:lpstr>
      <vt:lpstr>Community Garden Policy Guidelines</vt:lpstr>
      <vt:lpstr>Community Garden Policy Guidelines</vt:lpstr>
      <vt:lpstr>Take-Away</vt:lpstr>
      <vt:lpstr>Resources &amp; Contacts</vt:lpstr>
      <vt:lpstr>Phoenix Community Garden Policy Guidelines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Ford</dc:creator>
  <cp:lastModifiedBy>Dean</cp:lastModifiedBy>
  <cp:revision>131</cp:revision>
  <dcterms:created xsi:type="dcterms:W3CDTF">2014-06-18T22:30:13Z</dcterms:created>
  <dcterms:modified xsi:type="dcterms:W3CDTF">2014-07-07T15:16:59Z</dcterms:modified>
</cp:coreProperties>
</file>